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jp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2718" y="408889"/>
            <a:ext cx="1629410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218426" y="6366764"/>
            <a:ext cx="5763259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131" y="2392679"/>
            <a:ext cx="4893564" cy="151333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4535" y="2232660"/>
            <a:ext cx="5277612" cy="121615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06043" y="1702307"/>
            <a:ext cx="3264407" cy="220370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071" y="4264152"/>
            <a:ext cx="6163056" cy="116890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04076" y="4264152"/>
            <a:ext cx="5148072" cy="99974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658343" y="4017264"/>
            <a:ext cx="4559808" cy="183184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8055" y="5795771"/>
            <a:ext cx="5657088" cy="105156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64452" y="5917691"/>
            <a:ext cx="5158740" cy="119329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658343" y="5986271"/>
            <a:ext cx="4677156" cy="105613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29184" y="7292340"/>
            <a:ext cx="6028944" cy="112471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07580" y="7594092"/>
            <a:ext cx="3939539" cy="199643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823192" y="7533131"/>
            <a:ext cx="5394959" cy="88391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342876" y="8903207"/>
            <a:ext cx="4916424" cy="10287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9184" y="8865107"/>
            <a:ext cx="5987796" cy="1011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9767570" cy="10287000"/>
          </a:xfrm>
          <a:custGeom>
            <a:avLst/>
            <a:gdLst/>
            <a:ahLst/>
            <a:cxnLst/>
            <a:rect l="l" t="t" r="r" b="b"/>
            <a:pathLst>
              <a:path w="9767570" h="10287000">
                <a:moveTo>
                  <a:pt x="9767316" y="0"/>
                </a:moveTo>
                <a:lnTo>
                  <a:pt x="0" y="0"/>
                </a:lnTo>
                <a:lnTo>
                  <a:pt x="0" y="10287000"/>
                </a:lnTo>
                <a:lnTo>
                  <a:pt x="9767316" y="10287000"/>
                </a:lnTo>
                <a:lnTo>
                  <a:pt x="9767316" y="0"/>
                </a:lnTo>
                <a:close/>
              </a:path>
            </a:pathLst>
          </a:custGeom>
          <a:solidFill>
            <a:srgbClr val="624071">
              <a:alpha val="7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-7873"/>
            <a:ext cx="16999711" cy="225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6242" y="3903619"/>
            <a:ext cx="148704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hyperlink" Target="http://tinyurl.com/2ujf5bxw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1400" y="9345879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79019" y="2641219"/>
            <a:ext cx="9078595" cy="4781550"/>
          </a:xfrm>
          <a:prstGeom prst="rect">
            <a:avLst/>
          </a:prstGeom>
        </p:spPr>
        <p:txBody>
          <a:bodyPr wrap="square" lIns="0" tIns="297815" rIns="0" bIns="0" rtlCol="0" vert="horz">
            <a:spAutoFit/>
          </a:bodyPr>
          <a:lstStyle/>
          <a:p>
            <a:pPr marL="12700" marR="5080">
              <a:lnSpc>
                <a:spcPct val="79700"/>
              </a:lnSpc>
              <a:spcBef>
                <a:spcPts val="2345"/>
              </a:spcBef>
            </a:pPr>
            <a:r>
              <a:rPr dirty="0" sz="9200" spc="-65">
                <a:solidFill>
                  <a:srgbClr val="FFFFFF"/>
                </a:solidFill>
                <a:latin typeface="Arial"/>
                <a:cs typeface="Arial"/>
              </a:rPr>
              <a:t>GLOBAL </a:t>
            </a:r>
            <a:r>
              <a:rPr dirty="0" sz="9200" spc="-515">
                <a:solidFill>
                  <a:srgbClr val="FFFFFF"/>
                </a:solidFill>
                <a:latin typeface="Arial"/>
                <a:cs typeface="Arial"/>
              </a:rPr>
              <a:t>MARBLE </a:t>
            </a:r>
            <a:r>
              <a:rPr dirty="0" sz="9200" spc="-5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9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200" spc="-780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dirty="0" sz="9200" spc="44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9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9700" y="2036064"/>
            <a:ext cx="15468600" cy="5870575"/>
          </a:xfrm>
          <a:custGeom>
            <a:avLst/>
            <a:gdLst/>
            <a:ahLst/>
            <a:cxnLst/>
            <a:rect l="l" t="t" r="r" b="b"/>
            <a:pathLst>
              <a:path w="15468600" h="5870575">
                <a:moveTo>
                  <a:pt x="15468600" y="0"/>
                </a:moveTo>
                <a:lnTo>
                  <a:pt x="0" y="0"/>
                </a:lnTo>
                <a:lnTo>
                  <a:pt x="0" y="5870448"/>
                </a:lnTo>
                <a:lnTo>
                  <a:pt x="15468600" y="5870448"/>
                </a:lnTo>
                <a:lnTo>
                  <a:pt x="15468600" y="0"/>
                </a:lnTo>
                <a:close/>
              </a:path>
            </a:pathLst>
          </a:custGeom>
          <a:solidFill>
            <a:srgbClr val="452A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6754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745360" y="3532403"/>
            <a:ext cx="14314805" cy="3848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Marble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metamorphic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rock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35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mainly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recrystallized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carbonate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minerals,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usually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calcite</a:t>
            </a:r>
            <a:r>
              <a:rPr dirty="0" sz="3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dolomite.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recognized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its </a:t>
            </a:r>
            <a:r>
              <a:rPr dirty="0" sz="3100" spc="85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veining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designs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array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colors,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0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led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its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decorative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construction</a:t>
            </a:r>
            <a:r>
              <a:rPr dirty="0" sz="31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projects.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0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marble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continues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grow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9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urbanization</a:t>
            </a:r>
            <a:r>
              <a:rPr dirty="0" sz="31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disposable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incomes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developing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countries,</a:t>
            </a:r>
            <a:r>
              <a:rPr dirty="0" sz="31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fueling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luxurious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visually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structures.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837176" y="5786628"/>
            <a:ext cx="8613775" cy="2607945"/>
            <a:chOff x="4837176" y="5786628"/>
            <a:chExt cx="8613775" cy="2607945"/>
          </a:xfrm>
        </p:grpSpPr>
        <p:sp>
          <p:nvSpPr>
            <p:cNvPr id="4" name="object 4" descr=""/>
            <p:cNvSpPr/>
            <p:nvPr/>
          </p:nvSpPr>
          <p:spPr>
            <a:xfrm>
              <a:off x="4837176" y="5786628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92"/>
                  </a:lnTo>
                  <a:lnTo>
                    <a:pt x="195782" y="339384"/>
                  </a:lnTo>
                  <a:lnTo>
                    <a:pt x="165424" y="379793"/>
                  </a:lnTo>
                  <a:lnTo>
                    <a:pt x="137469" y="421709"/>
                  </a:lnTo>
                  <a:lnTo>
                    <a:pt x="111961" y="465022"/>
                  </a:lnTo>
                  <a:lnTo>
                    <a:pt x="88945" y="509623"/>
                  </a:lnTo>
                  <a:lnTo>
                    <a:pt x="68468" y="555402"/>
                  </a:lnTo>
                  <a:lnTo>
                    <a:pt x="50575" y="602251"/>
                  </a:lnTo>
                  <a:lnTo>
                    <a:pt x="35310" y="650059"/>
                  </a:lnTo>
                  <a:lnTo>
                    <a:pt x="22719" y="698718"/>
                  </a:lnTo>
                  <a:lnTo>
                    <a:pt x="12847" y="748118"/>
                  </a:lnTo>
                  <a:lnTo>
                    <a:pt x="5740" y="798149"/>
                  </a:lnTo>
                  <a:lnTo>
                    <a:pt x="1442" y="848702"/>
                  </a:lnTo>
                  <a:lnTo>
                    <a:pt x="0" y="899668"/>
                  </a:lnTo>
                  <a:lnTo>
                    <a:pt x="0" y="1707896"/>
                  </a:lnTo>
                  <a:lnTo>
                    <a:pt x="1442" y="1758838"/>
                  </a:lnTo>
                  <a:lnTo>
                    <a:pt x="5740" y="1809374"/>
                  </a:lnTo>
                  <a:lnTo>
                    <a:pt x="12847" y="1859395"/>
                  </a:lnTo>
                  <a:lnTo>
                    <a:pt x="22719" y="1908790"/>
                  </a:lnTo>
                  <a:lnTo>
                    <a:pt x="35310" y="1957447"/>
                  </a:lnTo>
                  <a:lnTo>
                    <a:pt x="50575" y="2005259"/>
                  </a:lnTo>
                  <a:lnTo>
                    <a:pt x="68468" y="2052113"/>
                  </a:lnTo>
                  <a:lnTo>
                    <a:pt x="88945" y="2097900"/>
                  </a:lnTo>
                  <a:lnTo>
                    <a:pt x="111961" y="2142510"/>
                  </a:lnTo>
                  <a:lnTo>
                    <a:pt x="137469" y="2185832"/>
                  </a:lnTo>
                  <a:lnTo>
                    <a:pt x="165424" y="2227756"/>
                  </a:lnTo>
                  <a:lnTo>
                    <a:pt x="195782" y="2268172"/>
                  </a:lnTo>
                  <a:lnTo>
                    <a:pt x="228498" y="2306970"/>
                  </a:lnTo>
                  <a:lnTo>
                    <a:pt x="263525" y="2344039"/>
                  </a:lnTo>
                  <a:lnTo>
                    <a:pt x="300593" y="2379065"/>
                  </a:lnTo>
                  <a:lnTo>
                    <a:pt x="339391" y="2411781"/>
                  </a:lnTo>
                  <a:lnTo>
                    <a:pt x="379808" y="2442139"/>
                  </a:lnTo>
                  <a:lnTo>
                    <a:pt x="421734" y="2470094"/>
                  </a:lnTo>
                  <a:lnTo>
                    <a:pt x="465059" y="2495602"/>
                  </a:lnTo>
                  <a:lnTo>
                    <a:pt x="509673" y="2518618"/>
                  </a:lnTo>
                  <a:lnTo>
                    <a:pt x="555466" y="2539095"/>
                  </a:lnTo>
                  <a:lnTo>
                    <a:pt x="602328" y="2556988"/>
                  </a:lnTo>
                  <a:lnTo>
                    <a:pt x="650149" y="2572253"/>
                  </a:lnTo>
                  <a:lnTo>
                    <a:pt x="698820" y="2584844"/>
                  </a:lnTo>
                  <a:lnTo>
                    <a:pt x="748230" y="2594716"/>
                  </a:lnTo>
                  <a:lnTo>
                    <a:pt x="798269" y="2601823"/>
                  </a:lnTo>
                  <a:lnTo>
                    <a:pt x="848827" y="2606121"/>
                  </a:lnTo>
                  <a:lnTo>
                    <a:pt x="899795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2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7" y="1707896"/>
                  </a:lnTo>
                  <a:lnTo>
                    <a:pt x="8613647" y="899668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2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302C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2268" y="6106668"/>
              <a:ext cx="2103119" cy="21015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41976" y="6022848"/>
              <a:ext cx="2074545" cy="2072639"/>
            </a:xfrm>
            <a:custGeom>
              <a:avLst/>
              <a:gdLst/>
              <a:ahLst/>
              <a:cxnLst/>
              <a:rect l="l" t="t" r="r" b="b"/>
              <a:pathLst>
                <a:path w="2074545" h="2072640">
                  <a:moveTo>
                    <a:pt x="1037082" y="0"/>
                  </a:moveTo>
                  <a:lnTo>
                    <a:pt x="988261" y="1127"/>
                  </a:lnTo>
                  <a:lnTo>
                    <a:pt x="940021" y="4478"/>
                  </a:lnTo>
                  <a:lnTo>
                    <a:pt x="892412" y="10001"/>
                  </a:lnTo>
                  <a:lnTo>
                    <a:pt x="845484" y="17647"/>
                  </a:lnTo>
                  <a:lnTo>
                    <a:pt x="799286" y="27367"/>
                  </a:lnTo>
                  <a:lnTo>
                    <a:pt x="753869" y="39110"/>
                  </a:lnTo>
                  <a:lnTo>
                    <a:pt x="709281" y="52827"/>
                  </a:lnTo>
                  <a:lnTo>
                    <a:pt x="665574" y="68469"/>
                  </a:lnTo>
                  <a:lnTo>
                    <a:pt x="622795" y="85984"/>
                  </a:lnTo>
                  <a:lnTo>
                    <a:pt x="580997" y="105324"/>
                  </a:lnTo>
                  <a:lnTo>
                    <a:pt x="540227" y="126439"/>
                  </a:lnTo>
                  <a:lnTo>
                    <a:pt x="500537" y="149279"/>
                  </a:lnTo>
                  <a:lnTo>
                    <a:pt x="461975" y="173795"/>
                  </a:lnTo>
                  <a:lnTo>
                    <a:pt x="424592" y="199936"/>
                  </a:lnTo>
                  <a:lnTo>
                    <a:pt x="388437" y="227653"/>
                  </a:lnTo>
                  <a:lnTo>
                    <a:pt x="353561" y="256896"/>
                  </a:lnTo>
                  <a:lnTo>
                    <a:pt x="320012" y="287616"/>
                  </a:lnTo>
                  <a:lnTo>
                    <a:pt x="287842" y="319762"/>
                  </a:lnTo>
                  <a:lnTo>
                    <a:pt x="257099" y="353285"/>
                  </a:lnTo>
                  <a:lnTo>
                    <a:pt x="227833" y="388135"/>
                  </a:lnTo>
                  <a:lnTo>
                    <a:pt x="200095" y="424263"/>
                  </a:lnTo>
                  <a:lnTo>
                    <a:pt x="173933" y="461618"/>
                  </a:lnTo>
                  <a:lnTo>
                    <a:pt x="149398" y="500151"/>
                  </a:lnTo>
                  <a:lnTo>
                    <a:pt x="126540" y="539813"/>
                  </a:lnTo>
                  <a:lnTo>
                    <a:pt x="105409" y="580552"/>
                  </a:lnTo>
                  <a:lnTo>
                    <a:pt x="86053" y="622321"/>
                  </a:lnTo>
                  <a:lnTo>
                    <a:pt x="68524" y="665068"/>
                  </a:lnTo>
                  <a:lnTo>
                    <a:pt x="52870" y="708745"/>
                  </a:lnTo>
                  <a:lnTo>
                    <a:pt x="39142" y="753301"/>
                  </a:lnTo>
                  <a:lnTo>
                    <a:pt x="27389" y="798687"/>
                  </a:lnTo>
                  <a:lnTo>
                    <a:pt x="17662" y="844852"/>
                  </a:lnTo>
                  <a:lnTo>
                    <a:pt x="10009" y="891748"/>
                  </a:lnTo>
                  <a:lnTo>
                    <a:pt x="4481" y="939324"/>
                  </a:lnTo>
                  <a:lnTo>
                    <a:pt x="1128" y="987531"/>
                  </a:lnTo>
                  <a:lnTo>
                    <a:pt x="0" y="1036319"/>
                  </a:lnTo>
                  <a:lnTo>
                    <a:pt x="1128" y="1085108"/>
                  </a:lnTo>
                  <a:lnTo>
                    <a:pt x="4481" y="1133315"/>
                  </a:lnTo>
                  <a:lnTo>
                    <a:pt x="10009" y="1180891"/>
                  </a:lnTo>
                  <a:lnTo>
                    <a:pt x="17662" y="1227787"/>
                  </a:lnTo>
                  <a:lnTo>
                    <a:pt x="27389" y="1273952"/>
                  </a:lnTo>
                  <a:lnTo>
                    <a:pt x="39142" y="1319338"/>
                  </a:lnTo>
                  <a:lnTo>
                    <a:pt x="52870" y="1363894"/>
                  </a:lnTo>
                  <a:lnTo>
                    <a:pt x="68524" y="1407571"/>
                  </a:lnTo>
                  <a:lnTo>
                    <a:pt x="86053" y="1450318"/>
                  </a:lnTo>
                  <a:lnTo>
                    <a:pt x="105409" y="1492087"/>
                  </a:lnTo>
                  <a:lnTo>
                    <a:pt x="126540" y="1532826"/>
                  </a:lnTo>
                  <a:lnTo>
                    <a:pt x="149398" y="1572488"/>
                  </a:lnTo>
                  <a:lnTo>
                    <a:pt x="173933" y="1611021"/>
                  </a:lnTo>
                  <a:lnTo>
                    <a:pt x="200095" y="1648376"/>
                  </a:lnTo>
                  <a:lnTo>
                    <a:pt x="227833" y="1684504"/>
                  </a:lnTo>
                  <a:lnTo>
                    <a:pt x="257099" y="1719354"/>
                  </a:lnTo>
                  <a:lnTo>
                    <a:pt x="287842" y="1752877"/>
                  </a:lnTo>
                  <a:lnTo>
                    <a:pt x="320012" y="1785023"/>
                  </a:lnTo>
                  <a:lnTo>
                    <a:pt x="353561" y="1815743"/>
                  </a:lnTo>
                  <a:lnTo>
                    <a:pt x="388437" y="1844986"/>
                  </a:lnTo>
                  <a:lnTo>
                    <a:pt x="424592" y="1872703"/>
                  </a:lnTo>
                  <a:lnTo>
                    <a:pt x="461975" y="1898844"/>
                  </a:lnTo>
                  <a:lnTo>
                    <a:pt x="500537" y="1923360"/>
                  </a:lnTo>
                  <a:lnTo>
                    <a:pt x="540227" y="1946200"/>
                  </a:lnTo>
                  <a:lnTo>
                    <a:pt x="580997" y="1967315"/>
                  </a:lnTo>
                  <a:lnTo>
                    <a:pt x="622795" y="1986655"/>
                  </a:lnTo>
                  <a:lnTo>
                    <a:pt x="665574" y="2004170"/>
                  </a:lnTo>
                  <a:lnTo>
                    <a:pt x="709281" y="2019812"/>
                  </a:lnTo>
                  <a:lnTo>
                    <a:pt x="753869" y="2033529"/>
                  </a:lnTo>
                  <a:lnTo>
                    <a:pt x="799286" y="2045272"/>
                  </a:lnTo>
                  <a:lnTo>
                    <a:pt x="845484" y="2054992"/>
                  </a:lnTo>
                  <a:lnTo>
                    <a:pt x="892412" y="2062638"/>
                  </a:lnTo>
                  <a:lnTo>
                    <a:pt x="940021" y="2068161"/>
                  </a:lnTo>
                  <a:lnTo>
                    <a:pt x="988261" y="2071512"/>
                  </a:lnTo>
                  <a:lnTo>
                    <a:pt x="1037082" y="2072639"/>
                  </a:lnTo>
                  <a:lnTo>
                    <a:pt x="1085902" y="2071512"/>
                  </a:lnTo>
                  <a:lnTo>
                    <a:pt x="1134142" y="2068161"/>
                  </a:lnTo>
                  <a:lnTo>
                    <a:pt x="1181751" y="2062638"/>
                  </a:lnTo>
                  <a:lnTo>
                    <a:pt x="1228679" y="2054992"/>
                  </a:lnTo>
                  <a:lnTo>
                    <a:pt x="1274877" y="2045272"/>
                  </a:lnTo>
                  <a:lnTo>
                    <a:pt x="1320294" y="2033529"/>
                  </a:lnTo>
                  <a:lnTo>
                    <a:pt x="1364882" y="2019812"/>
                  </a:lnTo>
                  <a:lnTo>
                    <a:pt x="1408589" y="2004170"/>
                  </a:lnTo>
                  <a:lnTo>
                    <a:pt x="1451368" y="1986655"/>
                  </a:lnTo>
                  <a:lnTo>
                    <a:pt x="1493166" y="1967315"/>
                  </a:lnTo>
                  <a:lnTo>
                    <a:pt x="1533936" y="1946200"/>
                  </a:lnTo>
                  <a:lnTo>
                    <a:pt x="1573626" y="1923360"/>
                  </a:lnTo>
                  <a:lnTo>
                    <a:pt x="1612188" y="1898844"/>
                  </a:lnTo>
                  <a:lnTo>
                    <a:pt x="1649571" y="1872703"/>
                  </a:lnTo>
                  <a:lnTo>
                    <a:pt x="1685726" y="1844986"/>
                  </a:lnTo>
                  <a:lnTo>
                    <a:pt x="1720602" y="1815743"/>
                  </a:lnTo>
                  <a:lnTo>
                    <a:pt x="1754151" y="1785023"/>
                  </a:lnTo>
                  <a:lnTo>
                    <a:pt x="1786321" y="1752877"/>
                  </a:lnTo>
                  <a:lnTo>
                    <a:pt x="1817064" y="1719354"/>
                  </a:lnTo>
                  <a:lnTo>
                    <a:pt x="1846330" y="1684504"/>
                  </a:lnTo>
                  <a:lnTo>
                    <a:pt x="1874068" y="1648376"/>
                  </a:lnTo>
                  <a:lnTo>
                    <a:pt x="1900230" y="1611021"/>
                  </a:lnTo>
                  <a:lnTo>
                    <a:pt x="1924765" y="1572488"/>
                  </a:lnTo>
                  <a:lnTo>
                    <a:pt x="1947623" y="1532826"/>
                  </a:lnTo>
                  <a:lnTo>
                    <a:pt x="1968754" y="1492087"/>
                  </a:lnTo>
                  <a:lnTo>
                    <a:pt x="1988110" y="1450318"/>
                  </a:lnTo>
                  <a:lnTo>
                    <a:pt x="2005639" y="1407571"/>
                  </a:lnTo>
                  <a:lnTo>
                    <a:pt x="2021293" y="1363894"/>
                  </a:lnTo>
                  <a:lnTo>
                    <a:pt x="2035021" y="1319338"/>
                  </a:lnTo>
                  <a:lnTo>
                    <a:pt x="2046774" y="1273952"/>
                  </a:lnTo>
                  <a:lnTo>
                    <a:pt x="2056501" y="1227787"/>
                  </a:lnTo>
                  <a:lnTo>
                    <a:pt x="2064154" y="1180891"/>
                  </a:lnTo>
                  <a:lnTo>
                    <a:pt x="2069682" y="1133315"/>
                  </a:lnTo>
                  <a:lnTo>
                    <a:pt x="2073035" y="1085108"/>
                  </a:lnTo>
                  <a:lnTo>
                    <a:pt x="2074164" y="1036319"/>
                  </a:lnTo>
                  <a:lnTo>
                    <a:pt x="2073035" y="987531"/>
                  </a:lnTo>
                  <a:lnTo>
                    <a:pt x="2069682" y="939324"/>
                  </a:lnTo>
                  <a:lnTo>
                    <a:pt x="2064154" y="891748"/>
                  </a:lnTo>
                  <a:lnTo>
                    <a:pt x="2056501" y="844852"/>
                  </a:lnTo>
                  <a:lnTo>
                    <a:pt x="2046774" y="798687"/>
                  </a:lnTo>
                  <a:lnTo>
                    <a:pt x="2035021" y="753301"/>
                  </a:lnTo>
                  <a:lnTo>
                    <a:pt x="2021293" y="708745"/>
                  </a:lnTo>
                  <a:lnTo>
                    <a:pt x="2005639" y="665068"/>
                  </a:lnTo>
                  <a:lnTo>
                    <a:pt x="1988110" y="622321"/>
                  </a:lnTo>
                  <a:lnTo>
                    <a:pt x="1968754" y="580552"/>
                  </a:lnTo>
                  <a:lnTo>
                    <a:pt x="1947623" y="539813"/>
                  </a:lnTo>
                  <a:lnTo>
                    <a:pt x="1924765" y="500151"/>
                  </a:lnTo>
                  <a:lnTo>
                    <a:pt x="1900230" y="461618"/>
                  </a:lnTo>
                  <a:lnTo>
                    <a:pt x="1874068" y="424263"/>
                  </a:lnTo>
                  <a:lnTo>
                    <a:pt x="1846330" y="388135"/>
                  </a:lnTo>
                  <a:lnTo>
                    <a:pt x="1817064" y="353285"/>
                  </a:lnTo>
                  <a:lnTo>
                    <a:pt x="1786321" y="319762"/>
                  </a:lnTo>
                  <a:lnTo>
                    <a:pt x="1754151" y="287616"/>
                  </a:lnTo>
                  <a:lnTo>
                    <a:pt x="1720602" y="256896"/>
                  </a:lnTo>
                  <a:lnTo>
                    <a:pt x="1685726" y="227653"/>
                  </a:lnTo>
                  <a:lnTo>
                    <a:pt x="1649571" y="199936"/>
                  </a:lnTo>
                  <a:lnTo>
                    <a:pt x="1612188" y="173795"/>
                  </a:lnTo>
                  <a:lnTo>
                    <a:pt x="1573626" y="149279"/>
                  </a:lnTo>
                  <a:lnTo>
                    <a:pt x="1533936" y="126439"/>
                  </a:lnTo>
                  <a:lnTo>
                    <a:pt x="1493166" y="105324"/>
                  </a:lnTo>
                  <a:lnTo>
                    <a:pt x="1451368" y="85984"/>
                  </a:lnTo>
                  <a:lnTo>
                    <a:pt x="1408589" y="68469"/>
                  </a:lnTo>
                  <a:lnTo>
                    <a:pt x="1364882" y="52827"/>
                  </a:lnTo>
                  <a:lnTo>
                    <a:pt x="1320294" y="39110"/>
                  </a:lnTo>
                  <a:lnTo>
                    <a:pt x="1274877" y="27367"/>
                  </a:lnTo>
                  <a:lnTo>
                    <a:pt x="1228679" y="17647"/>
                  </a:lnTo>
                  <a:lnTo>
                    <a:pt x="1181751" y="10001"/>
                  </a:lnTo>
                  <a:lnTo>
                    <a:pt x="1134142" y="4478"/>
                  </a:lnTo>
                  <a:lnTo>
                    <a:pt x="1085902" y="1127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169035"/>
          </a:xfrm>
          <a:custGeom>
            <a:avLst/>
            <a:gdLst/>
            <a:ahLst/>
            <a:cxnLst/>
            <a:rect l="l" t="t" r="r" b="b"/>
            <a:pathLst>
              <a:path w="18288000" h="1169035">
                <a:moveTo>
                  <a:pt x="18288000" y="0"/>
                </a:moveTo>
                <a:lnTo>
                  <a:pt x="0" y="0"/>
                </a:lnTo>
                <a:lnTo>
                  <a:pt x="0" y="1168907"/>
                </a:lnTo>
                <a:lnTo>
                  <a:pt x="18288000" y="1168907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4837176" y="2942844"/>
            <a:ext cx="8613775" cy="2607945"/>
            <a:chOff x="4837176" y="2942844"/>
            <a:chExt cx="8613775" cy="2607945"/>
          </a:xfrm>
        </p:grpSpPr>
        <p:sp>
          <p:nvSpPr>
            <p:cNvPr id="9" name="object 9" descr=""/>
            <p:cNvSpPr/>
            <p:nvPr/>
          </p:nvSpPr>
          <p:spPr>
            <a:xfrm>
              <a:off x="4837176" y="2942844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68"/>
                  </a:lnTo>
                  <a:lnTo>
                    <a:pt x="195782" y="339344"/>
                  </a:lnTo>
                  <a:lnTo>
                    <a:pt x="165424" y="379743"/>
                  </a:lnTo>
                  <a:lnTo>
                    <a:pt x="137469" y="421653"/>
                  </a:lnTo>
                  <a:lnTo>
                    <a:pt x="111961" y="464966"/>
                  </a:lnTo>
                  <a:lnTo>
                    <a:pt x="88945" y="509569"/>
                  </a:lnTo>
                  <a:lnTo>
                    <a:pt x="68468" y="555355"/>
                  </a:lnTo>
                  <a:lnTo>
                    <a:pt x="50575" y="602211"/>
                  </a:lnTo>
                  <a:lnTo>
                    <a:pt x="35310" y="650028"/>
                  </a:lnTo>
                  <a:lnTo>
                    <a:pt x="22719" y="698696"/>
                  </a:lnTo>
                  <a:lnTo>
                    <a:pt x="12847" y="748104"/>
                  </a:lnTo>
                  <a:lnTo>
                    <a:pt x="5740" y="798142"/>
                  </a:lnTo>
                  <a:lnTo>
                    <a:pt x="1442" y="848700"/>
                  </a:lnTo>
                  <a:lnTo>
                    <a:pt x="0" y="899667"/>
                  </a:lnTo>
                  <a:lnTo>
                    <a:pt x="0" y="1707895"/>
                  </a:lnTo>
                  <a:lnTo>
                    <a:pt x="1442" y="1758838"/>
                  </a:lnTo>
                  <a:lnTo>
                    <a:pt x="5740" y="1809374"/>
                  </a:lnTo>
                  <a:lnTo>
                    <a:pt x="12847" y="1859395"/>
                  </a:lnTo>
                  <a:lnTo>
                    <a:pt x="22719" y="1908790"/>
                  </a:lnTo>
                  <a:lnTo>
                    <a:pt x="35310" y="1957447"/>
                  </a:lnTo>
                  <a:lnTo>
                    <a:pt x="50575" y="2005259"/>
                  </a:lnTo>
                  <a:lnTo>
                    <a:pt x="68468" y="2052113"/>
                  </a:lnTo>
                  <a:lnTo>
                    <a:pt x="88945" y="2097900"/>
                  </a:lnTo>
                  <a:lnTo>
                    <a:pt x="111961" y="2142510"/>
                  </a:lnTo>
                  <a:lnTo>
                    <a:pt x="137469" y="2185832"/>
                  </a:lnTo>
                  <a:lnTo>
                    <a:pt x="165424" y="2227756"/>
                  </a:lnTo>
                  <a:lnTo>
                    <a:pt x="195782" y="2268172"/>
                  </a:lnTo>
                  <a:lnTo>
                    <a:pt x="228498" y="2306970"/>
                  </a:lnTo>
                  <a:lnTo>
                    <a:pt x="263525" y="2344039"/>
                  </a:lnTo>
                  <a:lnTo>
                    <a:pt x="300593" y="2379065"/>
                  </a:lnTo>
                  <a:lnTo>
                    <a:pt x="339391" y="2411781"/>
                  </a:lnTo>
                  <a:lnTo>
                    <a:pt x="379808" y="2442139"/>
                  </a:lnTo>
                  <a:lnTo>
                    <a:pt x="421734" y="2470094"/>
                  </a:lnTo>
                  <a:lnTo>
                    <a:pt x="465059" y="2495602"/>
                  </a:lnTo>
                  <a:lnTo>
                    <a:pt x="509673" y="2518618"/>
                  </a:lnTo>
                  <a:lnTo>
                    <a:pt x="555466" y="2539095"/>
                  </a:lnTo>
                  <a:lnTo>
                    <a:pt x="602328" y="2556988"/>
                  </a:lnTo>
                  <a:lnTo>
                    <a:pt x="650149" y="2572253"/>
                  </a:lnTo>
                  <a:lnTo>
                    <a:pt x="698820" y="2584844"/>
                  </a:lnTo>
                  <a:lnTo>
                    <a:pt x="748230" y="2594716"/>
                  </a:lnTo>
                  <a:lnTo>
                    <a:pt x="798269" y="2601823"/>
                  </a:lnTo>
                  <a:lnTo>
                    <a:pt x="848827" y="2606121"/>
                  </a:lnTo>
                  <a:lnTo>
                    <a:pt x="899795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2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7" y="1707895"/>
                  </a:lnTo>
                  <a:lnTo>
                    <a:pt x="8613647" y="899667"/>
                  </a:lnTo>
                  <a:lnTo>
                    <a:pt x="8612205" y="848700"/>
                  </a:lnTo>
                  <a:lnTo>
                    <a:pt x="8607907" y="798142"/>
                  </a:lnTo>
                  <a:lnTo>
                    <a:pt x="8600800" y="748104"/>
                  </a:lnTo>
                  <a:lnTo>
                    <a:pt x="8590928" y="698696"/>
                  </a:lnTo>
                  <a:lnTo>
                    <a:pt x="8578337" y="650028"/>
                  </a:lnTo>
                  <a:lnTo>
                    <a:pt x="8563072" y="602211"/>
                  </a:lnTo>
                  <a:lnTo>
                    <a:pt x="8545179" y="555355"/>
                  </a:lnTo>
                  <a:lnTo>
                    <a:pt x="8524702" y="509569"/>
                  </a:lnTo>
                  <a:lnTo>
                    <a:pt x="8501686" y="464966"/>
                  </a:lnTo>
                  <a:lnTo>
                    <a:pt x="8476178" y="421653"/>
                  </a:lnTo>
                  <a:lnTo>
                    <a:pt x="8448223" y="379743"/>
                  </a:lnTo>
                  <a:lnTo>
                    <a:pt x="8417865" y="339344"/>
                  </a:lnTo>
                  <a:lnTo>
                    <a:pt x="8385149" y="300568"/>
                  </a:lnTo>
                  <a:lnTo>
                    <a:pt x="8350122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302C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2268" y="3262884"/>
              <a:ext cx="2103119" cy="210159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141976" y="3179064"/>
              <a:ext cx="2074545" cy="2072639"/>
            </a:xfrm>
            <a:custGeom>
              <a:avLst/>
              <a:gdLst/>
              <a:ahLst/>
              <a:cxnLst/>
              <a:rect l="l" t="t" r="r" b="b"/>
              <a:pathLst>
                <a:path w="2074545" h="2072639">
                  <a:moveTo>
                    <a:pt x="1037082" y="0"/>
                  </a:moveTo>
                  <a:lnTo>
                    <a:pt x="988261" y="1127"/>
                  </a:lnTo>
                  <a:lnTo>
                    <a:pt x="940021" y="4478"/>
                  </a:lnTo>
                  <a:lnTo>
                    <a:pt x="892412" y="10001"/>
                  </a:lnTo>
                  <a:lnTo>
                    <a:pt x="845484" y="17647"/>
                  </a:lnTo>
                  <a:lnTo>
                    <a:pt x="799286" y="27367"/>
                  </a:lnTo>
                  <a:lnTo>
                    <a:pt x="753869" y="39110"/>
                  </a:lnTo>
                  <a:lnTo>
                    <a:pt x="709281" y="52827"/>
                  </a:lnTo>
                  <a:lnTo>
                    <a:pt x="665574" y="68469"/>
                  </a:lnTo>
                  <a:lnTo>
                    <a:pt x="622795" y="85984"/>
                  </a:lnTo>
                  <a:lnTo>
                    <a:pt x="580997" y="105324"/>
                  </a:lnTo>
                  <a:lnTo>
                    <a:pt x="540227" y="126439"/>
                  </a:lnTo>
                  <a:lnTo>
                    <a:pt x="500537" y="149279"/>
                  </a:lnTo>
                  <a:lnTo>
                    <a:pt x="461975" y="173795"/>
                  </a:lnTo>
                  <a:lnTo>
                    <a:pt x="424592" y="199936"/>
                  </a:lnTo>
                  <a:lnTo>
                    <a:pt x="388437" y="227653"/>
                  </a:lnTo>
                  <a:lnTo>
                    <a:pt x="353561" y="256896"/>
                  </a:lnTo>
                  <a:lnTo>
                    <a:pt x="320012" y="287616"/>
                  </a:lnTo>
                  <a:lnTo>
                    <a:pt x="287842" y="319762"/>
                  </a:lnTo>
                  <a:lnTo>
                    <a:pt x="257099" y="353285"/>
                  </a:lnTo>
                  <a:lnTo>
                    <a:pt x="227833" y="388135"/>
                  </a:lnTo>
                  <a:lnTo>
                    <a:pt x="200095" y="424263"/>
                  </a:lnTo>
                  <a:lnTo>
                    <a:pt x="173933" y="461618"/>
                  </a:lnTo>
                  <a:lnTo>
                    <a:pt x="149398" y="500151"/>
                  </a:lnTo>
                  <a:lnTo>
                    <a:pt x="126540" y="539813"/>
                  </a:lnTo>
                  <a:lnTo>
                    <a:pt x="105409" y="580552"/>
                  </a:lnTo>
                  <a:lnTo>
                    <a:pt x="86053" y="622321"/>
                  </a:lnTo>
                  <a:lnTo>
                    <a:pt x="68524" y="665068"/>
                  </a:lnTo>
                  <a:lnTo>
                    <a:pt x="52870" y="708745"/>
                  </a:lnTo>
                  <a:lnTo>
                    <a:pt x="39142" y="753301"/>
                  </a:lnTo>
                  <a:lnTo>
                    <a:pt x="27389" y="798687"/>
                  </a:lnTo>
                  <a:lnTo>
                    <a:pt x="17662" y="844852"/>
                  </a:lnTo>
                  <a:lnTo>
                    <a:pt x="10009" y="891748"/>
                  </a:lnTo>
                  <a:lnTo>
                    <a:pt x="4481" y="939324"/>
                  </a:lnTo>
                  <a:lnTo>
                    <a:pt x="1128" y="987531"/>
                  </a:lnTo>
                  <a:lnTo>
                    <a:pt x="0" y="1036319"/>
                  </a:lnTo>
                  <a:lnTo>
                    <a:pt x="1128" y="1085108"/>
                  </a:lnTo>
                  <a:lnTo>
                    <a:pt x="4481" y="1133315"/>
                  </a:lnTo>
                  <a:lnTo>
                    <a:pt x="10009" y="1180891"/>
                  </a:lnTo>
                  <a:lnTo>
                    <a:pt x="17662" y="1227787"/>
                  </a:lnTo>
                  <a:lnTo>
                    <a:pt x="27389" y="1273952"/>
                  </a:lnTo>
                  <a:lnTo>
                    <a:pt x="39142" y="1319338"/>
                  </a:lnTo>
                  <a:lnTo>
                    <a:pt x="52870" y="1363894"/>
                  </a:lnTo>
                  <a:lnTo>
                    <a:pt x="68524" y="1407571"/>
                  </a:lnTo>
                  <a:lnTo>
                    <a:pt x="86053" y="1450318"/>
                  </a:lnTo>
                  <a:lnTo>
                    <a:pt x="105409" y="1492087"/>
                  </a:lnTo>
                  <a:lnTo>
                    <a:pt x="126540" y="1532826"/>
                  </a:lnTo>
                  <a:lnTo>
                    <a:pt x="149398" y="1572488"/>
                  </a:lnTo>
                  <a:lnTo>
                    <a:pt x="173933" y="1611021"/>
                  </a:lnTo>
                  <a:lnTo>
                    <a:pt x="200095" y="1648376"/>
                  </a:lnTo>
                  <a:lnTo>
                    <a:pt x="227833" y="1684504"/>
                  </a:lnTo>
                  <a:lnTo>
                    <a:pt x="257099" y="1719354"/>
                  </a:lnTo>
                  <a:lnTo>
                    <a:pt x="287842" y="1752877"/>
                  </a:lnTo>
                  <a:lnTo>
                    <a:pt x="320012" y="1785023"/>
                  </a:lnTo>
                  <a:lnTo>
                    <a:pt x="353561" y="1815743"/>
                  </a:lnTo>
                  <a:lnTo>
                    <a:pt x="388437" y="1844986"/>
                  </a:lnTo>
                  <a:lnTo>
                    <a:pt x="424592" y="1872703"/>
                  </a:lnTo>
                  <a:lnTo>
                    <a:pt x="461975" y="1898844"/>
                  </a:lnTo>
                  <a:lnTo>
                    <a:pt x="500537" y="1923360"/>
                  </a:lnTo>
                  <a:lnTo>
                    <a:pt x="540227" y="1946200"/>
                  </a:lnTo>
                  <a:lnTo>
                    <a:pt x="580997" y="1967315"/>
                  </a:lnTo>
                  <a:lnTo>
                    <a:pt x="622795" y="1986655"/>
                  </a:lnTo>
                  <a:lnTo>
                    <a:pt x="665574" y="2004170"/>
                  </a:lnTo>
                  <a:lnTo>
                    <a:pt x="709281" y="2019812"/>
                  </a:lnTo>
                  <a:lnTo>
                    <a:pt x="753869" y="2033529"/>
                  </a:lnTo>
                  <a:lnTo>
                    <a:pt x="799286" y="2045272"/>
                  </a:lnTo>
                  <a:lnTo>
                    <a:pt x="845484" y="2054992"/>
                  </a:lnTo>
                  <a:lnTo>
                    <a:pt x="892412" y="2062638"/>
                  </a:lnTo>
                  <a:lnTo>
                    <a:pt x="940021" y="2068161"/>
                  </a:lnTo>
                  <a:lnTo>
                    <a:pt x="988261" y="2071512"/>
                  </a:lnTo>
                  <a:lnTo>
                    <a:pt x="1037082" y="2072639"/>
                  </a:lnTo>
                  <a:lnTo>
                    <a:pt x="1085902" y="2071512"/>
                  </a:lnTo>
                  <a:lnTo>
                    <a:pt x="1134142" y="2068161"/>
                  </a:lnTo>
                  <a:lnTo>
                    <a:pt x="1181751" y="2062638"/>
                  </a:lnTo>
                  <a:lnTo>
                    <a:pt x="1228679" y="2054992"/>
                  </a:lnTo>
                  <a:lnTo>
                    <a:pt x="1274877" y="2045272"/>
                  </a:lnTo>
                  <a:lnTo>
                    <a:pt x="1320294" y="2033529"/>
                  </a:lnTo>
                  <a:lnTo>
                    <a:pt x="1364882" y="2019812"/>
                  </a:lnTo>
                  <a:lnTo>
                    <a:pt x="1408589" y="2004170"/>
                  </a:lnTo>
                  <a:lnTo>
                    <a:pt x="1451368" y="1986655"/>
                  </a:lnTo>
                  <a:lnTo>
                    <a:pt x="1493166" y="1967315"/>
                  </a:lnTo>
                  <a:lnTo>
                    <a:pt x="1533936" y="1946200"/>
                  </a:lnTo>
                  <a:lnTo>
                    <a:pt x="1573626" y="1923360"/>
                  </a:lnTo>
                  <a:lnTo>
                    <a:pt x="1612188" y="1898844"/>
                  </a:lnTo>
                  <a:lnTo>
                    <a:pt x="1649571" y="1872703"/>
                  </a:lnTo>
                  <a:lnTo>
                    <a:pt x="1685726" y="1844986"/>
                  </a:lnTo>
                  <a:lnTo>
                    <a:pt x="1720602" y="1815743"/>
                  </a:lnTo>
                  <a:lnTo>
                    <a:pt x="1754151" y="1785023"/>
                  </a:lnTo>
                  <a:lnTo>
                    <a:pt x="1786321" y="1752877"/>
                  </a:lnTo>
                  <a:lnTo>
                    <a:pt x="1817064" y="1719354"/>
                  </a:lnTo>
                  <a:lnTo>
                    <a:pt x="1846330" y="1684504"/>
                  </a:lnTo>
                  <a:lnTo>
                    <a:pt x="1874068" y="1648376"/>
                  </a:lnTo>
                  <a:lnTo>
                    <a:pt x="1900230" y="1611021"/>
                  </a:lnTo>
                  <a:lnTo>
                    <a:pt x="1924765" y="1572488"/>
                  </a:lnTo>
                  <a:lnTo>
                    <a:pt x="1947623" y="1532826"/>
                  </a:lnTo>
                  <a:lnTo>
                    <a:pt x="1968754" y="1492087"/>
                  </a:lnTo>
                  <a:lnTo>
                    <a:pt x="1988110" y="1450318"/>
                  </a:lnTo>
                  <a:lnTo>
                    <a:pt x="2005639" y="1407571"/>
                  </a:lnTo>
                  <a:lnTo>
                    <a:pt x="2021293" y="1363894"/>
                  </a:lnTo>
                  <a:lnTo>
                    <a:pt x="2035021" y="1319338"/>
                  </a:lnTo>
                  <a:lnTo>
                    <a:pt x="2046774" y="1273952"/>
                  </a:lnTo>
                  <a:lnTo>
                    <a:pt x="2056501" y="1227787"/>
                  </a:lnTo>
                  <a:lnTo>
                    <a:pt x="2064154" y="1180891"/>
                  </a:lnTo>
                  <a:lnTo>
                    <a:pt x="2069682" y="1133315"/>
                  </a:lnTo>
                  <a:lnTo>
                    <a:pt x="2073035" y="1085108"/>
                  </a:lnTo>
                  <a:lnTo>
                    <a:pt x="2074164" y="1036319"/>
                  </a:lnTo>
                  <a:lnTo>
                    <a:pt x="2073035" y="987531"/>
                  </a:lnTo>
                  <a:lnTo>
                    <a:pt x="2069682" y="939324"/>
                  </a:lnTo>
                  <a:lnTo>
                    <a:pt x="2064154" y="891748"/>
                  </a:lnTo>
                  <a:lnTo>
                    <a:pt x="2056501" y="844852"/>
                  </a:lnTo>
                  <a:lnTo>
                    <a:pt x="2046774" y="798687"/>
                  </a:lnTo>
                  <a:lnTo>
                    <a:pt x="2035021" y="753301"/>
                  </a:lnTo>
                  <a:lnTo>
                    <a:pt x="2021293" y="708745"/>
                  </a:lnTo>
                  <a:lnTo>
                    <a:pt x="2005639" y="665068"/>
                  </a:lnTo>
                  <a:lnTo>
                    <a:pt x="1988110" y="622321"/>
                  </a:lnTo>
                  <a:lnTo>
                    <a:pt x="1968754" y="580552"/>
                  </a:lnTo>
                  <a:lnTo>
                    <a:pt x="1947623" y="539813"/>
                  </a:lnTo>
                  <a:lnTo>
                    <a:pt x="1924765" y="500151"/>
                  </a:lnTo>
                  <a:lnTo>
                    <a:pt x="1900230" y="461618"/>
                  </a:lnTo>
                  <a:lnTo>
                    <a:pt x="1874068" y="424263"/>
                  </a:lnTo>
                  <a:lnTo>
                    <a:pt x="1846330" y="388135"/>
                  </a:lnTo>
                  <a:lnTo>
                    <a:pt x="1817064" y="353285"/>
                  </a:lnTo>
                  <a:lnTo>
                    <a:pt x="1786321" y="319762"/>
                  </a:lnTo>
                  <a:lnTo>
                    <a:pt x="1754151" y="287616"/>
                  </a:lnTo>
                  <a:lnTo>
                    <a:pt x="1720602" y="256896"/>
                  </a:lnTo>
                  <a:lnTo>
                    <a:pt x="1685726" y="227653"/>
                  </a:lnTo>
                  <a:lnTo>
                    <a:pt x="1649571" y="199936"/>
                  </a:lnTo>
                  <a:lnTo>
                    <a:pt x="1612188" y="173795"/>
                  </a:lnTo>
                  <a:lnTo>
                    <a:pt x="1573626" y="149279"/>
                  </a:lnTo>
                  <a:lnTo>
                    <a:pt x="1533936" y="126439"/>
                  </a:lnTo>
                  <a:lnTo>
                    <a:pt x="1493166" y="105324"/>
                  </a:lnTo>
                  <a:lnTo>
                    <a:pt x="1451368" y="85984"/>
                  </a:lnTo>
                  <a:lnTo>
                    <a:pt x="1408589" y="68469"/>
                  </a:lnTo>
                  <a:lnTo>
                    <a:pt x="1364882" y="52827"/>
                  </a:lnTo>
                  <a:lnTo>
                    <a:pt x="1320294" y="39110"/>
                  </a:lnTo>
                  <a:lnTo>
                    <a:pt x="1274877" y="27367"/>
                  </a:lnTo>
                  <a:lnTo>
                    <a:pt x="1228679" y="17647"/>
                  </a:lnTo>
                  <a:lnTo>
                    <a:pt x="1181751" y="10001"/>
                  </a:lnTo>
                  <a:lnTo>
                    <a:pt x="1134142" y="4478"/>
                  </a:lnTo>
                  <a:lnTo>
                    <a:pt x="1085902" y="1127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484367" y="6264909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02528" y="6722109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61508" y="7179309"/>
            <a:ext cx="143573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228201" y="6026718"/>
            <a:ext cx="1763395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 indent="7620">
              <a:lnSpc>
                <a:spcPct val="116599"/>
              </a:lnSpc>
              <a:spcBef>
                <a:spcPts val="140"/>
              </a:spcBef>
            </a:pPr>
            <a:r>
              <a:rPr dirty="0" sz="4750" spc="-4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5484367" y="3765550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797800" y="3181502"/>
            <a:ext cx="4784725" cy="172783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40"/>
              </a:spcBef>
            </a:pPr>
            <a:r>
              <a:rPr dirty="0" sz="480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47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60">
                <a:solidFill>
                  <a:srgbClr val="FFFFFF"/>
                </a:solidFill>
                <a:latin typeface="Arial"/>
                <a:cs typeface="Arial"/>
              </a:rPr>
              <a:t>13.58</a:t>
            </a:r>
            <a:r>
              <a:rPr dirty="0" sz="4750" spc="-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6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94688"/>
            <a:ext cx="8501380" cy="2670175"/>
            <a:chOff x="0" y="1694688"/>
            <a:chExt cx="8501380" cy="2670175"/>
          </a:xfrm>
        </p:grpSpPr>
        <p:sp>
          <p:nvSpPr>
            <p:cNvPr id="5" name="object 5" descr=""/>
            <p:cNvSpPr/>
            <p:nvPr/>
          </p:nvSpPr>
          <p:spPr>
            <a:xfrm>
              <a:off x="2188464" y="1694688"/>
              <a:ext cx="6312535" cy="2670175"/>
            </a:xfrm>
            <a:custGeom>
              <a:avLst/>
              <a:gdLst/>
              <a:ahLst/>
              <a:cxnLst/>
              <a:rect l="l" t="t" r="r" b="b"/>
              <a:pathLst>
                <a:path w="6312534" h="2670175">
                  <a:moveTo>
                    <a:pt x="6217158" y="0"/>
                  </a:moveTo>
                  <a:lnTo>
                    <a:pt x="95250" y="0"/>
                  </a:lnTo>
                  <a:lnTo>
                    <a:pt x="58239" y="7506"/>
                  </a:lnTo>
                  <a:lnTo>
                    <a:pt x="27955" y="27955"/>
                  </a:lnTo>
                  <a:lnTo>
                    <a:pt x="7506" y="58239"/>
                  </a:lnTo>
                  <a:lnTo>
                    <a:pt x="0" y="95250"/>
                  </a:lnTo>
                  <a:lnTo>
                    <a:pt x="0" y="2574797"/>
                  </a:lnTo>
                  <a:lnTo>
                    <a:pt x="7506" y="2611808"/>
                  </a:lnTo>
                  <a:lnTo>
                    <a:pt x="27955" y="2642092"/>
                  </a:lnTo>
                  <a:lnTo>
                    <a:pt x="58239" y="2662541"/>
                  </a:lnTo>
                  <a:lnTo>
                    <a:pt x="95250" y="2670047"/>
                  </a:lnTo>
                  <a:lnTo>
                    <a:pt x="6217158" y="2670047"/>
                  </a:lnTo>
                  <a:lnTo>
                    <a:pt x="6254168" y="2662541"/>
                  </a:lnTo>
                  <a:lnTo>
                    <a:pt x="6284452" y="2642092"/>
                  </a:lnTo>
                  <a:lnTo>
                    <a:pt x="6304901" y="2611808"/>
                  </a:lnTo>
                  <a:lnTo>
                    <a:pt x="6312408" y="2574797"/>
                  </a:lnTo>
                  <a:lnTo>
                    <a:pt x="6312408" y="95250"/>
                  </a:lnTo>
                  <a:lnTo>
                    <a:pt x="6304901" y="58239"/>
                  </a:lnTo>
                  <a:lnTo>
                    <a:pt x="6284452" y="27955"/>
                  </a:lnTo>
                  <a:lnTo>
                    <a:pt x="6254168" y="7506"/>
                  </a:lnTo>
                  <a:lnTo>
                    <a:pt x="6217158" y="0"/>
                  </a:lnTo>
                  <a:close/>
                </a:path>
              </a:pathLst>
            </a:custGeom>
            <a:solidFill>
              <a:srgbClr val="1850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648712"/>
              <a:ext cx="3359150" cy="788035"/>
            </a:xfrm>
            <a:custGeom>
              <a:avLst/>
              <a:gdLst/>
              <a:ahLst/>
              <a:cxnLst/>
              <a:rect l="l" t="t" r="r" b="b"/>
              <a:pathLst>
                <a:path w="3359150" h="788035">
                  <a:moveTo>
                    <a:pt x="3076194" y="0"/>
                  </a:moveTo>
                  <a:lnTo>
                    <a:pt x="0" y="0"/>
                  </a:lnTo>
                  <a:lnTo>
                    <a:pt x="0" y="787908"/>
                  </a:lnTo>
                  <a:lnTo>
                    <a:pt x="3358896" y="787908"/>
                  </a:lnTo>
                  <a:lnTo>
                    <a:pt x="307619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90288"/>
            <a:ext cx="8501380" cy="2670175"/>
            <a:chOff x="0" y="4590288"/>
            <a:chExt cx="8501380" cy="2670175"/>
          </a:xfrm>
        </p:grpSpPr>
        <p:sp>
          <p:nvSpPr>
            <p:cNvPr id="8" name="object 8" descr=""/>
            <p:cNvSpPr/>
            <p:nvPr/>
          </p:nvSpPr>
          <p:spPr>
            <a:xfrm>
              <a:off x="2188464" y="4590288"/>
              <a:ext cx="6312535" cy="2670175"/>
            </a:xfrm>
            <a:custGeom>
              <a:avLst/>
              <a:gdLst/>
              <a:ahLst/>
              <a:cxnLst/>
              <a:rect l="l" t="t" r="r" b="b"/>
              <a:pathLst>
                <a:path w="6312534" h="2670175">
                  <a:moveTo>
                    <a:pt x="6217158" y="0"/>
                  </a:moveTo>
                  <a:lnTo>
                    <a:pt x="95250" y="0"/>
                  </a:lnTo>
                  <a:lnTo>
                    <a:pt x="58239" y="7506"/>
                  </a:lnTo>
                  <a:lnTo>
                    <a:pt x="27955" y="27955"/>
                  </a:lnTo>
                  <a:lnTo>
                    <a:pt x="7506" y="58239"/>
                  </a:lnTo>
                  <a:lnTo>
                    <a:pt x="0" y="95250"/>
                  </a:lnTo>
                  <a:lnTo>
                    <a:pt x="0" y="2574798"/>
                  </a:lnTo>
                  <a:lnTo>
                    <a:pt x="7506" y="2611808"/>
                  </a:lnTo>
                  <a:lnTo>
                    <a:pt x="27955" y="2642092"/>
                  </a:lnTo>
                  <a:lnTo>
                    <a:pt x="58239" y="2662541"/>
                  </a:lnTo>
                  <a:lnTo>
                    <a:pt x="95250" y="2670048"/>
                  </a:lnTo>
                  <a:lnTo>
                    <a:pt x="6217158" y="2670048"/>
                  </a:lnTo>
                  <a:lnTo>
                    <a:pt x="6254168" y="2662541"/>
                  </a:lnTo>
                  <a:lnTo>
                    <a:pt x="6284452" y="2642092"/>
                  </a:lnTo>
                  <a:lnTo>
                    <a:pt x="6304901" y="2611808"/>
                  </a:lnTo>
                  <a:lnTo>
                    <a:pt x="6312408" y="2574798"/>
                  </a:lnTo>
                  <a:lnTo>
                    <a:pt x="6312408" y="95250"/>
                  </a:lnTo>
                  <a:lnTo>
                    <a:pt x="6304901" y="58239"/>
                  </a:lnTo>
                  <a:lnTo>
                    <a:pt x="6284452" y="27955"/>
                  </a:lnTo>
                  <a:lnTo>
                    <a:pt x="6254168" y="7506"/>
                  </a:lnTo>
                  <a:lnTo>
                    <a:pt x="6217158" y="0"/>
                  </a:lnTo>
                  <a:close/>
                </a:path>
              </a:pathLst>
            </a:custGeom>
            <a:solidFill>
              <a:srgbClr val="5361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471160"/>
              <a:ext cx="3359150" cy="786765"/>
            </a:xfrm>
            <a:custGeom>
              <a:avLst/>
              <a:gdLst/>
              <a:ahLst/>
              <a:cxnLst/>
              <a:rect l="l" t="t" r="r" b="b"/>
              <a:pathLst>
                <a:path w="3359150" h="786764">
                  <a:moveTo>
                    <a:pt x="3076194" y="0"/>
                  </a:moveTo>
                  <a:lnTo>
                    <a:pt x="0" y="0"/>
                  </a:lnTo>
                  <a:lnTo>
                    <a:pt x="0" y="786384"/>
                  </a:lnTo>
                  <a:lnTo>
                    <a:pt x="3358896" y="786384"/>
                  </a:lnTo>
                  <a:lnTo>
                    <a:pt x="307619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4144" y="44577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3917696" y="1912111"/>
            <a:ext cx="2825750" cy="2159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6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5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85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385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40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Above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45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Ton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5414" y="2785617"/>
            <a:ext cx="2467610" cy="433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6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468370" y="4771771"/>
            <a:ext cx="4928870" cy="2159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Electrical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Electronics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Building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Construction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946" y="5469763"/>
            <a:ext cx="1573530" cy="77660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 marR="5080" indent="15240">
              <a:lnSpc>
                <a:spcPts val="2700"/>
              </a:lnSpc>
              <a:spcBef>
                <a:spcPts val="615"/>
              </a:spcBef>
            </a:pPr>
            <a:r>
              <a:rPr dirty="0" sz="2650" spc="114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2650" spc="-24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43B4BD"/>
                </a:solidFill>
                <a:latin typeface="Verdana"/>
                <a:cs typeface="Verdana"/>
              </a:rPr>
              <a:t>User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0" y="7444740"/>
            <a:ext cx="8501380" cy="2672080"/>
            <a:chOff x="0" y="7444740"/>
            <a:chExt cx="8501380" cy="2672080"/>
          </a:xfrm>
        </p:grpSpPr>
        <p:sp>
          <p:nvSpPr>
            <p:cNvPr id="16" name="object 16" descr=""/>
            <p:cNvSpPr/>
            <p:nvPr/>
          </p:nvSpPr>
          <p:spPr>
            <a:xfrm>
              <a:off x="2188464" y="7444740"/>
              <a:ext cx="6312535" cy="2672080"/>
            </a:xfrm>
            <a:custGeom>
              <a:avLst/>
              <a:gdLst/>
              <a:ahLst/>
              <a:cxnLst/>
              <a:rect l="l" t="t" r="r" b="b"/>
              <a:pathLst>
                <a:path w="6312534" h="2672079">
                  <a:moveTo>
                    <a:pt x="6217158" y="0"/>
                  </a:moveTo>
                  <a:lnTo>
                    <a:pt x="95250" y="0"/>
                  </a:lnTo>
                  <a:lnTo>
                    <a:pt x="58239" y="7508"/>
                  </a:lnTo>
                  <a:lnTo>
                    <a:pt x="27955" y="27971"/>
                  </a:lnTo>
                  <a:lnTo>
                    <a:pt x="7506" y="58292"/>
                  </a:lnTo>
                  <a:lnTo>
                    <a:pt x="0" y="95376"/>
                  </a:lnTo>
                  <a:lnTo>
                    <a:pt x="0" y="2576245"/>
                  </a:lnTo>
                  <a:lnTo>
                    <a:pt x="7506" y="2613300"/>
                  </a:lnTo>
                  <a:lnTo>
                    <a:pt x="27955" y="2643606"/>
                  </a:lnTo>
                  <a:lnTo>
                    <a:pt x="58239" y="2664063"/>
                  </a:lnTo>
                  <a:lnTo>
                    <a:pt x="95250" y="2671571"/>
                  </a:lnTo>
                  <a:lnTo>
                    <a:pt x="6217158" y="2671571"/>
                  </a:lnTo>
                  <a:lnTo>
                    <a:pt x="6254168" y="2664063"/>
                  </a:lnTo>
                  <a:lnTo>
                    <a:pt x="6284452" y="2643606"/>
                  </a:lnTo>
                  <a:lnTo>
                    <a:pt x="6304901" y="2613300"/>
                  </a:lnTo>
                  <a:lnTo>
                    <a:pt x="6312408" y="2576245"/>
                  </a:lnTo>
                  <a:lnTo>
                    <a:pt x="6312408" y="95376"/>
                  </a:lnTo>
                  <a:lnTo>
                    <a:pt x="6304901" y="58292"/>
                  </a:lnTo>
                  <a:lnTo>
                    <a:pt x="6284452" y="27971"/>
                  </a:lnTo>
                  <a:lnTo>
                    <a:pt x="6254168" y="7508"/>
                  </a:lnTo>
                  <a:lnTo>
                    <a:pt x="6217158" y="0"/>
                  </a:lnTo>
                  <a:close/>
                </a:path>
              </a:pathLst>
            </a:custGeom>
            <a:solidFill>
              <a:srgbClr val="85A0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8325612"/>
              <a:ext cx="3359150" cy="788035"/>
            </a:xfrm>
            <a:custGeom>
              <a:avLst/>
              <a:gdLst/>
              <a:ahLst/>
              <a:cxnLst/>
              <a:rect l="l" t="t" r="r" b="b"/>
              <a:pathLst>
                <a:path w="3359150" h="788034">
                  <a:moveTo>
                    <a:pt x="3076194" y="0"/>
                  </a:moveTo>
                  <a:lnTo>
                    <a:pt x="0" y="0"/>
                  </a:lnTo>
                  <a:lnTo>
                    <a:pt x="0" y="787908"/>
                  </a:lnTo>
                  <a:lnTo>
                    <a:pt x="3358896" y="787908"/>
                  </a:lnTo>
                  <a:lnTo>
                    <a:pt x="307619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917696" y="7972170"/>
            <a:ext cx="278955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Tiles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Slabs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Blocks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91946" y="8324850"/>
            <a:ext cx="1573530" cy="77660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 marR="5080" indent="93980">
              <a:lnSpc>
                <a:spcPts val="2700"/>
              </a:lnSpc>
              <a:spcBef>
                <a:spcPts val="615"/>
              </a:spcBef>
            </a:pPr>
            <a:r>
              <a:rPr dirty="0" sz="2650" spc="75">
                <a:solidFill>
                  <a:srgbClr val="43B4BD"/>
                </a:solidFill>
                <a:latin typeface="Verdana"/>
                <a:cs typeface="Verdana"/>
              </a:rPr>
              <a:t>Product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53" y="1562753"/>
            <a:ext cx="10560850" cy="86741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0"/>
              <a:t>Global</a:t>
            </a:r>
            <a:r>
              <a:rPr dirty="0" sz="5500" spc="-180"/>
              <a:t> </a:t>
            </a:r>
            <a:r>
              <a:rPr dirty="0" sz="5500" spc="150"/>
              <a:t>Marble</a:t>
            </a:r>
            <a:r>
              <a:rPr dirty="0" sz="5500" spc="-175"/>
              <a:t> </a:t>
            </a:r>
            <a:r>
              <a:rPr dirty="0" sz="5500"/>
              <a:t>Market</a:t>
            </a:r>
            <a:r>
              <a:rPr dirty="0" sz="5500" spc="-190"/>
              <a:t> </a:t>
            </a:r>
            <a:r>
              <a:rPr dirty="0" sz="5500"/>
              <a:t>Revenue</a:t>
            </a:r>
            <a:r>
              <a:rPr dirty="0" sz="5500" spc="-175"/>
              <a:t> </a:t>
            </a:r>
            <a:r>
              <a:rPr dirty="0" sz="5500"/>
              <a:t>share</a:t>
            </a:r>
            <a:r>
              <a:rPr dirty="0" sz="5500" spc="-185"/>
              <a:t> </a:t>
            </a:r>
            <a:r>
              <a:rPr dirty="0" sz="5500" spc="150"/>
              <a:t>for</a:t>
            </a:r>
            <a:r>
              <a:rPr dirty="0" sz="5500" spc="-175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4" name="object 4" descr=""/>
          <p:cNvSpPr txBox="1"/>
          <p:nvPr/>
        </p:nvSpPr>
        <p:spPr>
          <a:xfrm>
            <a:off x="11632183" y="5099050"/>
            <a:ext cx="4720590" cy="15259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706880" marR="5080" indent="-1694814">
              <a:lnSpc>
                <a:spcPts val="5810"/>
              </a:lnSpc>
              <a:spcBef>
                <a:spcPts val="390"/>
              </a:spcBef>
            </a:pPr>
            <a:r>
              <a:rPr dirty="0" sz="5000" spc="110">
                <a:latin typeface="Verdana"/>
                <a:cs typeface="Verdana"/>
              </a:rPr>
              <a:t>North</a:t>
            </a:r>
            <a:r>
              <a:rPr dirty="0" sz="5000" spc="-455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America </a:t>
            </a:r>
            <a:r>
              <a:rPr dirty="0" sz="5000" spc="-535">
                <a:latin typeface="Verdana"/>
                <a:cs typeface="Verdana"/>
              </a:rPr>
              <a:t>30%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43244" y="2287523"/>
            <a:ext cx="8176259" cy="3013075"/>
          </a:xfrm>
          <a:custGeom>
            <a:avLst/>
            <a:gdLst/>
            <a:ahLst/>
            <a:cxnLst/>
            <a:rect l="l" t="t" r="r" b="b"/>
            <a:pathLst>
              <a:path w="8176259" h="3013075">
                <a:moveTo>
                  <a:pt x="8027669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90"/>
                </a:lnTo>
                <a:lnTo>
                  <a:pt x="0" y="2864358"/>
                </a:lnTo>
                <a:lnTo>
                  <a:pt x="7589" y="2911266"/>
                </a:lnTo>
                <a:lnTo>
                  <a:pt x="28712" y="2952048"/>
                </a:lnTo>
                <a:lnTo>
                  <a:pt x="60899" y="2984235"/>
                </a:lnTo>
                <a:lnTo>
                  <a:pt x="101681" y="3005358"/>
                </a:lnTo>
                <a:lnTo>
                  <a:pt x="148589" y="3012948"/>
                </a:lnTo>
                <a:lnTo>
                  <a:pt x="8027669" y="3012948"/>
                </a:lnTo>
                <a:lnTo>
                  <a:pt x="8074578" y="3005358"/>
                </a:lnTo>
                <a:lnTo>
                  <a:pt x="8115360" y="2984235"/>
                </a:lnTo>
                <a:lnTo>
                  <a:pt x="8147547" y="2952048"/>
                </a:lnTo>
                <a:lnTo>
                  <a:pt x="8168670" y="2911266"/>
                </a:lnTo>
                <a:lnTo>
                  <a:pt x="8176259" y="2864358"/>
                </a:lnTo>
                <a:lnTo>
                  <a:pt x="8176259" y="148590"/>
                </a:lnTo>
                <a:lnTo>
                  <a:pt x="8168670" y="101681"/>
                </a:lnTo>
                <a:lnTo>
                  <a:pt x="8147547" y="60899"/>
                </a:lnTo>
                <a:lnTo>
                  <a:pt x="8115360" y="28712"/>
                </a:lnTo>
                <a:lnTo>
                  <a:pt x="8074578" y="7589"/>
                </a:lnTo>
                <a:lnTo>
                  <a:pt x="8027669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381244" y="5707379"/>
            <a:ext cx="8938260" cy="3046730"/>
          </a:xfrm>
          <a:custGeom>
            <a:avLst/>
            <a:gdLst/>
            <a:ahLst/>
            <a:cxnLst/>
            <a:rect l="l" t="t" r="r" b="b"/>
            <a:pathLst>
              <a:path w="8938260" h="3046729">
                <a:moveTo>
                  <a:pt x="8789669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90"/>
                </a:lnTo>
                <a:lnTo>
                  <a:pt x="0" y="2897886"/>
                </a:lnTo>
                <a:lnTo>
                  <a:pt x="7589" y="2944794"/>
                </a:lnTo>
                <a:lnTo>
                  <a:pt x="28712" y="2985576"/>
                </a:lnTo>
                <a:lnTo>
                  <a:pt x="60899" y="3017763"/>
                </a:lnTo>
                <a:lnTo>
                  <a:pt x="101681" y="3038886"/>
                </a:lnTo>
                <a:lnTo>
                  <a:pt x="148589" y="3046476"/>
                </a:lnTo>
                <a:lnTo>
                  <a:pt x="8789669" y="3046476"/>
                </a:lnTo>
                <a:lnTo>
                  <a:pt x="8836578" y="3038886"/>
                </a:lnTo>
                <a:lnTo>
                  <a:pt x="8877360" y="3017763"/>
                </a:lnTo>
                <a:lnTo>
                  <a:pt x="8909547" y="2985576"/>
                </a:lnTo>
                <a:lnTo>
                  <a:pt x="8930670" y="2944794"/>
                </a:lnTo>
                <a:lnTo>
                  <a:pt x="8938260" y="2897886"/>
                </a:lnTo>
                <a:lnTo>
                  <a:pt x="8938260" y="148590"/>
                </a:lnTo>
                <a:lnTo>
                  <a:pt x="8930670" y="101681"/>
                </a:lnTo>
                <a:lnTo>
                  <a:pt x="8909547" y="60899"/>
                </a:lnTo>
                <a:lnTo>
                  <a:pt x="8877360" y="28712"/>
                </a:lnTo>
                <a:lnTo>
                  <a:pt x="8836578" y="7589"/>
                </a:lnTo>
                <a:lnTo>
                  <a:pt x="8789669" y="0"/>
                </a:lnTo>
                <a:close/>
              </a:path>
            </a:pathLst>
          </a:custGeom>
          <a:solidFill>
            <a:srgbClr val="62407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968496" y="2287523"/>
            <a:ext cx="10351135" cy="3013075"/>
            <a:chOff x="3968496" y="2287523"/>
            <a:chExt cx="10351135" cy="3013075"/>
          </a:xfrm>
        </p:grpSpPr>
        <p:sp>
          <p:nvSpPr>
            <p:cNvPr id="6" name="object 6" descr=""/>
            <p:cNvSpPr/>
            <p:nvPr/>
          </p:nvSpPr>
          <p:spPr>
            <a:xfrm>
              <a:off x="5381244" y="2287523"/>
              <a:ext cx="8938260" cy="3013075"/>
            </a:xfrm>
            <a:custGeom>
              <a:avLst/>
              <a:gdLst/>
              <a:ahLst/>
              <a:cxnLst/>
              <a:rect l="l" t="t" r="r" b="b"/>
              <a:pathLst>
                <a:path w="8938260" h="3013075">
                  <a:moveTo>
                    <a:pt x="8789669" y="0"/>
                  </a:moveTo>
                  <a:lnTo>
                    <a:pt x="148589" y="0"/>
                  </a:lnTo>
                  <a:lnTo>
                    <a:pt x="101681" y="7589"/>
                  </a:lnTo>
                  <a:lnTo>
                    <a:pt x="60899" y="28712"/>
                  </a:lnTo>
                  <a:lnTo>
                    <a:pt x="28712" y="60899"/>
                  </a:lnTo>
                  <a:lnTo>
                    <a:pt x="7589" y="101681"/>
                  </a:lnTo>
                  <a:lnTo>
                    <a:pt x="0" y="148590"/>
                  </a:lnTo>
                  <a:lnTo>
                    <a:pt x="0" y="2864358"/>
                  </a:lnTo>
                  <a:lnTo>
                    <a:pt x="7589" y="2911266"/>
                  </a:lnTo>
                  <a:lnTo>
                    <a:pt x="28712" y="2952048"/>
                  </a:lnTo>
                  <a:lnTo>
                    <a:pt x="60899" y="2984235"/>
                  </a:lnTo>
                  <a:lnTo>
                    <a:pt x="101681" y="3005358"/>
                  </a:lnTo>
                  <a:lnTo>
                    <a:pt x="148589" y="3012948"/>
                  </a:lnTo>
                  <a:lnTo>
                    <a:pt x="8789669" y="3012948"/>
                  </a:lnTo>
                  <a:lnTo>
                    <a:pt x="8836578" y="3005358"/>
                  </a:lnTo>
                  <a:lnTo>
                    <a:pt x="8877360" y="2984235"/>
                  </a:lnTo>
                  <a:lnTo>
                    <a:pt x="8909547" y="2952048"/>
                  </a:lnTo>
                  <a:lnTo>
                    <a:pt x="8930670" y="2911266"/>
                  </a:lnTo>
                  <a:lnTo>
                    <a:pt x="8938260" y="2864358"/>
                  </a:lnTo>
                  <a:lnTo>
                    <a:pt x="8938260" y="148590"/>
                  </a:lnTo>
                  <a:lnTo>
                    <a:pt x="8930670" y="101681"/>
                  </a:lnTo>
                  <a:lnTo>
                    <a:pt x="8909547" y="60899"/>
                  </a:lnTo>
                  <a:lnTo>
                    <a:pt x="8877360" y="28712"/>
                  </a:lnTo>
                  <a:lnTo>
                    <a:pt x="8836578" y="7589"/>
                  </a:lnTo>
                  <a:lnTo>
                    <a:pt x="8789669" y="0"/>
                  </a:lnTo>
                  <a:close/>
                </a:path>
              </a:pathLst>
            </a:custGeom>
            <a:solidFill>
              <a:srgbClr val="B6487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968496" y="2753867"/>
              <a:ext cx="2560320" cy="2080260"/>
            </a:xfrm>
            <a:custGeom>
              <a:avLst/>
              <a:gdLst/>
              <a:ahLst/>
              <a:cxnLst/>
              <a:rect l="l" t="t" r="r" b="b"/>
              <a:pathLst>
                <a:path w="2560320" h="2080260">
                  <a:moveTo>
                    <a:pt x="2411729" y="0"/>
                  </a:moveTo>
                  <a:lnTo>
                    <a:pt x="148589" y="0"/>
                  </a:lnTo>
                  <a:lnTo>
                    <a:pt x="101681" y="7589"/>
                  </a:lnTo>
                  <a:lnTo>
                    <a:pt x="60899" y="28712"/>
                  </a:lnTo>
                  <a:lnTo>
                    <a:pt x="28712" y="60899"/>
                  </a:lnTo>
                  <a:lnTo>
                    <a:pt x="7589" y="101681"/>
                  </a:lnTo>
                  <a:lnTo>
                    <a:pt x="0" y="148589"/>
                  </a:lnTo>
                  <a:lnTo>
                    <a:pt x="0" y="1931669"/>
                  </a:lnTo>
                  <a:lnTo>
                    <a:pt x="7589" y="1978578"/>
                  </a:lnTo>
                  <a:lnTo>
                    <a:pt x="28712" y="2019360"/>
                  </a:lnTo>
                  <a:lnTo>
                    <a:pt x="60899" y="2051547"/>
                  </a:lnTo>
                  <a:lnTo>
                    <a:pt x="101681" y="2072670"/>
                  </a:lnTo>
                  <a:lnTo>
                    <a:pt x="148589" y="2080259"/>
                  </a:lnTo>
                  <a:lnTo>
                    <a:pt x="2411729" y="2080259"/>
                  </a:lnTo>
                  <a:lnTo>
                    <a:pt x="2458638" y="2072670"/>
                  </a:lnTo>
                  <a:lnTo>
                    <a:pt x="2499420" y="2051547"/>
                  </a:lnTo>
                  <a:lnTo>
                    <a:pt x="2531607" y="2019360"/>
                  </a:lnTo>
                  <a:lnTo>
                    <a:pt x="2552730" y="1978578"/>
                  </a:lnTo>
                  <a:lnTo>
                    <a:pt x="2560320" y="1931669"/>
                  </a:lnTo>
                  <a:lnTo>
                    <a:pt x="2560320" y="148589"/>
                  </a:lnTo>
                  <a:lnTo>
                    <a:pt x="2552730" y="101681"/>
                  </a:lnTo>
                  <a:lnTo>
                    <a:pt x="2531607" y="60899"/>
                  </a:lnTo>
                  <a:lnTo>
                    <a:pt x="2499420" y="28712"/>
                  </a:lnTo>
                  <a:lnTo>
                    <a:pt x="2458638" y="7589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624071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68496" y="6190488"/>
            <a:ext cx="2560320" cy="2080260"/>
          </a:xfrm>
          <a:custGeom>
            <a:avLst/>
            <a:gdLst/>
            <a:ahLst/>
            <a:cxnLst/>
            <a:rect l="l" t="t" r="r" b="b"/>
            <a:pathLst>
              <a:path w="2560320" h="2080259">
                <a:moveTo>
                  <a:pt x="2411729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89"/>
                </a:lnTo>
                <a:lnTo>
                  <a:pt x="0" y="1931670"/>
                </a:lnTo>
                <a:lnTo>
                  <a:pt x="7589" y="1978578"/>
                </a:lnTo>
                <a:lnTo>
                  <a:pt x="28712" y="2019360"/>
                </a:lnTo>
                <a:lnTo>
                  <a:pt x="60899" y="2051547"/>
                </a:lnTo>
                <a:lnTo>
                  <a:pt x="101681" y="2072670"/>
                </a:lnTo>
                <a:lnTo>
                  <a:pt x="148589" y="2080260"/>
                </a:lnTo>
                <a:lnTo>
                  <a:pt x="2411729" y="2080260"/>
                </a:lnTo>
                <a:lnTo>
                  <a:pt x="2458638" y="2072670"/>
                </a:lnTo>
                <a:lnTo>
                  <a:pt x="2499420" y="2051547"/>
                </a:lnTo>
                <a:lnTo>
                  <a:pt x="2531607" y="2019360"/>
                </a:lnTo>
                <a:lnTo>
                  <a:pt x="2552730" y="1978578"/>
                </a:lnTo>
                <a:lnTo>
                  <a:pt x="2560320" y="1931670"/>
                </a:lnTo>
                <a:lnTo>
                  <a:pt x="2560320" y="148589"/>
                </a:lnTo>
                <a:lnTo>
                  <a:pt x="2552730" y="101681"/>
                </a:lnTo>
                <a:lnTo>
                  <a:pt x="2531607" y="60899"/>
                </a:lnTo>
                <a:lnTo>
                  <a:pt x="2499420" y="28712"/>
                </a:lnTo>
                <a:lnTo>
                  <a:pt x="2458638" y="7589"/>
                </a:lnTo>
                <a:lnTo>
                  <a:pt x="2411729" y="0"/>
                </a:lnTo>
                <a:close/>
              </a:path>
            </a:pathLst>
          </a:custGeom>
          <a:solidFill>
            <a:srgbClr val="B648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54140" y="3447288"/>
            <a:ext cx="601980" cy="695325"/>
          </a:xfrm>
          <a:custGeom>
            <a:avLst/>
            <a:gdLst/>
            <a:ahLst/>
            <a:cxnLst/>
            <a:rect l="l" t="t" r="r" b="b"/>
            <a:pathLst>
              <a:path w="601979" h="695325">
                <a:moveTo>
                  <a:pt x="0" y="0"/>
                </a:moveTo>
                <a:lnTo>
                  <a:pt x="0" y="694943"/>
                </a:lnTo>
                <a:lnTo>
                  <a:pt x="601980" y="347471"/>
                </a:lnTo>
                <a:lnTo>
                  <a:pt x="0" y="0"/>
                </a:lnTo>
                <a:close/>
              </a:path>
            </a:pathLst>
          </a:custGeom>
          <a:solidFill>
            <a:srgbClr val="624071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54140" y="6883907"/>
            <a:ext cx="601980" cy="695325"/>
          </a:xfrm>
          <a:custGeom>
            <a:avLst/>
            <a:gdLst/>
            <a:ahLst/>
            <a:cxnLst/>
            <a:rect l="l" t="t" r="r" b="b"/>
            <a:pathLst>
              <a:path w="601979" h="695325">
                <a:moveTo>
                  <a:pt x="0" y="0"/>
                </a:moveTo>
                <a:lnTo>
                  <a:pt x="0" y="694944"/>
                </a:lnTo>
                <a:lnTo>
                  <a:pt x="601980" y="347472"/>
                </a:lnTo>
                <a:lnTo>
                  <a:pt x="0" y="0"/>
                </a:lnTo>
                <a:close/>
              </a:path>
            </a:pathLst>
          </a:custGeom>
          <a:solidFill>
            <a:srgbClr val="B6487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4021" y="3402838"/>
            <a:ext cx="1856994" cy="58826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5129" y="6976871"/>
            <a:ext cx="2563495" cy="58826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392416" y="2835910"/>
            <a:ext cx="6002020" cy="17018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 marR="5080">
              <a:lnSpc>
                <a:spcPct val="87500"/>
              </a:lnSpc>
              <a:spcBef>
                <a:spcPts val="6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0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0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40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Luxury </a:t>
            </a:r>
            <a:r>
              <a:rPr dirty="0" sz="40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Interiors</a:t>
            </a:r>
            <a:r>
              <a:rPr dirty="0" sz="40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93345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735"/>
              </a:spcBef>
            </a:pP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Environmental</a:t>
            </a:r>
            <a:r>
              <a:rPr dirty="0" sz="40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Quarrying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Impact</a:t>
            </a:r>
            <a:r>
              <a:rPr dirty="0" sz="40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002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937666" y="1921611"/>
            <a:ext cx="16572865" cy="7495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marR="727710" indent="-378460">
              <a:lnSpc>
                <a:spcPct val="116900"/>
              </a:lnSpc>
              <a:spcBef>
                <a:spcPts val="9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>
                <a:latin typeface="Verdana"/>
                <a:cs typeface="Verdana"/>
              </a:rPr>
              <a:t>The</a:t>
            </a:r>
            <a:r>
              <a:rPr dirty="0" sz="3500" spc="-21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Global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 spc="75">
                <a:latin typeface="Verdana"/>
                <a:cs typeface="Verdana"/>
              </a:rPr>
              <a:t>Marble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 spc="55">
                <a:latin typeface="Verdana"/>
                <a:cs typeface="Verdana"/>
              </a:rPr>
              <a:t>Market</a:t>
            </a:r>
            <a:r>
              <a:rPr dirty="0" sz="3500" spc="-215">
                <a:latin typeface="Verdana"/>
                <a:cs typeface="Verdana"/>
              </a:rPr>
              <a:t> </a:t>
            </a:r>
            <a:r>
              <a:rPr dirty="0" sz="3500" spc="-75">
                <a:latin typeface="Verdana"/>
                <a:cs typeface="Verdana"/>
              </a:rPr>
              <a:t>is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witnessing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significant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 spc="100">
                <a:latin typeface="Verdana"/>
                <a:cs typeface="Verdana"/>
              </a:rPr>
              <a:t>growth</a:t>
            </a:r>
            <a:r>
              <a:rPr dirty="0" sz="3500" spc="-225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in</a:t>
            </a:r>
            <a:r>
              <a:rPr dirty="0" sz="3500" spc="-215">
                <a:latin typeface="Verdana"/>
                <a:cs typeface="Verdana"/>
              </a:rPr>
              <a:t> </a:t>
            </a:r>
            <a:r>
              <a:rPr dirty="0" sz="3500" spc="75">
                <a:latin typeface="Verdana"/>
                <a:cs typeface="Verdana"/>
              </a:rPr>
              <a:t>the</a:t>
            </a:r>
            <a:r>
              <a:rPr dirty="0" sz="3500" spc="-215">
                <a:latin typeface="Verdana"/>
                <a:cs typeface="Verdana"/>
              </a:rPr>
              <a:t> </a:t>
            </a:r>
            <a:r>
              <a:rPr dirty="0" sz="3500" spc="-20">
                <a:latin typeface="Verdana"/>
                <a:cs typeface="Verdana"/>
              </a:rPr>
              <a:t>near </a:t>
            </a:r>
            <a:r>
              <a:rPr dirty="0" sz="3500" spc="-10">
                <a:latin typeface="Verdana"/>
                <a:cs typeface="Verdana"/>
              </a:rPr>
              <a:t>future.</a:t>
            </a:r>
            <a:endParaRPr sz="3500">
              <a:latin typeface="Verdana"/>
              <a:cs typeface="Verdana"/>
            </a:endParaRPr>
          </a:p>
          <a:p>
            <a:pPr marL="390525" marR="370840" indent="-378460">
              <a:lnSpc>
                <a:spcPct val="116599"/>
              </a:lnSpc>
              <a:buFont typeface="Arial"/>
              <a:buChar char="•"/>
              <a:tabLst>
                <a:tab pos="390525" algn="l"/>
              </a:tabLst>
            </a:pPr>
            <a:r>
              <a:rPr dirty="0" sz="3500">
                <a:latin typeface="Verdana"/>
                <a:cs typeface="Verdana"/>
              </a:rPr>
              <a:t>The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 spc="65">
                <a:latin typeface="Verdana"/>
                <a:cs typeface="Verdana"/>
              </a:rPr>
              <a:t>manageable</a:t>
            </a:r>
            <a:r>
              <a:rPr dirty="0" sz="3500" spc="-275">
                <a:latin typeface="Verdana"/>
                <a:cs typeface="Verdana"/>
              </a:rPr>
              <a:t> </a:t>
            </a:r>
            <a:r>
              <a:rPr dirty="0" sz="3500" spc="-60">
                <a:latin typeface="Verdana"/>
                <a:cs typeface="Verdana"/>
              </a:rPr>
              <a:t>size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of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these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 spc="50">
                <a:latin typeface="Verdana"/>
                <a:cs typeface="Verdana"/>
              </a:rPr>
              <a:t>marble</a:t>
            </a:r>
            <a:r>
              <a:rPr dirty="0" sz="3500" spc="-27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blocks</a:t>
            </a:r>
            <a:r>
              <a:rPr dirty="0" sz="3500" spc="-26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makes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 spc="135">
                <a:latin typeface="Verdana"/>
                <a:cs typeface="Verdana"/>
              </a:rPr>
              <a:t>them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suitable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for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 spc="-50">
                <a:latin typeface="Verdana"/>
                <a:cs typeface="Verdana"/>
              </a:rPr>
              <a:t>a </a:t>
            </a:r>
            <a:r>
              <a:rPr dirty="0" sz="3500" spc="60">
                <a:latin typeface="Verdana"/>
                <a:cs typeface="Verdana"/>
              </a:rPr>
              <a:t>range</a:t>
            </a:r>
            <a:r>
              <a:rPr dirty="0" sz="3500" spc="-26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of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architectural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artistic</a:t>
            </a:r>
            <a:r>
              <a:rPr dirty="0" sz="3500" spc="-290">
                <a:latin typeface="Verdana"/>
                <a:cs typeface="Verdana"/>
              </a:rPr>
              <a:t> </a:t>
            </a:r>
            <a:r>
              <a:rPr dirty="0" sz="3500" spc="-65">
                <a:latin typeface="Verdana"/>
                <a:cs typeface="Verdana"/>
              </a:rPr>
              <a:t>projects,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allowing</a:t>
            </a:r>
            <a:r>
              <a:rPr dirty="0" sz="3500" spc="-280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for</a:t>
            </a:r>
            <a:r>
              <a:rPr dirty="0" sz="3500" spc="-24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easier</a:t>
            </a:r>
            <a:endParaRPr sz="3500">
              <a:latin typeface="Verdana"/>
              <a:cs typeface="Verdana"/>
            </a:endParaRPr>
          </a:p>
          <a:p>
            <a:pPr marL="390525">
              <a:lnSpc>
                <a:spcPct val="100000"/>
              </a:lnSpc>
              <a:spcBef>
                <a:spcPts val="710"/>
              </a:spcBef>
            </a:pPr>
            <a:r>
              <a:rPr dirty="0" sz="3500" spc="-25">
                <a:latin typeface="Verdana"/>
                <a:cs typeface="Verdana"/>
              </a:rPr>
              <a:t>transportation,</a:t>
            </a:r>
            <a:r>
              <a:rPr dirty="0" sz="3500" spc="-21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handling,</a:t>
            </a:r>
            <a:r>
              <a:rPr dirty="0" sz="3500" spc="-220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17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processing.</a:t>
            </a:r>
            <a:endParaRPr sz="3500">
              <a:latin typeface="Verdana"/>
              <a:cs typeface="Verdana"/>
            </a:endParaRPr>
          </a:p>
          <a:p>
            <a:pPr marL="390525" marR="19685" indent="-378460">
              <a:lnSpc>
                <a:spcPts val="4900"/>
              </a:lnSpc>
              <a:spcBef>
                <a:spcPts val="27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75">
                <a:latin typeface="Verdana"/>
                <a:cs typeface="Verdana"/>
              </a:rPr>
              <a:t>Marble</a:t>
            </a:r>
            <a:r>
              <a:rPr dirty="0" sz="3500" spc="-28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has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95">
                <a:latin typeface="Verdana"/>
                <a:cs typeface="Verdana"/>
              </a:rPr>
              <a:t>been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 spc="-50">
                <a:latin typeface="Verdana"/>
                <a:cs typeface="Verdana"/>
              </a:rPr>
              <a:t>a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timeless</a:t>
            </a:r>
            <a:r>
              <a:rPr dirty="0" sz="3500" spc="-290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coveted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material</a:t>
            </a:r>
            <a:r>
              <a:rPr dirty="0" sz="3500" spc="-290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in</a:t>
            </a:r>
            <a:r>
              <a:rPr dirty="0" sz="3500" spc="-26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architecture,</a:t>
            </a:r>
            <a:r>
              <a:rPr dirty="0" sz="3500" spc="-28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interior </a:t>
            </a:r>
            <a:r>
              <a:rPr dirty="0" sz="3500" spc="-25">
                <a:latin typeface="Verdana"/>
                <a:cs typeface="Verdana"/>
              </a:rPr>
              <a:t>design,</a:t>
            </a:r>
            <a:r>
              <a:rPr dirty="0" sz="3500" spc="-295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construction.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-180">
                <a:latin typeface="Verdana"/>
                <a:cs typeface="Verdana"/>
              </a:rPr>
              <a:t>Its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use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in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-30">
                <a:latin typeface="Verdana"/>
                <a:cs typeface="Verdana"/>
              </a:rPr>
              <a:t>flooring,</a:t>
            </a:r>
            <a:r>
              <a:rPr dirty="0" sz="3500" spc="-28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countertops,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-65">
                <a:latin typeface="Verdana"/>
                <a:cs typeface="Verdana"/>
              </a:rPr>
              <a:t>facades,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 spc="80">
                <a:latin typeface="Verdana"/>
                <a:cs typeface="Verdana"/>
              </a:rPr>
              <a:t>and</a:t>
            </a:r>
            <a:endParaRPr sz="3500">
              <a:latin typeface="Verdana"/>
              <a:cs typeface="Verdana"/>
            </a:endParaRPr>
          </a:p>
          <a:p>
            <a:pPr marL="390525" marR="1768475">
              <a:lnSpc>
                <a:spcPts val="4900"/>
              </a:lnSpc>
              <a:spcBef>
                <a:spcPts val="5"/>
              </a:spcBef>
            </a:pPr>
            <a:r>
              <a:rPr dirty="0" sz="3500">
                <a:latin typeface="Verdana"/>
                <a:cs typeface="Verdana"/>
              </a:rPr>
              <a:t>decorative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 spc="50">
                <a:latin typeface="Verdana"/>
                <a:cs typeface="Verdana"/>
              </a:rPr>
              <a:t>elements</a:t>
            </a:r>
            <a:r>
              <a:rPr dirty="0" sz="3500" spc="-260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adds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 spc="-50">
                <a:latin typeface="Verdana"/>
                <a:cs typeface="Verdana"/>
              </a:rPr>
              <a:t>a</a:t>
            </a:r>
            <a:r>
              <a:rPr dirty="0" sz="3500" spc="-229">
                <a:latin typeface="Verdana"/>
                <a:cs typeface="Verdana"/>
              </a:rPr>
              <a:t> </a:t>
            </a:r>
            <a:r>
              <a:rPr dirty="0" sz="3500" spc="95">
                <a:latin typeface="Verdana"/>
                <a:cs typeface="Verdana"/>
              </a:rPr>
              <a:t>touch</a:t>
            </a:r>
            <a:r>
              <a:rPr dirty="0" sz="3500" spc="-229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of</a:t>
            </a:r>
            <a:r>
              <a:rPr dirty="0" sz="3500" spc="-235">
                <a:latin typeface="Verdana"/>
                <a:cs typeface="Verdana"/>
              </a:rPr>
              <a:t> </a:t>
            </a:r>
            <a:r>
              <a:rPr dirty="0" sz="3500" spc="-45">
                <a:latin typeface="Verdana"/>
                <a:cs typeface="Verdana"/>
              </a:rPr>
              <a:t>luxury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29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sophistication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 spc="25">
                <a:latin typeface="Verdana"/>
                <a:cs typeface="Verdana"/>
              </a:rPr>
              <a:t>to </a:t>
            </a:r>
            <a:r>
              <a:rPr dirty="0" sz="3500" spc="-10">
                <a:latin typeface="Verdana"/>
                <a:cs typeface="Verdana"/>
              </a:rPr>
              <a:t>structures.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41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>
                <a:latin typeface="Verdana"/>
                <a:cs typeface="Verdana"/>
              </a:rPr>
              <a:t>Architects</a:t>
            </a:r>
            <a:r>
              <a:rPr dirty="0" sz="3500" spc="-225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builders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consistently</a:t>
            </a:r>
            <a:r>
              <a:rPr dirty="0" sz="3500" spc="-250">
                <a:latin typeface="Verdana"/>
                <a:cs typeface="Verdana"/>
              </a:rPr>
              <a:t> </a:t>
            </a:r>
            <a:r>
              <a:rPr dirty="0" sz="3500" spc="90">
                <a:latin typeface="Verdana"/>
                <a:cs typeface="Verdana"/>
              </a:rPr>
              <a:t>opt</a:t>
            </a:r>
            <a:r>
              <a:rPr dirty="0" sz="3500" spc="-225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for</a:t>
            </a:r>
            <a:r>
              <a:rPr dirty="0" sz="3500" spc="-225">
                <a:latin typeface="Verdana"/>
                <a:cs typeface="Verdana"/>
              </a:rPr>
              <a:t> </a:t>
            </a:r>
            <a:r>
              <a:rPr dirty="0" sz="3500" spc="55">
                <a:latin typeface="Verdana"/>
                <a:cs typeface="Verdana"/>
              </a:rPr>
              <a:t>marble</a:t>
            </a:r>
            <a:r>
              <a:rPr dirty="0" sz="3500" spc="-260">
                <a:latin typeface="Verdana"/>
                <a:cs typeface="Verdana"/>
              </a:rPr>
              <a:t> </a:t>
            </a:r>
            <a:r>
              <a:rPr dirty="0" sz="3500" spc="50">
                <a:latin typeface="Verdana"/>
                <a:cs typeface="Verdana"/>
              </a:rPr>
              <a:t>to</a:t>
            </a:r>
            <a:r>
              <a:rPr dirty="0" sz="3500" spc="-225">
                <a:latin typeface="Verdana"/>
                <a:cs typeface="Verdana"/>
              </a:rPr>
              <a:t> </a:t>
            </a:r>
            <a:r>
              <a:rPr dirty="0" sz="3500" spc="80">
                <a:latin typeface="Verdana"/>
                <a:cs typeface="Verdana"/>
              </a:rPr>
              <a:t>enhance</a:t>
            </a:r>
            <a:r>
              <a:rPr dirty="0" sz="3500" spc="-220">
                <a:latin typeface="Verdana"/>
                <a:cs typeface="Verdana"/>
              </a:rPr>
              <a:t> </a:t>
            </a:r>
            <a:r>
              <a:rPr dirty="0" sz="3500" spc="75">
                <a:latin typeface="Verdana"/>
                <a:cs typeface="Verdana"/>
              </a:rPr>
              <a:t>the</a:t>
            </a:r>
            <a:r>
              <a:rPr dirty="0" sz="3500" spc="-2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visual</a:t>
            </a:r>
            <a:endParaRPr sz="3500">
              <a:latin typeface="Verdana"/>
              <a:cs typeface="Verdana"/>
            </a:endParaRPr>
          </a:p>
          <a:p>
            <a:pPr marL="390525" marR="321310">
              <a:lnSpc>
                <a:spcPct val="116599"/>
              </a:lnSpc>
              <a:spcBef>
                <a:spcPts val="15"/>
              </a:spcBef>
            </a:pPr>
            <a:r>
              <a:rPr dirty="0" sz="3500" spc="105">
                <a:latin typeface="Verdana"/>
                <a:cs typeface="Verdana"/>
              </a:rPr>
              <a:t>and</a:t>
            </a:r>
            <a:r>
              <a:rPr dirty="0" sz="3500" spc="-254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tactile</a:t>
            </a:r>
            <a:r>
              <a:rPr dirty="0" sz="3500" spc="-28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experience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of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buildings,</a:t>
            </a:r>
            <a:r>
              <a:rPr dirty="0" sz="3500" spc="-305">
                <a:latin typeface="Verdana"/>
                <a:cs typeface="Verdana"/>
              </a:rPr>
              <a:t> </a:t>
            </a:r>
            <a:r>
              <a:rPr dirty="0" sz="3500" spc="105">
                <a:latin typeface="Verdana"/>
                <a:cs typeface="Verdana"/>
              </a:rPr>
              <a:t>making</a:t>
            </a:r>
            <a:r>
              <a:rPr dirty="0" sz="3500" spc="-27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it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 spc="75">
                <a:latin typeface="Verdana"/>
                <a:cs typeface="Verdana"/>
              </a:rPr>
              <a:t>the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 spc="100">
                <a:latin typeface="Verdana"/>
                <a:cs typeface="Verdana"/>
              </a:rPr>
              <a:t>dominant</a:t>
            </a:r>
            <a:r>
              <a:rPr dirty="0" sz="3500" spc="-265">
                <a:latin typeface="Verdana"/>
                <a:cs typeface="Verdana"/>
              </a:rPr>
              <a:t> </a:t>
            </a:r>
            <a:r>
              <a:rPr dirty="0" sz="3500" spc="50">
                <a:latin typeface="Verdana"/>
                <a:cs typeface="Verdana"/>
              </a:rPr>
              <a:t>application </a:t>
            </a:r>
            <a:r>
              <a:rPr dirty="0" sz="3500" spc="-10">
                <a:latin typeface="Verdana"/>
                <a:cs typeface="Verdana"/>
              </a:rPr>
              <a:t>category.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960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http://tinyurl.com/2ujf5bxw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2024-02-15T07:36:22Z</dcterms:created>
  <dcterms:modified xsi:type="dcterms:W3CDTF">2024-02-15T07:36:22Z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2024-02-15T00:00:00Z</vt:filetime>
  </property>
  <property fmtid="{D5CDD505-2E9C-101B-9397-08002B2CF9AE}" pid="5" name="Producer">
    <vt:lpwstr>3-Heights(TM) PDF Security Shell 4.8.25.2 (http://www.pdf-tools.com)</vt:lpwstr>
  </property>
</Properties>
</file>