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2nexjp36"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296" b="0"/>
            </a:stretch>
          </a:blipFill>
        </p:spPr>
        <p:txBody>
          <a:bodyPr/>
          <a:lstStyle/>
          <a:p/>
        </p:txBody>
      </p:sp>
      <p:sp>
        <p:nvSpPr>
          <p:cNvPr id="3" name="TextBox 3"/>
          <p:cNvSpPr txBox="1"/>
          <p:nvPr/>
        </p:nvSpPr>
        <p:spPr>
          <a:xfrm>
            <a:off x="323345" y="9013497"/>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323345" y="3419544"/>
            <a:ext cx="14535655" cy="3744615"/>
          </a:xfrm>
          <a:prstGeom prst="rect">
            <a:avLst/>
          </a:prstGeom>
        </p:spPr>
        <p:txBody>
          <a:bodyPr wrap="square" lIns="0" tIns="0" rIns="0" bIns="0" rtlCol="0" anchor="t">
            <a:spAutoFit/>
          </a:bodyPr>
          <a:lstStyle/>
          <a:p>
            <a:pPr>
              <a:lnSpc>
                <a:spcPts val="7349"/>
              </a:lnSpc>
            </a:pPr>
            <a:r>
              <a:rPr lang="en-US" sz="7499">
                <a:solidFill>
                  <a:srgbClr val="000000"/>
                </a:solidFill>
                <a:latin typeface="Arimo"/>
              </a:rPr>
              <a:t>GLOBAL </a:t>
            </a:r>
          </a:p>
          <a:p>
            <a:pPr>
              <a:lnSpc>
                <a:spcPts val="7349"/>
              </a:lnSpc>
            </a:pPr>
            <a:r>
              <a:rPr lang="en-US" sz="7499">
                <a:solidFill>
                  <a:srgbClr val="000000"/>
                </a:solidFill>
                <a:latin typeface="Arimo"/>
              </a:rPr>
              <a:t>MANUKA HONEY</a:t>
            </a:r>
          </a:p>
          <a:p>
            <a:pPr>
              <a:lnSpc>
                <a:spcPts val="7349"/>
              </a:lnSpc>
            </a:pPr>
            <a:r>
              <a:rPr lang="en-US" sz="7499">
                <a:solidFill>
                  <a:srgbClr val="000000"/>
                </a:solidFill>
                <a:latin typeface="Arimo"/>
              </a:rPr>
              <a:t>MARKET REPORT </a:t>
            </a:r>
          </a:p>
          <a:p>
            <a:pPr>
              <a:lnSpc>
                <a:spcPts val="7349"/>
              </a:lnSpc>
            </a:pPr>
            <a:r>
              <a:rPr lang="en-US" sz="7499">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097" r="-2748"/>
            </a:stretch>
          </a:blipFill>
        </p:spPr>
        <p:txBody>
          <a:bodyPr/>
          <a:lstStyle/>
          <a:p/>
        </p:txBody>
      </p:sp>
      <p:grpSp>
        <p:nvGrpSpPr>
          <p:cNvPr id="3" name="Group 3"/>
          <p:cNvGrpSpPr/>
          <p:nvPr/>
        </p:nvGrpSpPr>
        <p:grpSpPr>
          <a:xfrm>
            <a:off x="1187778" y="1704776"/>
            <a:ext cx="16236544" cy="6943725"/>
            <a:chExt cx="4276291" cy="1828800"/>
          </a:xfrm>
        </p:grpSpPr>
        <p:sp>
          <p:nvSpPr>
            <p:cNvPr id="4" name="Freeform 4"/>
            <p:cNvSpPr/>
            <p:nvPr/>
          </p:nvSpPr>
          <p:spPr>
            <a:xfrm>
              <a:off x="0" y="0"/>
              <a:ext cx="4276291" cy="1828800"/>
            </a:xfrm>
            <a:custGeom>
              <a:rect l="l" t="t" r="r" b="b"/>
              <a:pathLst>
                <a:path w="4276291" h="1828800">
                  <a:moveTo>
                    <a:pt x="0" y="0"/>
                  </a:moveTo>
                  <a:lnTo>
                    <a:pt x="4276291" y="0"/>
                  </a:lnTo>
                  <a:lnTo>
                    <a:pt x="4276291" y="1828800"/>
                  </a:lnTo>
                  <a:lnTo>
                    <a:pt x="0" y="1828800"/>
                  </a:lnTo>
                  <a:close/>
                </a:path>
              </a:pathLst>
            </a:custGeom>
            <a:solidFill>
              <a:srgbClr val="613B26">
                <a:alpha val="80000"/>
              </a:srgbClr>
            </a:solidFill>
          </p:spPr>
          <p:txBody>
            <a:bodyPr/>
            <a:lstStyle/>
            <a:p/>
          </p:txBody>
        </p:sp>
        <p:sp>
          <p:nvSpPr>
            <p:cNvPr id="5" name="TextBox 5"/>
            <p:cNvSpPr txBox="1"/>
            <p:nvPr/>
          </p:nvSpPr>
          <p:spPr>
            <a:xfrm>
              <a:off x="0" y="-47625"/>
              <a:ext cx="4276291" cy="1876425"/>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575188" y="3134434"/>
            <a:ext cx="15461723" cy="4780915"/>
          </a:xfrm>
          <a:prstGeom prst="rect">
            <a:avLst/>
          </a:prstGeom>
        </p:spPr>
        <p:txBody>
          <a:bodyPr lIns="0" tIns="0" rIns="0" bIns="0" rtlCol="0" anchor="t">
            <a:spAutoFit/>
          </a:bodyPr>
          <a:lstStyle/>
          <a:p>
            <a:pPr>
              <a:lnSpc>
                <a:spcPts val="4759"/>
              </a:lnSpc>
              <a:spcBef>
                <a:spcPct val="0"/>
              </a:spcBef>
            </a:pPr>
            <a:r>
              <a:rPr lang="en-US" sz="3399">
                <a:solidFill>
                  <a:srgbClr val="FFFFFF"/>
                </a:solidFill>
                <a:latin typeface="Montserrat"/>
              </a:rPr>
              <a:t>Manuka honey is a dark monofloral honey that is derived from the nectar of the Manuka shrub or tree, Leptospermum scoparium of the Myrtaceae family. It is primarily composed of methylglyoxal, which is an organic compound that has antibacterial properties as well as numerous health benefits. In addition to being sweet and strong in flavor, manuka honey is also characterized by its antioxidant properties. As an enzymatic substrate, methylglyoxal present in manuka honey is tolerant of light, heat, and body fluids.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896" b="-13621"/>
            </a:stretch>
          </a:blipFill>
        </p:spPr>
        <p:txBody>
          <a:bodyPr/>
          <a:lstStyle/>
          <a:p/>
        </p:txBody>
      </p:sp>
      <p:grpSp>
        <p:nvGrpSpPr>
          <p:cNvPr id="3" name="Group 3"/>
          <p:cNvGrpSpPr/>
          <p:nvPr/>
        </p:nvGrpSpPr>
        <p:grpSpPr>
          <a:xfrm>
            <a:off x="318156" y="6118583"/>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68238" y="6434924"/>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619809" y="6351903"/>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18156" y="3311207"/>
            <a:ext cx="8504259" cy="2574657"/>
            <a:chExt cx="860407" cy="260488"/>
          </a:xfrm>
        </p:grpSpPr>
        <p:sp>
          <p:nvSpPr>
            <p:cNvPr id="14" name="Freeform 1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68238" y="3627548"/>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17" name="Group 17"/>
          <p:cNvGrpSpPr/>
          <p:nvPr/>
        </p:nvGrpSpPr>
        <p:grpSpPr>
          <a:xfrm>
            <a:off x="619809" y="3544527"/>
            <a:ext cx="2046592" cy="204659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93496" y="6874160"/>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2024- 2031</a:t>
            </a:r>
          </a:p>
        </p:txBody>
      </p:sp>
      <p:sp>
        <p:nvSpPr>
          <p:cNvPr id="21" name="TextBox 21"/>
          <p:cNvSpPr txBox="1"/>
          <p:nvPr/>
        </p:nvSpPr>
        <p:spPr>
          <a:xfrm>
            <a:off x="2666401" y="6497766"/>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6.10%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93496" y="4434053"/>
            <a:ext cx="1499218" cy="500415"/>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a:t>
            </a:r>
          </a:p>
        </p:txBody>
      </p:sp>
      <p:sp>
        <p:nvSpPr>
          <p:cNvPr id="24" name="TextBox 24"/>
          <p:cNvSpPr txBox="1"/>
          <p:nvPr/>
        </p:nvSpPr>
        <p:spPr>
          <a:xfrm>
            <a:off x="2745422" y="3646638"/>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MARKET SIZE</a:t>
            </a:r>
          </a:p>
          <a:p>
            <a:pPr algn="ctr">
              <a:lnSpc>
                <a:spcPts val="6625"/>
              </a:lnSpc>
              <a:spcBef>
                <a:spcPct val="0"/>
              </a:spcBef>
            </a:pPr>
            <a:r>
              <a:rPr lang="en-US" sz="4732">
                <a:solidFill>
                  <a:srgbClr val="FFFFFF"/>
                </a:solidFill>
                <a:latin typeface="Poppins"/>
              </a:rPr>
              <a:t>USD 781.2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363" b="-1467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9094" y="2150357"/>
            <a:ext cx="6527113" cy="3360855"/>
            <a:chExt cx="9063357" cy="4666784"/>
          </a:xfrm>
        </p:grpSpPr>
        <p:sp>
          <p:nvSpPr>
            <p:cNvPr id="7" name="Freeform 7"/>
            <p:cNvSpPr/>
            <p:nvPr/>
          </p:nvSpPr>
          <p:spPr>
            <a:xfrm>
              <a:off x="0" y="0"/>
              <a:ext cx="9063358" cy="4666785"/>
            </a:xfrm>
            <a:custGeom>
              <a:rect l="l" t="t" r="r" b="b"/>
              <a:pathLst>
                <a:path w="9063358" h="4666785">
                  <a:moveTo>
                    <a:pt x="8938898" y="4666785"/>
                  </a:moveTo>
                  <a:lnTo>
                    <a:pt x="124460" y="4666785"/>
                  </a:lnTo>
                  <a:cubicBezTo>
                    <a:pt x="55880" y="4666785"/>
                    <a:pt x="0" y="4610905"/>
                    <a:pt x="0" y="4542324"/>
                  </a:cubicBezTo>
                  <a:lnTo>
                    <a:pt x="0" y="124460"/>
                  </a:lnTo>
                  <a:cubicBezTo>
                    <a:pt x="0" y="55880"/>
                    <a:pt x="55880" y="0"/>
                    <a:pt x="124460" y="0"/>
                  </a:cubicBezTo>
                  <a:lnTo>
                    <a:pt x="8938898" y="0"/>
                  </a:lnTo>
                  <a:cubicBezTo>
                    <a:pt x="9007477" y="0"/>
                    <a:pt x="9063358" y="55880"/>
                    <a:pt x="9063358" y="124460"/>
                  </a:cubicBezTo>
                  <a:lnTo>
                    <a:pt x="9063358" y="4542325"/>
                  </a:lnTo>
                  <a:cubicBezTo>
                    <a:pt x="9063358" y="4610905"/>
                    <a:pt x="9007477" y="4666785"/>
                    <a:pt x="8938898" y="4666785"/>
                  </a:cubicBezTo>
                  <a:close/>
                </a:path>
              </a:pathLst>
            </a:custGeom>
            <a:solidFill>
              <a:srgbClr val="A6877B"/>
            </a:solidFill>
          </p:spPr>
          <p:txBody>
            <a:bodyPr/>
            <a:lstStyle/>
            <a:p/>
          </p:txBody>
        </p:sp>
      </p:grpSp>
      <p:grpSp>
        <p:nvGrpSpPr>
          <p:cNvPr id="8" name="Group 8"/>
          <p:cNvGrpSpPr/>
          <p:nvPr/>
        </p:nvGrpSpPr>
        <p:grpSpPr>
          <a:xfrm rot="5400000">
            <a:off x="1209232" y="2306860"/>
            <a:ext cx="740762" cy="315922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9094" y="5877329"/>
            <a:ext cx="6527113" cy="3048025"/>
            <a:chExt cx="9063357" cy="4232399"/>
          </a:xfrm>
        </p:grpSpPr>
        <p:sp>
          <p:nvSpPr>
            <p:cNvPr id="11" name="Freeform 11"/>
            <p:cNvSpPr/>
            <p:nvPr/>
          </p:nvSpPr>
          <p:spPr>
            <a:xfrm>
              <a:off x="0" y="0"/>
              <a:ext cx="9063358" cy="4232399"/>
            </a:xfrm>
            <a:custGeom>
              <a:rect l="l" t="t" r="r" b="b"/>
              <a:pathLst>
                <a:path w="9063358" h="4232399">
                  <a:moveTo>
                    <a:pt x="8938898" y="4232399"/>
                  </a:moveTo>
                  <a:lnTo>
                    <a:pt x="124460" y="4232399"/>
                  </a:lnTo>
                  <a:cubicBezTo>
                    <a:pt x="55880" y="4232399"/>
                    <a:pt x="0" y="4176519"/>
                    <a:pt x="0" y="4107939"/>
                  </a:cubicBezTo>
                  <a:lnTo>
                    <a:pt x="0" y="124460"/>
                  </a:lnTo>
                  <a:cubicBezTo>
                    <a:pt x="0" y="55880"/>
                    <a:pt x="55880" y="0"/>
                    <a:pt x="124460" y="0"/>
                  </a:cubicBezTo>
                  <a:lnTo>
                    <a:pt x="8938898" y="0"/>
                  </a:lnTo>
                  <a:cubicBezTo>
                    <a:pt x="9007477" y="0"/>
                    <a:pt x="9063358" y="55880"/>
                    <a:pt x="9063358" y="124460"/>
                  </a:cubicBezTo>
                  <a:lnTo>
                    <a:pt x="9063358" y="4107939"/>
                  </a:lnTo>
                  <a:cubicBezTo>
                    <a:pt x="9063358" y="4176519"/>
                    <a:pt x="9007477" y="4232399"/>
                    <a:pt x="8938898" y="4232399"/>
                  </a:cubicBezTo>
                  <a:close/>
                </a:path>
              </a:pathLst>
            </a:custGeom>
            <a:solidFill>
              <a:srgbClr val="714A37"/>
            </a:solidFill>
          </p:spPr>
          <p:txBody>
            <a:bodyPr/>
            <a:lstStyle/>
            <a:p/>
          </p:txBody>
        </p:sp>
      </p:grpSp>
      <p:grpSp>
        <p:nvGrpSpPr>
          <p:cNvPr id="12" name="Group 12"/>
          <p:cNvGrpSpPr/>
          <p:nvPr/>
        </p:nvGrpSpPr>
        <p:grpSpPr>
          <a:xfrm rot="5400000">
            <a:off x="1209232" y="5662651"/>
            <a:ext cx="740762" cy="315922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20090" y="3736205"/>
            <a:ext cx="2710536" cy="338637"/>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Base Segment </a:t>
            </a:r>
          </a:p>
        </p:txBody>
      </p:sp>
      <p:sp>
        <p:nvSpPr>
          <p:cNvPr id="16" name="TextBox 16"/>
          <p:cNvSpPr txBox="1"/>
          <p:nvPr/>
        </p:nvSpPr>
        <p:spPr>
          <a:xfrm>
            <a:off x="2930626" y="2500460"/>
            <a:ext cx="5605581" cy="2613024"/>
          </a:xfrm>
          <a:prstGeom prst="rect">
            <a:avLst/>
          </a:prstGeom>
        </p:spPr>
        <p:txBody>
          <a:bodyPr lIns="0" tIns="0" rIns="0" bIns="0" rtlCol="0" anchor="t">
            <a:spAutoFit/>
          </a:bodyPr>
          <a:lstStyle/>
          <a:p>
            <a:pPr marL="539758" lvl="1" indent="-269879">
              <a:lnSpc>
                <a:spcPts val="3500"/>
              </a:lnSpc>
              <a:buFont typeface="Arial"/>
              <a:buChar char="•"/>
            </a:pPr>
            <a:r>
              <a:rPr lang="en-US" sz="2500">
                <a:solidFill>
                  <a:srgbClr val="FFFFFF"/>
                </a:solidFill>
                <a:latin typeface="Montserrat"/>
              </a:rPr>
              <a:t>UMF 5+ / MGO 83 mg/kg ppm</a:t>
            </a:r>
          </a:p>
          <a:p>
            <a:pPr marL="539758" lvl="1" indent="-269879">
              <a:lnSpc>
                <a:spcPts val="3500"/>
              </a:lnSpc>
              <a:buFont typeface="Arial"/>
              <a:buChar char="•"/>
            </a:pPr>
            <a:r>
              <a:rPr lang="en-US" sz="2500">
                <a:solidFill>
                  <a:srgbClr val="FFFFFF"/>
                </a:solidFill>
                <a:latin typeface="Montserrat"/>
              </a:rPr>
              <a:t>UMF 10+ / MGO 263 mg/kg ppm</a:t>
            </a:r>
          </a:p>
          <a:p>
            <a:pPr marL="539758" lvl="1" indent="-269879">
              <a:lnSpc>
                <a:spcPts val="3500"/>
              </a:lnSpc>
              <a:buFont typeface="Arial"/>
              <a:buChar char="•"/>
            </a:pPr>
            <a:r>
              <a:rPr lang="en-US" sz="2500">
                <a:solidFill>
                  <a:srgbClr val="FFFFFF"/>
                </a:solidFill>
                <a:latin typeface="Montserrat"/>
              </a:rPr>
              <a:t>UMF 15+ / MGO 514 mg/kg ppm</a:t>
            </a:r>
          </a:p>
          <a:p>
            <a:pPr marL="539758" lvl="1" indent="-269879">
              <a:lnSpc>
                <a:spcPts val="3500"/>
              </a:lnSpc>
              <a:buFont typeface="Arial"/>
              <a:buChar char="•"/>
            </a:pPr>
            <a:r>
              <a:rPr lang="en-US" sz="2500">
                <a:solidFill>
                  <a:srgbClr val="FFFFFF"/>
                </a:solidFill>
                <a:latin typeface="Montserrat"/>
              </a:rPr>
              <a:t>UMF 20+ / MGO 829 mg/kg ppm</a:t>
            </a:r>
          </a:p>
        </p:txBody>
      </p:sp>
      <p:sp>
        <p:nvSpPr>
          <p:cNvPr id="17" name="TextBox 17"/>
          <p:cNvSpPr txBox="1"/>
          <p:nvPr/>
        </p:nvSpPr>
        <p:spPr>
          <a:xfrm>
            <a:off x="220090" y="6957931"/>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Application Segment </a:t>
            </a:r>
          </a:p>
        </p:txBody>
      </p:sp>
      <p:sp>
        <p:nvSpPr>
          <p:cNvPr id="18" name="TextBox 18"/>
          <p:cNvSpPr txBox="1"/>
          <p:nvPr/>
        </p:nvSpPr>
        <p:spPr>
          <a:xfrm>
            <a:off x="3381159" y="6356944"/>
            <a:ext cx="5155047" cy="17272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Digestion Inflammation Treatment</a:t>
            </a:r>
          </a:p>
          <a:p>
            <a:pPr marL="539749" lvl="1" indent="-269875">
              <a:lnSpc>
                <a:spcPts val="3499"/>
              </a:lnSpc>
              <a:buFont typeface="Arial"/>
              <a:buChar char="•"/>
            </a:pPr>
            <a:r>
              <a:rPr lang="en-US" sz="2499">
                <a:solidFill>
                  <a:srgbClr val="FFFFFF"/>
                </a:solidFill>
                <a:latin typeface="Montserrat"/>
              </a:rPr>
              <a:t>Wound care </a:t>
            </a:r>
          </a:p>
          <a:p>
            <a:pPr marL="539749" lvl="1" indent="-269875">
              <a:lnSpc>
                <a:spcPts val="3499"/>
              </a:lnSpc>
              <a:buFont typeface="Arial"/>
              <a:buChar char="•"/>
            </a:pPr>
            <a:r>
              <a:rPr lang="en-US" sz="2499">
                <a:solidFill>
                  <a:srgbClr val="FFFFFF"/>
                </a:solidFill>
                <a:latin typeface="Montserrat"/>
              </a:rPr>
              <a:t>Skincare Products</a:t>
            </a:r>
          </a:p>
        </p:txBody>
      </p:sp>
      <p:grpSp>
        <p:nvGrpSpPr>
          <p:cNvPr id="19" name="Group 19"/>
          <p:cNvGrpSpPr/>
          <p:nvPr/>
        </p:nvGrpSpPr>
        <p:grpSpPr>
          <a:xfrm>
            <a:off x="11760887" y="2123713"/>
            <a:ext cx="6527113" cy="3360855"/>
            <a:chExt cx="9063357" cy="4666784"/>
          </a:xfrm>
        </p:grpSpPr>
        <p:sp>
          <p:nvSpPr>
            <p:cNvPr id="20" name="Freeform 20"/>
            <p:cNvSpPr/>
            <p:nvPr/>
          </p:nvSpPr>
          <p:spPr>
            <a:xfrm>
              <a:off x="0" y="0"/>
              <a:ext cx="9063358" cy="4666785"/>
            </a:xfrm>
            <a:custGeom>
              <a:rect l="l" t="t" r="r" b="b"/>
              <a:pathLst>
                <a:path w="9063358" h="4666785">
                  <a:moveTo>
                    <a:pt x="8938898" y="4666785"/>
                  </a:moveTo>
                  <a:lnTo>
                    <a:pt x="124460" y="4666785"/>
                  </a:lnTo>
                  <a:cubicBezTo>
                    <a:pt x="55880" y="4666785"/>
                    <a:pt x="0" y="4610905"/>
                    <a:pt x="0" y="4542324"/>
                  </a:cubicBezTo>
                  <a:lnTo>
                    <a:pt x="0" y="124460"/>
                  </a:lnTo>
                  <a:cubicBezTo>
                    <a:pt x="0" y="55880"/>
                    <a:pt x="55880" y="0"/>
                    <a:pt x="124460" y="0"/>
                  </a:cubicBezTo>
                  <a:lnTo>
                    <a:pt x="8938898" y="0"/>
                  </a:lnTo>
                  <a:cubicBezTo>
                    <a:pt x="9007477" y="0"/>
                    <a:pt x="9063358" y="55880"/>
                    <a:pt x="9063358" y="124460"/>
                  </a:cubicBezTo>
                  <a:lnTo>
                    <a:pt x="9063358" y="4542325"/>
                  </a:lnTo>
                  <a:cubicBezTo>
                    <a:pt x="9063358" y="4610905"/>
                    <a:pt x="9007477" y="4666785"/>
                    <a:pt x="8938898" y="4666785"/>
                  </a:cubicBezTo>
                  <a:close/>
                </a:path>
              </a:pathLst>
            </a:custGeom>
            <a:solidFill>
              <a:srgbClr val="A6877B"/>
            </a:solidFill>
          </p:spPr>
          <p:txBody>
            <a:bodyPr/>
            <a:lstStyle/>
            <a:p/>
          </p:txBody>
        </p:sp>
      </p:grpSp>
      <p:grpSp>
        <p:nvGrpSpPr>
          <p:cNvPr id="21" name="Group 21"/>
          <p:cNvGrpSpPr/>
          <p:nvPr/>
        </p:nvGrpSpPr>
        <p:grpSpPr>
          <a:xfrm rot="5400000">
            <a:off x="10961025" y="2280216"/>
            <a:ext cx="740762" cy="3159226"/>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760887" y="5850685"/>
            <a:ext cx="6527113" cy="3048025"/>
            <a:chExt cx="9063357" cy="4232399"/>
          </a:xfrm>
        </p:grpSpPr>
        <p:sp>
          <p:nvSpPr>
            <p:cNvPr id="24" name="Freeform 24"/>
            <p:cNvSpPr/>
            <p:nvPr/>
          </p:nvSpPr>
          <p:spPr>
            <a:xfrm>
              <a:off x="0" y="0"/>
              <a:ext cx="9063358" cy="4232399"/>
            </a:xfrm>
            <a:custGeom>
              <a:rect l="l" t="t" r="r" b="b"/>
              <a:pathLst>
                <a:path w="9063358" h="4232399">
                  <a:moveTo>
                    <a:pt x="8938898" y="4232399"/>
                  </a:moveTo>
                  <a:lnTo>
                    <a:pt x="124460" y="4232399"/>
                  </a:lnTo>
                  <a:cubicBezTo>
                    <a:pt x="55880" y="4232399"/>
                    <a:pt x="0" y="4176519"/>
                    <a:pt x="0" y="4107939"/>
                  </a:cubicBezTo>
                  <a:lnTo>
                    <a:pt x="0" y="124460"/>
                  </a:lnTo>
                  <a:cubicBezTo>
                    <a:pt x="0" y="55880"/>
                    <a:pt x="55880" y="0"/>
                    <a:pt x="124460" y="0"/>
                  </a:cubicBezTo>
                  <a:lnTo>
                    <a:pt x="8938898" y="0"/>
                  </a:lnTo>
                  <a:cubicBezTo>
                    <a:pt x="9007477" y="0"/>
                    <a:pt x="9063358" y="55880"/>
                    <a:pt x="9063358" y="124460"/>
                  </a:cubicBezTo>
                  <a:lnTo>
                    <a:pt x="9063358" y="4107939"/>
                  </a:lnTo>
                  <a:cubicBezTo>
                    <a:pt x="9063358" y="4176519"/>
                    <a:pt x="9007477" y="4232399"/>
                    <a:pt x="8938898" y="4232399"/>
                  </a:cubicBezTo>
                  <a:close/>
                </a:path>
              </a:pathLst>
            </a:custGeom>
            <a:solidFill>
              <a:srgbClr val="714A37"/>
            </a:solidFill>
          </p:spPr>
          <p:txBody>
            <a:bodyPr/>
            <a:lstStyle/>
            <a:p/>
          </p:txBody>
        </p:sp>
      </p:grpSp>
      <p:grpSp>
        <p:nvGrpSpPr>
          <p:cNvPr id="25" name="Group 25"/>
          <p:cNvGrpSpPr/>
          <p:nvPr/>
        </p:nvGrpSpPr>
        <p:grpSpPr>
          <a:xfrm rot="5400000">
            <a:off x="10961025" y="5636007"/>
            <a:ext cx="740762" cy="3159226"/>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9971883" y="357816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Category Segment</a:t>
            </a:r>
          </a:p>
        </p:txBody>
      </p:sp>
      <p:sp>
        <p:nvSpPr>
          <p:cNvPr id="28" name="TextBox 28"/>
          <p:cNvSpPr txBox="1"/>
          <p:nvPr/>
        </p:nvSpPr>
        <p:spPr>
          <a:xfrm>
            <a:off x="13271705" y="2994299"/>
            <a:ext cx="4523095" cy="1298574"/>
          </a:xfrm>
          <a:prstGeom prst="rect">
            <a:avLst/>
          </a:prstGeom>
        </p:spPr>
        <p:txBody>
          <a:bodyPr lIns="0" tIns="0" rIns="0" bIns="0" rtlCol="0" anchor="t">
            <a:spAutoFit/>
          </a:bodyPr>
          <a:lstStyle/>
          <a:p>
            <a:pPr marL="539758" lvl="1" indent="-269879">
              <a:lnSpc>
                <a:spcPts val="3500"/>
              </a:lnSpc>
              <a:buFont typeface="Arial"/>
              <a:buChar char="•"/>
            </a:pPr>
            <a:r>
              <a:rPr lang="en-US" sz="2500">
                <a:solidFill>
                  <a:srgbClr val="FFFFFF"/>
                </a:solidFill>
                <a:latin typeface="Montserrat"/>
              </a:rPr>
              <a:t>Conventional Manuka Honey</a:t>
            </a:r>
          </a:p>
          <a:p>
            <a:pPr marL="539758" lvl="1" indent="-269879">
              <a:lnSpc>
                <a:spcPts val="3500"/>
              </a:lnSpc>
              <a:buFont typeface="Arial"/>
              <a:buChar char="•"/>
            </a:pPr>
            <a:r>
              <a:rPr lang="en-US" sz="2500">
                <a:solidFill>
                  <a:srgbClr val="FFFFFF"/>
                </a:solidFill>
                <a:latin typeface="Montserrat"/>
              </a:rPr>
              <a:t>Organic Manuka Honey</a:t>
            </a:r>
          </a:p>
        </p:txBody>
      </p:sp>
      <p:sp>
        <p:nvSpPr>
          <p:cNvPr id="29" name="TextBox 29"/>
          <p:cNvSpPr txBox="1"/>
          <p:nvPr/>
        </p:nvSpPr>
        <p:spPr>
          <a:xfrm>
            <a:off x="9976138" y="693128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End-Use Segment</a:t>
            </a:r>
          </a:p>
        </p:txBody>
      </p:sp>
      <p:sp>
        <p:nvSpPr>
          <p:cNvPr id="30" name="TextBox 30"/>
          <p:cNvSpPr txBox="1"/>
          <p:nvPr/>
        </p:nvSpPr>
        <p:spPr>
          <a:xfrm>
            <a:off x="12937615" y="6356944"/>
            <a:ext cx="5191274" cy="216535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Food &amp; Beverages</a:t>
            </a:r>
          </a:p>
          <a:p>
            <a:pPr marL="539749" lvl="1" indent="-269875">
              <a:lnSpc>
                <a:spcPts val="3499"/>
              </a:lnSpc>
              <a:buFont typeface="Arial"/>
              <a:buChar char="•"/>
            </a:pPr>
            <a:r>
              <a:rPr lang="en-US" sz="2499">
                <a:solidFill>
                  <a:srgbClr val="FFFFFF"/>
                </a:solidFill>
                <a:latin typeface="Montserrat"/>
              </a:rPr>
              <a:t>Bakery &amp; Confectionery</a:t>
            </a:r>
          </a:p>
          <a:p>
            <a:pPr marL="539749" lvl="1" indent="-269875">
              <a:lnSpc>
                <a:spcPts val="3499"/>
              </a:lnSpc>
              <a:buFont typeface="Arial"/>
              <a:buChar char="•"/>
            </a:pPr>
            <a:r>
              <a:rPr lang="en-US" sz="2499">
                <a:solidFill>
                  <a:srgbClr val="FFFFFF"/>
                </a:solidFill>
                <a:latin typeface="Montserrat"/>
              </a:rPr>
              <a:t>Dairy Products</a:t>
            </a:r>
          </a:p>
          <a:p>
            <a:pPr marL="539749" lvl="1" indent="-269875">
              <a:lnSpc>
                <a:spcPts val="3499"/>
              </a:lnSpc>
              <a:buFont typeface="Arial"/>
              <a:buChar char="•"/>
            </a:pPr>
            <a:r>
              <a:rPr lang="en-US" sz="2499">
                <a:solidFill>
                  <a:srgbClr val="FFFFFF"/>
                </a:solidFill>
                <a:latin typeface="Montserrat"/>
              </a:rPr>
              <a:t>Pharmaceuticals</a:t>
            </a:r>
          </a:p>
          <a:p>
            <a:pPr marL="539749" lvl="1" indent="-269875">
              <a:lnSpc>
                <a:spcPts val="3499"/>
              </a:lnSpc>
              <a:buFont typeface="Arial"/>
              <a:buChar char="•"/>
            </a:pPr>
            <a:r>
              <a:rPr lang="en-US" sz="2499">
                <a:solidFill>
                  <a:srgbClr val="FFFFFF"/>
                </a:solidFill>
                <a:latin typeface="Montserrat"/>
              </a:rPr>
              <a:t>Cosmetics &amp; Personal Care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Manuka Honey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407" b="-8407"/>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E3718"/>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718"/>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718"/>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1827164"/>
            <a:ext cx="7787851" cy="3053715"/>
          </a:xfrm>
          <a:prstGeom prst="rect">
            <a:avLst/>
          </a:prstGeom>
        </p:spPr>
        <p:txBody>
          <a:bodyPr lIns="0" tIns="0" rIns="0" bIns="0" rtlCol="0" anchor="t">
            <a:spAutoFit/>
          </a:bodyPr>
          <a:lstStyle/>
          <a:p>
            <a:pPr marL="820419" lvl="1" indent="-410209">
              <a:lnSpc>
                <a:spcPts val="3989"/>
              </a:lnSpc>
              <a:buFont typeface="Arial"/>
              <a:buChar char="•"/>
            </a:pPr>
            <a:r>
              <a:rPr lang="en-US" sz="3799" spc="121">
                <a:solidFill>
                  <a:srgbClr val="FFFFFF"/>
                </a:solidFill>
                <a:latin typeface="Barlow"/>
              </a:rPr>
              <a:t>Manuka Honey's Health Benefits to Propel the Market Growth</a:t>
            </a:r>
          </a:p>
          <a:p>
            <a:pPr marL="820419" lvl="1" indent="-410209">
              <a:lnSpc>
                <a:spcPts val="3989"/>
              </a:lnSpc>
              <a:buFont typeface="Arial"/>
              <a:buChar char="•"/>
            </a:pPr>
            <a:r>
              <a:rPr lang="en-US" sz="3799" spc="121">
                <a:solidFill>
                  <a:srgbClr val="FFFFFF"/>
                </a:solidFill>
                <a:latin typeface="Barlow"/>
              </a:rPr>
              <a:t>Low-fat Content of Manuka Honey to Drive the Market Growth</a:t>
            </a:r>
          </a:p>
        </p:txBody>
      </p:sp>
      <p:sp>
        <p:nvSpPr>
          <p:cNvPr id="18" name="TextBox 18"/>
          <p:cNvSpPr txBox="1"/>
          <p:nvPr/>
        </p:nvSpPr>
        <p:spPr>
          <a:xfrm>
            <a:off x="7067518" y="6157778"/>
            <a:ext cx="7071007" cy="1529715"/>
          </a:xfrm>
          <a:prstGeom prst="rect">
            <a:avLst/>
          </a:prstGeom>
        </p:spPr>
        <p:txBody>
          <a:bodyPr lIns="0" tIns="0" rIns="0" bIns="0" rtlCol="0" anchor="t">
            <a:spAutoFit/>
          </a:bodyPr>
          <a:lstStyle/>
          <a:p>
            <a:pPr>
              <a:lnSpc>
                <a:spcPts val="3990"/>
              </a:lnSpc>
            </a:pPr>
            <a:r>
              <a:rPr lang="en-US" sz="3800" spc="121">
                <a:solidFill>
                  <a:srgbClr val="FFFFFF"/>
                </a:solidFill>
                <a:latin typeface="Barlow"/>
              </a:rPr>
              <a:t>Global Manuka Honey Market has High Prices to Restrict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1290858" y="1598719"/>
            <a:ext cx="15706285" cy="7447477"/>
            <a:chExt cx="4136635" cy="1961475"/>
          </a:xfrm>
        </p:grpSpPr>
        <p:sp>
          <p:nvSpPr>
            <p:cNvPr id="4" name="Freeform 4"/>
            <p:cNvSpPr/>
            <p:nvPr/>
          </p:nvSpPr>
          <p:spPr>
            <a:xfrm>
              <a:off x="0" y="0"/>
              <a:ext cx="4136635" cy="1961475"/>
            </a:xfrm>
            <a:custGeom>
              <a:rect l="l" t="t" r="r" b="b"/>
              <a:pathLst>
                <a:path w="4136634" h="1961475">
                  <a:moveTo>
                    <a:pt x="0" y="0"/>
                  </a:moveTo>
                  <a:lnTo>
                    <a:pt x="4136635" y="0"/>
                  </a:lnTo>
                  <a:lnTo>
                    <a:pt x="4136635" y="1961475"/>
                  </a:lnTo>
                  <a:lnTo>
                    <a:pt x="0" y="1961475"/>
                  </a:lnTo>
                  <a:close/>
                </a:path>
              </a:pathLst>
            </a:custGeom>
            <a:solidFill>
              <a:srgbClr val="000000">
                <a:alpha val="64706"/>
              </a:srgbClr>
            </a:solidFill>
          </p:spPr>
          <p:txBody>
            <a:bodyPr/>
            <a:lstStyle/>
            <a:p/>
          </p:txBody>
        </p:sp>
        <p:sp>
          <p:nvSpPr>
            <p:cNvPr id="5" name="TextBox 5"/>
            <p:cNvSpPr txBox="1"/>
            <p:nvPr/>
          </p:nvSpPr>
          <p:spPr>
            <a:xfrm>
              <a:off x="0" y="-38100"/>
              <a:ext cx="4136635" cy="199957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49361" y="205574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493845" y="3209726"/>
            <a:ext cx="15353337" cy="4940300"/>
          </a:xfrm>
          <a:prstGeom prst="rect">
            <a:avLst/>
          </a:prstGeom>
        </p:spPr>
        <p:txBody>
          <a:bodyPr lIns="0" tIns="0" rIns="0" bIns="0" rtlCol="0" anchor="t">
            <a:spAutoFit/>
          </a:bodyPr>
          <a:lstStyle/>
          <a:p>
            <a:pPr marL="755652" lvl="1" indent="-377826">
              <a:lnSpc>
                <a:spcPts val="4900"/>
              </a:lnSpc>
              <a:buFont typeface="Arial"/>
              <a:buChar char="•"/>
            </a:pPr>
            <a:r>
              <a:rPr lang="en-US" sz="3500">
                <a:solidFill>
                  <a:srgbClr val="FFFFFF"/>
                </a:solidFill>
                <a:latin typeface="Montserrat"/>
              </a:rPr>
              <a:t>The global Manuka Honey market will expand significantly by 6.10% CAGR between 2024 and 2031.</a:t>
            </a:r>
          </a:p>
          <a:p>
            <a:pPr marL="755652" lvl="1" indent="-377826">
              <a:lnSpc>
                <a:spcPts val="4900"/>
              </a:lnSpc>
              <a:buFont typeface="Arial"/>
              <a:buChar char="•"/>
            </a:pPr>
            <a:r>
              <a:rPr lang="en-US" sz="3500">
                <a:solidFill>
                  <a:srgbClr val="FFFFFF"/>
                </a:solidFill>
                <a:latin typeface="Montserrat"/>
              </a:rPr>
              <a:t>The Wound Care Skincare Products segment signifies the integration of Manuka Honey into advanced skincare formulations tailored for healing and maintaining skin health.</a:t>
            </a:r>
          </a:p>
          <a:p>
            <a:pPr marL="755652" lvl="1" indent="-377826">
              <a:lnSpc>
                <a:spcPts val="4900"/>
              </a:lnSpc>
              <a:buFont typeface="Arial"/>
              <a:buChar char="•"/>
            </a:pPr>
            <a:r>
              <a:rPr lang="en-US" sz="3500">
                <a:solidFill>
                  <a:srgbClr val="FFFFFF"/>
                </a:solidFill>
                <a:latin typeface="Montserrat"/>
              </a:rPr>
              <a:t>The Conventional Manuka Honey segment reflects a balance between authenticity and affordability, making Manuka Honey accessible to a wider audience in the European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Freeform 3"/>
          <p:cNvSpPr/>
          <p:nvPr/>
        </p:nvSpPr>
        <p:spPr>
          <a:xfrm>
            <a:off x="10402966" y="2272695"/>
            <a:ext cx="2548958" cy="2592184"/>
          </a:xfrm>
          <a:custGeom>
            <a:rect l="l" t="t" r="r" b="b"/>
            <a:pathLst>
              <a:path w="2548958" h="2592184">
                <a:moveTo>
                  <a:pt x="0" y="0"/>
                </a:moveTo>
                <a:lnTo>
                  <a:pt x="2548958" y="0"/>
                </a:lnTo>
                <a:lnTo>
                  <a:pt x="2548958" y="2592184"/>
                </a:lnTo>
                <a:lnTo>
                  <a:pt x="0" y="2592184"/>
                </a:lnTo>
                <a:lnTo>
                  <a:pt x="0" y="0"/>
                </a:lnTo>
                <a:close/>
              </a:path>
            </a:pathLst>
          </a:custGeom>
          <a:blipFill>
            <a:blip r:embed="rId3"/>
            <a:stretch>
              <a:fillRect/>
            </a:stretch>
          </a:blipFill>
        </p:spPr>
        <p:txBody>
          <a:bodyPr/>
          <a:lstStyle/>
          <a:p/>
        </p:txBody>
      </p:sp>
      <p:sp>
        <p:nvSpPr>
          <p:cNvPr id="4" name="Freeform 4"/>
          <p:cNvSpPr/>
          <p:nvPr/>
        </p:nvSpPr>
        <p:spPr>
          <a:xfrm>
            <a:off x="14074335" y="2329428"/>
            <a:ext cx="3394745" cy="2535450"/>
          </a:xfrm>
          <a:custGeom>
            <a:rect l="l" t="t" r="r" b="b"/>
            <a:pathLst>
              <a:path w="3394744" h="2535450">
                <a:moveTo>
                  <a:pt x="0" y="0"/>
                </a:moveTo>
                <a:lnTo>
                  <a:pt x="3394746" y="0"/>
                </a:lnTo>
                <a:lnTo>
                  <a:pt x="3394746" y="2535451"/>
                </a:lnTo>
                <a:lnTo>
                  <a:pt x="0" y="2535451"/>
                </a:lnTo>
                <a:lnTo>
                  <a:pt x="0" y="0"/>
                </a:lnTo>
                <a:close/>
              </a:path>
            </a:pathLst>
          </a:custGeom>
          <a:blipFill>
            <a:blip r:embed="rId4"/>
            <a:stretch>
              <a:fillRect/>
            </a:stretch>
          </a:blipFill>
        </p:spPr>
        <p:txBody>
          <a:bodyPr/>
          <a:lstStyle/>
          <a:p/>
        </p:txBody>
      </p:sp>
      <p:sp>
        <p:nvSpPr>
          <p:cNvPr id="5" name="Freeform 5"/>
          <p:cNvSpPr/>
          <p:nvPr/>
        </p:nvSpPr>
        <p:spPr>
          <a:xfrm>
            <a:off x="10137657" y="5341129"/>
            <a:ext cx="3693476" cy="1934458"/>
          </a:xfrm>
          <a:custGeom>
            <a:rect l="l" t="t" r="r" b="b"/>
            <a:pathLst>
              <a:path w="3693476" h="1934458">
                <a:moveTo>
                  <a:pt x="0" y="0"/>
                </a:moveTo>
                <a:lnTo>
                  <a:pt x="3693476" y="0"/>
                </a:lnTo>
                <a:lnTo>
                  <a:pt x="3693476" y="1934458"/>
                </a:lnTo>
                <a:lnTo>
                  <a:pt x="0" y="1934458"/>
                </a:lnTo>
                <a:lnTo>
                  <a:pt x="0" y="0"/>
                </a:lnTo>
                <a:close/>
              </a:path>
            </a:pathLst>
          </a:custGeom>
          <a:blipFill>
            <a:blip r:embed="rId5"/>
            <a:stretch>
              <a:fillRect/>
            </a:stretch>
          </a:blipFill>
        </p:spPr>
        <p:txBody>
          <a:bodyPr/>
          <a:lstStyle/>
          <a:p/>
        </p:txBody>
      </p:sp>
      <p:sp>
        <p:nvSpPr>
          <p:cNvPr id="6" name="Freeform 6"/>
          <p:cNvSpPr/>
          <p:nvPr/>
        </p:nvSpPr>
        <p:spPr>
          <a:xfrm>
            <a:off x="14447667" y="5143500"/>
            <a:ext cx="3021412" cy="3079809"/>
          </a:xfrm>
          <a:custGeom>
            <a:rect l="l" t="t" r="r" b="b"/>
            <a:pathLst>
              <a:path w="3021412" h="3079809">
                <a:moveTo>
                  <a:pt x="0" y="0"/>
                </a:moveTo>
                <a:lnTo>
                  <a:pt x="3021413" y="0"/>
                </a:lnTo>
                <a:lnTo>
                  <a:pt x="3021413" y="3079809"/>
                </a:lnTo>
                <a:lnTo>
                  <a:pt x="0" y="3079809"/>
                </a:lnTo>
                <a:lnTo>
                  <a:pt x="0" y="0"/>
                </a:lnTo>
                <a:close/>
              </a:path>
            </a:pathLst>
          </a:custGeom>
          <a:blipFill>
            <a:blip r:embed="rId6"/>
            <a:stretch>
              <a:fillRect b="-4972"/>
            </a:stretch>
          </a:blipFill>
        </p:spPr>
        <p:txBody>
          <a:bodyPr/>
          <a:lstStyle/>
          <a:p/>
        </p:txBody>
      </p:sp>
      <p:sp>
        <p:nvSpPr>
          <p:cNvPr id="7" name="Freeform 7"/>
          <p:cNvSpPr/>
          <p:nvPr/>
        </p:nvSpPr>
        <p:spPr>
          <a:xfrm>
            <a:off x="7684377" y="7751837"/>
            <a:ext cx="3779385" cy="2118227"/>
          </a:xfrm>
          <a:custGeom>
            <a:rect l="l" t="t" r="r" b="b"/>
            <a:pathLst>
              <a:path w="3779385" h="2118227">
                <a:moveTo>
                  <a:pt x="0" y="0"/>
                </a:moveTo>
                <a:lnTo>
                  <a:pt x="3779386" y="0"/>
                </a:lnTo>
                <a:lnTo>
                  <a:pt x="3779386" y="2118226"/>
                </a:lnTo>
                <a:lnTo>
                  <a:pt x="0" y="2118226"/>
                </a:lnTo>
                <a:lnTo>
                  <a:pt x="0" y="0"/>
                </a:lnTo>
                <a:close/>
              </a:path>
            </a:pathLst>
          </a:custGeom>
          <a:blipFill>
            <a:blip r:embed="rId7"/>
            <a:stretch>
              <a:fillRect t="-13204" b="-13420"/>
            </a:stretch>
          </a:blipFill>
        </p:spPr>
        <p:txBody>
          <a:bodyPr/>
          <a:lstStyle/>
          <a:p/>
        </p:txBody>
      </p:sp>
      <p:sp>
        <p:nvSpPr>
          <p:cNvPr id="8" name="Freeform 8"/>
          <p:cNvSpPr/>
          <p:nvPr/>
        </p:nvSpPr>
        <p:spPr>
          <a:xfrm>
            <a:off x="12166330" y="8499534"/>
            <a:ext cx="5494203" cy="1209416"/>
          </a:xfrm>
          <a:custGeom>
            <a:rect l="l" t="t" r="r" b="b"/>
            <a:pathLst>
              <a:path w="5494203" h="1209416">
                <a:moveTo>
                  <a:pt x="0" y="0"/>
                </a:moveTo>
                <a:lnTo>
                  <a:pt x="5494203" y="0"/>
                </a:lnTo>
                <a:lnTo>
                  <a:pt x="5494203" y="1209415"/>
                </a:lnTo>
                <a:lnTo>
                  <a:pt x="0" y="1209415"/>
                </a:lnTo>
                <a:lnTo>
                  <a:pt x="0" y="0"/>
                </a:lnTo>
                <a:close/>
              </a:path>
            </a:pathLst>
          </a:custGeom>
          <a:blipFill>
            <a:blip r:embed="rId8"/>
            <a:stretch>
              <a:fillRect/>
            </a:stretch>
          </a:blipFill>
        </p:spPr>
        <p:txBody>
          <a:bodyPr/>
          <a:lstStyle/>
          <a:p/>
        </p:txBody>
      </p:sp>
      <p:sp>
        <p:nvSpPr>
          <p:cNvPr id="9" name="TextBox 9"/>
          <p:cNvSpPr txBox="1"/>
          <p:nvPr/>
        </p:nvSpPr>
        <p:spPr>
          <a:xfrm>
            <a:off x="10402966" y="938704"/>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nexjp36"/>
              </a:rPr>
              <a:t>https://tinyurl.com/2nexjp36</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Manuka Honey Market Report 2024</dc:title>
  <cp:lastModifiedBy>decipher market</cp:lastModifiedBy>
  <cp:revision>2</cp:revision>
  <dcterms:created xsi:type="dcterms:W3CDTF">2006-08-16T00:00:00Z</dcterms:created>
  <dcterms:modified xsi:type="dcterms:W3CDTF">2024-04-13T02:31:48Z</dcterms:modified>
</cp:coreProperties>
</file>