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1"/>
    </p:embeddedFont>
    <p:embeddedFont>
      <p:font typeface="Canva Sans" panose="020B0604020202020204" charset="0"/>
      <p:regular r:id="rId12"/>
    </p:embeddedFont>
    <p:embeddedFont>
      <p:font typeface="Canva Sans Bold" panose="020B0604020202020204" charset="0"/>
      <p:regular r:id="rId13"/>
    </p:embeddedFont>
    <p:embeddedFont>
      <p:font typeface="DM Sans" pitchFamily="2" charset="0"/>
      <p:regular r:id="rId14"/>
    </p:embeddedFont>
    <p:embeddedFont>
      <p:font typeface="Garet Bold" panose="020B0604020202020204" charset="0"/>
      <p:regular r:id="rId15"/>
    </p:embeddedFont>
    <p:embeddedFont>
      <p:font typeface="Georgia Pro Bold" panose="020B0604020202020204" charset="0"/>
      <p:regular r:id="rId16"/>
    </p:embeddedFont>
    <p:embeddedFont>
      <p:font typeface="Lato" panose="020F0502020204030203" pitchFamily="34" charset="0"/>
      <p:regular r:id="rId17"/>
    </p:embeddedFont>
    <p:embeddedFont>
      <p:font typeface="Lato Bold" panose="020F0502020204030203" charset="0"/>
      <p:regular r:id="rId18"/>
    </p:embeddedFont>
    <p:embeddedFont>
      <p:font typeface="Montserrat" panose="00000500000000000000" pitchFamily="2" charset="0"/>
      <p:regular r:id="rId19"/>
    </p:embeddedFont>
    <p:embeddedFont>
      <p:font typeface="Montserrat Classic" panose="020B0604020202020204" charset="0"/>
      <p:regular r:id="rId20"/>
    </p:embeddedFont>
    <p:embeddedFont>
      <p:font typeface="Poppins" panose="00000500000000000000" pitchFamily="2" charset="0"/>
      <p:regular r:id="rId21"/>
    </p:embeddedFont>
    <p:embeddedFont>
      <p:font typeface="Poppins Bold" panose="00000800000000000000" charset="0"/>
      <p:regular r:id="rId22"/>
    </p:embeddedFont>
  </p:embeddedFontLst>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hyperlink" Target="https://www.cognitivemarketresearch.com" TargetMode="External"/><Relationship Id="rId4" Type="http://schemas.openxmlformats.org/officeDocument/2006/relationships/hyperlink" Target="https://tinyurl.com/mr3a5ph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2148"/>
            </a:stretch>
          </a:blipFill>
        </p:spPr>
        <p:txBody>
          <a:bodyPr/>
          <a:lstStyle/>
          <a:p>
            <a:endParaRPr/>
          </a:p>
        </p:txBody>
      </p:sp>
      <p:sp>
        <p:nvSpPr>
          <p:cNvPr id="3" name="TextBox 3"/>
          <p:cNvSpPr txBox="1"/>
          <p:nvPr/>
        </p:nvSpPr>
        <p:spPr>
          <a:xfrm>
            <a:off x="238308" y="2705100"/>
            <a:ext cx="10403579" cy="4357411"/>
          </a:xfrm>
          <a:prstGeom prst="rect">
            <a:avLst/>
          </a:prstGeom>
        </p:spPr>
        <p:txBody>
          <a:bodyPr lIns="0" tIns="0" rIns="0" bIns="0" rtlCol="0" anchor="t">
            <a:spAutoFit/>
          </a:bodyPr>
          <a:lstStyle/>
          <a:p>
            <a:pPr>
              <a:lnSpc>
                <a:spcPts val="8399"/>
              </a:lnSpc>
            </a:pPr>
            <a:r>
              <a:rPr lang="en-US" sz="9600" dirty="0">
                <a:solidFill>
                  <a:srgbClr val="000000"/>
                </a:solidFill>
                <a:latin typeface="Canva Sans"/>
              </a:rPr>
              <a:t>GLOBAL </a:t>
            </a:r>
          </a:p>
          <a:p>
            <a:pPr>
              <a:lnSpc>
                <a:spcPts val="8399"/>
              </a:lnSpc>
            </a:pPr>
            <a:r>
              <a:rPr lang="en-US" sz="9600" dirty="0">
                <a:solidFill>
                  <a:srgbClr val="000000"/>
                </a:solidFill>
                <a:latin typeface="Canva Sans"/>
              </a:rPr>
              <a:t>MANGO PULP </a:t>
            </a:r>
          </a:p>
          <a:p>
            <a:pPr>
              <a:lnSpc>
                <a:spcPts val="8399"/>
              </a:lnSpc>
            </a:pPr>
            <a:r>
              <a:rPr lang="en-US" sz="9600" dirty="0">
                <a:solidFill>
                  <a:srgbClr val="000000"/>
                </a:solidFill>
                <a:latin typeface="Canva Sans"/>
              </a:rPr>
              <a:t>MARKET REPORT </a:t>
            </a:r>
          </a:p>
          <a:p>
            <a:pPr>
              <a:lnSpc>
                <a:spcPts val="8399"/>
              </a:lnSpc>
            </a:pPr>
            <a:r>
              <a:rPr lang="en-US" sz="9600" dirty="0">
                <a:solidFill>
                  <a:srgbClr val="000000"/>
                </a:solidFill>
                <a:latin typeface="Canva Sans"/>
              </a:rPr>
              <a:t>2024</a:t>
            </a:r>
          </a:p>
        </p:txBody>
      </p:sp>
      <p:sp>
        <p:nvSpPr>
          <p:cNvPr id="4" name="TextBox 4"/>
          <p:cNvSpPr txBox="1"/>
          <p:nvPr/>
        </p:nvSpPr>
        <p:spPr>
          <a:xfrm>
            <a:off x="268788" y="9172575"/>
            <a:ext cx="8155837"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0629" b="-10629"/>
            </a:stretch>
          </a:blipFill>
        </p:spPr>
        <p:txBody>
          <a:bodyPr/>
          <a:lstStyle/>
          <a:p>
            <a:endParaRPr/>
          </a:p>
        </p:txBody>
      </p:sp>
      <p:grpSp>
        <p:nvGrpSpPr>
          <p:cNvPr id="3" name="Group 3"/>
          <p:cNvGrpSpPr/>
          <p:nvPr/>
        </p:nvGrpSpPr>
        <p:grpSpPr>
          <a:xfrm>
            <a:off x="1022756" y="1324827"/>
            <a:ext cx="16236544" cy="7588805"/>
            <a:chOff x="0" y="0"/>
            <a:chExt cx="4276291" cy="1998698"/>
          </a:xfrm>
        </p:grpSpPr>
        <p:sp>
          <p:nvSpPr>
            <p:cNvPr id="4" name="Freeform 4"/>
            <p:cNvSpPr/>
            <p:nvPr/>
          </p:nvSpPr>
          <p:spPr>
            <a:xfrm>
              <a:off x="0" y="0"/>
              <a:ext cx="4276291" cy="1998698"/>
            </a:xfrm>
            <a:custGeom>
              <a:avLst/>
              <a:gdLst/>
              <a:ahLst/>
              <a:cxnLst/>
              <a:rect l="l" t="t" r="r" b="b"/>
              <a:pathLst>
                <a:path w="4276291" h="1998698">
                  <a:moveTo>
                    <a:pt x="0" y="0"/>
                  </a:moveTo>
                  <a:lnTo>
                    <a:pt x="4276291" y="0"/>
                  </a:lnTo>
                  <a:lnTo>
                    <a:pt x="4276291" y="1998698"/>
                  </a:lnTo>
                  <a:lnTo>
                    <a:pt x="0" y="1998698"/>
                  </a:lnTo>
                  <a:close/>
                </a:path>
              </a:pathLst>
            </a:custGeom>
            <a:solidFill>
              <a:srgbClr val="AC5A15">
                <a:alpha val="69804"/>
              </a:srgbClr>
            </a:solidFill>
          </p:spPr>
          <p:txBody>
            <a:bodyPr/>
            <a:lstStyle/>
            <a:p>
              <a:endParaRPr/>
            </a:p>
          </p:txBody>
        </p:sp>
        <p:sp>
          <p:nvSpPr>
            <p:cNvPr id="5" name="TextBox 5"/>
            <p:cNvSpPr txBox="1"/>
            <p:nvPr/>
          </p:nvSpPr>
          <p:spPr>
            <a:xfrm>
              <a:off x="0" y="-47625"/>
              <a:ext cx="4276291" cy="204632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693485"/>
            <a:ext cx="15421953" cy="5793105"/>
          </a:xfrm>
          <a:prstGeom prst="rect">
            <a:avLst/>
          </a:prstGeom>
        </p:spPr>
        <p:txBody>
          <a:bodyPr lIns="0" tIns="0" rIns="0" bIns="0" rtlCol="0" anchor="t">
            <a:spAutoFit/>
          </a:bodyPr>
          <a:lstStyle/>
          <a:p>
            <a:pPr>
              <a:lnSpc>
                <a:spcPts val="4619"/>
              </a:lnSpc>
              <a:spcBef>
                <a:spcPct val="0"/>
              </a:spcBef>
            </a:pPr>
            <a:r>
              <a:rPr lang="en-US" sz="3299">
                <a:solidFill>
                  <a:srgbClr val="FFFFFF"/>
                </a:solidFill>
                <a:latin typeface="Montserrat"/>
              </a:rPr>
              <a:t>Mango pulp is a concentrated form of ripe mango fruit flesh, extracted through processing techniques such as pulping, heating, and refining. It embodies the essence and flavour of fresh mangoes, typically devoid of any additives or preservatives. Mango pulp serves as a versatile ingredient in various culinary applications, including beverages, desserts, jams, sauces, and snacks. Renowned for its vibrant colour, rich sweetness, and tropical aroma, mango pulp is favoured for its convenience and year-round availability, especially in regions where fresh mangoes are seasonal. It offers a convenient solution for enjoying the taste of mangoes in off-seasons or in areas where fresh fruit is scarce.</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a:p>
        </p:txBody>
      </p:sp>
      <p:grpSp>
        <p:nvGrpSpPr>
          <p:cNvPr id="3" name="Group 3"/>
          <p:cNvGrpSpPr/>
          <p:nvPr/>
        </p:nvGrpSpPr>
        <p:grpSpPr>
          <a:xfrm>
            <a:off x="-127587" y="0"/>
            <a:ext cx="18415588" cy="1372965"/>
            <a:chOff x="0" y="0"/>
            <a:chExt cx="4850196" cy="361604"/>
          </a:xfrm>
        </p:grpSpPr>
        <p:sp>
          <p:nvSpPr>
            <p:cNvPr id="4" name="Freeform 4"/>
            <p:cNvSpPr/>
            <p:nvPr/>
          </p:nvSpPr>
          <p:spPr>
            <a:xfrm>
              <a:off x="0" y="0"/>
              <a:ext cx="4850196" cy="361604"/>
            </a:xfrm>
            <a:custGeom>
              <a:avLst/>
              <a:gdLst/>
              <a:ahLst/>
              <a:cxnLst/>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a:endParaRPr/>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4495185"/>
            <a:ext cx="9838019" cy="2978452"/>
            <a:chOff x="0" y="0"/>
            <a:chExt cx="860407" cy="260488"/>
          </a:xfrm>
        </p:grpSpPr>
        <p:sp>
          <p:nvSpPr>
            <p:cNvPr id="7" name="Freeform 7"/>
            <p:cNvSpPr/>
            <p:nvPr/>
          </p:nvSpPr>
          <p:spPr>
            <a:xfrm>
              <a:off x="0" y="0"/>
              <a:ext cx="860407" cy="260488"/>
            </a:xfrm>
            <a:custGeom>
              <a:avLst/>
              <a:gdLst/>
              <a:ahLst/>
              <a:cxnLst/>
              <a:rect l="l" t="t" r="r" b="b"/>
              <a:pathLst>
                <a:path w="860407" h="260488">
                  <a:moveTo>
                    <a:pt x="78694" y="0"/>
                  </a:moveTo>
                  <a:lnTo>
                    <a:pt x="781713" y="0"/>
                  </a:lnTo>
                  <a:cubicBezTo>
                    <a:pt x="802584" y="0"/>
                    <a:pt x="822600" y="8291"/>
                    <a:pt x="837358" y="23049"/>
                  </a:cubicBezTo>
                  <a:cubicBezTo>
                    <a:pt x="852116" y="37807"/>
                    <a:pt x="860407" y="57823"/>
                    <a:pt x="860407" y="78694"/>
                  </a:cubicBezTo>
                  <a:lnTo>
                    <a:pt x="860407" y="181794"/>
                  </a:lnTo>
                  <a:cubicBezTo>
                    <a:pt x="860407" y="202665"/>
                    <a:pt x="852116" y="222681"/>
                    <a:pt x="837358" y="237439"/>
                  </a:cubicBezTo>
                  <a:cubicBezTo>
                    <a:pt x="822600" y="252197"/>
                    <a:pt x="802584" y="260488"/>
                    <a:pt x="781713" y="260488"/>
                  </a:cubicBezTo>
                  <a:lnTo>
                    <a:pt x="78694" y="260488"/>
                  </a:lnTo>
                  <a:cubicBezTo>
                    <a:pt x="57823" y="260488"/>
                    <a:pt x="37807" y="252197"/>
                    <a:pt x="23049" y="237439"/>
                  </a:cubicBezTo>
                  <a:cubicBezTo>
                    <a:pt x="8291" y="222681"/>
                    <a:pt x="0" y="202665"/>
                    <a:pt x="0" y="181794"/>
                  </a:cubicBezTo>
                  <a:lnTo>
                    <a:pt x="0" y="78694"/>
                  </a:lnTo>
                  <a:cubicBezTo>
                    <a:pt x="0" y="57823"/>
                    <a:pt x="8291" y="37807"/>
                    <a:pt x="23049" y="23049"/>
                  </a:cubicBezTo>
                  <a:cubicBezTo>
                    <a:pt x="37807" y="8291"/>
                    <a:pt x="57823" y="0"/>
                    <a:pt x="78694" y="0"/>
                  </a:cubicBezTo>
                  <a:close/>
                </a:path>
              </a:pathLst>
            </a:custGeom>
            <a:solidFill>
              <a:srgbClr val="AC5A15"/>
            </a:solidFill>
          </p:spPr>
          <p:txBody>
            <a:bodyPr/>
            <a:lstStyle/>
            <a:p>
              <a:endParaRPr/>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80885" y="4861139"/>
            <a:ext cx="2402957" cy="2399953"/>
          </a:xfrm>
          <a:custGeom>
            <a:avLst/>
            <a:gdLst/>
            <a:ahLst/>
            <a:cxnLst/>
            <a:rect l="l" t="t" r="r" b="b"/>
            <a:pathLst>
              <a:path w="2402957" h="2399953">
                <a:moveTo>
                  <a:pt x="0" y="0"/>
                </a:moveTo>
                <a:lnTo>
                  <a:pt x="2402957" y="0"/>
                </a:lnTo>
                <a:lnTo>
                  <a:pt x="2402957" y="2399953"/>
                </a:lnTo>
                <a:lnTo>
                  <a:pt x="0" y="2399953"/>
                </a:lnTo>
                <a:lnTo>
                  <a:pt x="0" y="0"/>
                </a:lnTo>
                <a:close/>
              </a:path>
            </a:pathLst>
          </a:custGeom>
          <a:blipFill>
            <a:blip r:embed="rId3"/>
            <a:stretch>
              <a:fillRect/>
            </a:stretch>
          </a:blipFill>
        </p:spPr>
        <p:txBody>
          <a:bodyPr/>
          <a:lstStyle/>
          <a:p>
            <a:endParaRPr/>
          </a:p>
        </p:txBody>
      </p:sp>
      <p:grpSp>
        <p:nvGrpSpPr>
          <p:cNvPr id="10" name="Group 10"/>
          <p:cNvGrpSpPr/>
          <p:nvPr/>
        </p:nvGrpSpPr>
        <p:grpSpPr>
          <a:xfrm>
            <a:off x="624861" y="4765097"/>
            <a:ext cx="2367568" cy="236756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3" name="TextBox 13"/>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4" name="TextBox 14"/>
          <p:cNvSpPr txBox="1"/>
          <p:nvPr/>
        </p:nvSpPr>
        <p:spPr>
          <a:xfrm>
            <a:off x="941471" y="5370948"/>
            <a:ext cx="1734346" cy="1457118"/>
          </a:xfrm>
          <a:prstGeom prst="rect">
            <a:avLst/>
          </a:prstGeom>
        </p:spPr>
        <p:txBody>
          <a:bodyPr lIns="0" tIns="0" rIns="0" bIns="0" rtlCol="0" anchor="t">
            <a:spAutoFit/>
          </a:bodyPr>
          <a:lstStyle/>
          <a:p>
            <a:pPr algn="ctr">
              <a:lnSpc>
                <a:spcPts val="3472"/>
              </a:lnSpc>
            </a:pPr>
            <a:r>
              <a:rPr lang="en-US" sz="5107">
                <a:solidFill>
                  <a:srgbClr val="1E3048"/>
                </a:solidFill>
                <a:latin typeface="Poppins Bold"/>
              </a:rPr>
              <a:t>2024- 2031</a:t>
            </a:r>
          </a:p>
        </p:txBody>
      </p:sp>
      <p:sp>
        <p:nvSpPr>
          <p:cNvPr id="15" name="TextBox 15"/>
          <p:cNvSpPr txBox="1"/>
          <p:nvPr/>
        </p:nvSpPr>
        <p:spPr>
          <a:xfrm>
            <a:off x="2992428" y="4946719"/>
            <a:ext cx="6610097" cy="1953151"/>
          </a:xfrm>
          <a:prstGeom prst="rect">
            <a:avLst/>
          </a:prstGeom>
        </p:spPr>
        <p:txBody>
          <a:bodyPr lIns="0" tIns="0" rIns="0" bIns="0" rtlCol="0" anchor="t">
            <a:spAutoFit/>
          </a:bodyPr>
          <a:lstStyle/>
          <a:p>
            <a:pPr algn="ctr">
              <a:lnSpc>
                <a:spcPts val="7664"/>
              </a:lnSpc>
            </a:pPr>
            <a:r>
              <a:rPr lang="en-US" sz="5474">
                <a:solidFill>
                  <a:srgbClr val="FFFFFF"/>
                </a:solidFill>
                <a:latin typeface="Poppins"/>
              </a:rPr>
              <a:t>CAGR</a:t>
            </a:r>
          </a:p>
          <a:p>
            <a:pPr algn="ctr">
              <a:lnSpc>
                <a:spcPts val="7664"/>
              </a:lnSpc>
              <a:spcBef>
                <a:spcPct val="0"/>
              </a:spcBef>
            </a:pPr>
            <a:r>
              <a:rPr lang="en-US" sz="5474">
                <a:solidFill>
                  <a:srgbClr val="FFFFFF"/>
                </a:solidFill>
                <a:latin typeface="Poppins"/>
              </a:rPr>
              <a:t>7.00%</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a:p>
        </p:txBody>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a:endParaRPr/>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70620" y="2035326"/>
            <a:ext cx="6727679" cy="3285943"/>
            <a:chOff x="0" y="0"/>
            <a:chExt cx="9064276" cy="4427187"/>
          </a:xfrm>
        </p:grpSpPr>
        <p:sp>
          <p:nvSpPr>
            <p:cNvPr id="7" name="Freeform 7"/>
            <p:cNvSpPr/>
            <p:nvPr/>
          </p:nvSpPr>
          <p:spPr>
            <a:xfrm>
              <a:off x="0" y="0"/>
              <a:ext cx="9064276" cy="4427187"/>
            </a:xfrm>
            <a:custGeom>
              <a:avLst/>
              <a:gdLst/>
              <a:ahLst/>
              <a:cxnLst/>
              <a:rect l="l" t="t" r="r" b="b"/>
              <a:pathLst>
                <a:path w="9064276" h="4427187">
                  <a:moveTo>
                    <a:pt x="8939816" y="4427187"/>
                  </a:moveTo>
                  <a:lnTo>
                    <a:pt x="124460" y="4427187"/>
                  </a:lnTo>
                  <a:cubicBezTo>
                    <a:pt x="55880" y="4427187"/>
                    <a:pt x="0" y="4371307"/>
                    <a:pt x="0" y="4302727"/>
                  </a:cubicBezTo>
                  <a:lnTo>
                    <a:pt x="0" y="124460"/>
                  </a:lnTo>
                  <a:cubicBezTo>
                    <a:pt x="0" y="55880"/>
                    <a:pt x="55880" y="0"/>
                    <a:pt x="124460" y="0"/>
                  </a:cubicBezTo>
                  <a:lnTo>
                    <a:pt x="8939816" y="0"/>
                  </a:lnTo>
                  <a:cubicBezTo>
                    <a:pt x="9008396" y="0"/>
                    <a:pt x="9064276" y="55880"/>
                    <a:pt x="9064276" y="124460"/>
                  </a:cubicBezTo>
                  <a:lnTo>
                    <a:pt x="9064276" y="4302727"/>
                  </a:lnTo>
                  <a:cubicBezTo>
                    <a:pt x="9064276" y="4371307"/>
                    <a:pt x="9008396" y="4427187"/>
                    <a:pt x="8939816" y="4427187"/>
                  </a:cubicBezTo>
                  <a:close/>
                </a:path>
              </a:pathLst>
            </a:custGeom>
            <a:solidFill>
              <a:srgbClr val="000000"/>
            </a:solidFill>
          </p:spPr>
          <p:txBody>
            <a:bodyPr/>
            <a:lstStyle/>
            <a:p>
              <a:endParaRPr/>
            </a:p>
          </p:txBody>
        </p:sp>
      </p:grpSp>
      <p:grpSp>
        <p:nvGrpSpPr>
          <p:cNvPr id="8" name="Group 8"/>
          <p:cNvGrpSpPr/>
          <p:nvPr/>
        </p:nvGrpSpPr>
        <p:grpSpPr>
          <a:xfrm rot="5400000">
            <a:off x="1246263" y="2050311"/>
            <a:ext cx="763447" cy="3255973"/>
            <a:chOff x="0" y="0"/>
            <a:chExt cx="3130550" cy="13351270"/>
          </a:xfrm>
        </p:grpSpPr>
        <p:sp>
          <p:nvSpPr>
            <p:cNvPr id="9" name="Freeform 9"/>
            <p:cNvSpPr/>
            <p:nvPr/>
          </p:nvSpPr>
          <p:spPr>
            <a:xfrm>
              <a:off x="0" y="0"/>
              <a:ext cx="3130550" cy="13351270"/>
            </a:xfrm>
            <a:custGeom>
              <a:avLst/>
              <a:gdLst/>
              <a:ahLst/>
              <a:cxnLst/>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a:endParaRPr/>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3417210" y="2341727"/>
            <a:ext cx="4838777" cy="2606465"/>
          </a:xfrm>
          <a:prstGeom prst="rect">
            <a:avLst/>
          </a:prstGeom>
        </p:spPr>
        <p:txBody>
          <a:bodyPr lIns="0" tIns="0" rIns="0" bIns="0" rtlCol="0" anchor="t">
            <a:spAutoFit/>
          </a:bodyPr>
          <a:lstStyle/>
          <a:p>
            <a:pPr marL="807028" lvl="1" indent="-403514">
              <a:lnSpc>
                <a:spcPts val="5233"/>
              </a:lnSpc>
              <a:buFont typeface="Arial"/>
              <a:buChar char="•"/>
            </a:pPr>
            <a:r>
              <a:rPr lang="en-US" sz="3737">
                <a:solidFill>
                  <a:srgbClr val="FFFFFF"/>
                </a:solidFill>
                <a:latin typeface="Montserrat"/>
              </a:rPr>
              <a:t>Organic Mango Pulp</a:t>
            </a:r>
          </a:p>
          <a:p>
            <a:pPr marL="807028" lvl="1" indent="-403514">
              <a:lnSpc>
                <a:spcPts val="5233"/>
              </a:lnSpc>
              <a:buFont typeface="Arial"/>
              <a:buChar char="•"/>
            </a:pPr>
            <a:r>
              <a:rPr lang="en-US" sz="3737">
                <a:solidFill>
                  <a:srgbClr val="FFFFFF"/>
                </a:solidFill>
                <a:latin typeface="Montserrat"/>
              </a:rPr>
              <a:t>Conventional Mango Pulp</a:t>
            </a:r>
          </a:p>
        </p:txBody>
      </p:sp>
      <p:sp>
        <p:nvSpPr>
          <p:cNvPr id="12" name="TextBox 12"/>
          <p:cNvSpPr txBox="1"/>
          <p:nvPr/>
        </p:nvSpPr>
        <p:spPr>
          <a:xfrm>
            <a:off x="198212" y="3531785"/>
            <a:ext cx="2793543" cy="340649"/>
          </a:xfrm>
          <a:prstGeom prst="rect">
            <a:avLst/>
          </a:prstGeom>
        </p:spPr>
        <p:txBody>
          <a:bodyPr lIns="0" tIns="0" rIns="0" bIns="0" rtlCol="0" anchor="t">
            <a:spAutoFit/>
          </a:bodyPr>
          <a:lstStyle/>
          <a:p>
            <a:pPr algn="ctr">
              <a:lnSpc>
                <a:spcPts val="2616"/>
              </a:lnSpc>
            </a:pPr>
            <a:r>
              <a:rPr lang="en-US" sz="2590">
                <a:solidFill>
                  <a:srgbClr val="43B4BE"/>
                </a:solidFill>
                <a:latin typeface="Montserrat Classic"/>
              </a:rPr>
              <a:t>Type Segment </a:t>
            </a:r>
          </a:p>
        </p:txBody>
      </p:sp>
      <p:grpSp>
        <p:nvGrpSpPr>
          <p:cNvPr id="13" name="Group 13"/>
          <p:cNvGrpSpPr/>
          <p:nvPr/>
        </p:nvGrpSpPr>
        <p:grpSpPr>
          <a:xfrm>
            <a:off x="2070620" y="5972357"/>
            <a:ext cx="6727679" cy="3285943"/>
            <a:chOff x="0" y="0"/>
            <a:chExt cx="9064276" cy="4427187"/>
          </a:xfrm>
        </p:grpSpPr>
        <p:sp>
          <p:nvSpPr>
            <p:cNvPr id="14" name="Freeform 14"/>
            <p:cNvSpPr/>
            <p:nvPr/>
          </p:nvSpPr>
          <p:spPr>
            <a:xfrm>
              <a:off x="0" y="0"/>
              <a:ext cx="9064276" cy="4427187"/>
            </a:xfrm>
            <a:custGeom>
              <a:avLst/>
              <a:gdLst/>
              <a:ahLst/>
              <a:cxnLst/>
              <a:rect l="l" t="t" r="r" b="b"/>
              <a:pathLst>
                <a:path w="9064276" h="4427187">
                  <a:moveTo>
                    <a:pt x="8939816" y="4427187"/>
                  </a:moveTo>
                  <a:lnTo>
                    <a:pt x="124460" y="4427187"/>
                  </a:lnTo>
                  <a:cubicBezTo>
                    <a:pt x="55880" y="4427187"/>
                    <a:pt x="0" y="4371307"/>
                    <a:pt x="0" y="4302727"/>
                  </a:cubicBezTo>
                  <a:lnTo>
                    <a:pt x="0" y="124460"/>
                  </a:lnTo>
                  <a:cubicBezTo>
                    <a:pt x="0" y="55880"/>
                    <a:pt x="55880" y="0"/>
                    <a:pt x="124460" y="0"/>
                  </a:cubicBezTo>
                  <a:lnTo>
                    <a:pt x="8939816" y="0"/>
                  </a:lnTo>
                  <a:cubicBezTo>
                    <a:pt x="9008396" y="0"/>
                    <a:pt x="9064276" y="55880"/>
                    <a:pt x="9064276" y="124460"/>
                  </a:cubicBezTo>
                  <a:lnTo>
                    <a:pt x="9064276" y="4302727"/>
                  </a:lnTo>
                  <a:cubicBezTo>
                    <a:pt x="9064276" y="4371307"/>
                    <a:pt x="9008396" y="4427187"/>
                    <a:pt x="8939816" y="4427187"/>
                  </a:cubicBezTo>
                  <a:close/>
                </a:path>
              </a:pathLst>
            </a:custGeom>
            <a:solidFill>
              <a:srgbClr val="58552F"/>
            </a:solidFill>
          </p:spPr>
          <p:txBody>
            <a:bodyPr/>
            <a:lstStyle/>
            <a:p>
              <a:endParaRPr/>
            </a:p>
          </p:txBody>
        </p:sp>
      </p:grpSp>
      <p:grpSp>
        <p:nvGrpSpPr>
          <p:cNvPr id="15" name="Group 15"/>
          <p:cNvGrpSpPr/>
          <p:nvPr/>
        </p:nvGrpSpPr>
        <p:grpSpPr>
          <a:xfrm rot="5400000">
            <a:off x="1246263" y="5987342"/>
            <a:ext cx="763447" cy="3255973"/>
            <a:chOff x="0" y="0"/>
            <a:chExt cx="3130550" cy="13351270"/>
          </a:xfrm>
        </p:grpSpPr>
        <p:sp>
          <p:nvSpPr>
            <p:cNvPr id="16" name="Freeform 16"/>
            <p:cNvSpPr/>
            <p:nvPr/>
          </p:nvSpPr>
          <p:spPr>
            <a:xfrm>
              <a:off x="0" y="0"/>
              <a:ext cx="3130550" cy="13351270"/>
            </a:xfrm>
            <a:custGeom>
              <a:avLst/>
              <a:gdLst/>
              <a:ahLst/>
              <a:cxnLst/>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a:endParaRPr/>
            </a:p>
          </p:txBody>
        </p:sp>
      </p:grpSp>
      <p:sp>
        <p:nvSpPr>
          <p:cNvPr id="17" name="TextBox 17"/>
          <p:cNvSpPr txBox="1"/>
          <p:nvPr/>
        </p:nvSpPr>
        <p:spPr>
          <a:xfrm>
            <a:off x="3255973" y="5915207"/>
            <a:ext cx="4918541" cy="31813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Beverages</a:t>
            </a:r>
          </a:p>
          <a:p>
            <a:pPr marL="647700" lvl="1" indent="-323850">
              <a:lnSpc>
                <a:spcPts val="4200"/>
              </a:lnSpc>
              <a:buFont typeface="Arial"/>
              <a:buChar char="•"/>
            </a:pPr>
            <a:r>
              <a:rPr lang="en-US" sz="3000">
                <a:solidFill>
                  <a:srgbClr val="FFFFFF"/>
                </a:solidFill>
                <a:latin typeface="Montserrat"/>
              </a:rPr>
              <a:t>Infant Food</a:t>
            </a:r>
          </a:p>
          <a:p>
            <a:pPr marL="647700" lvl="1" indent="-323850">
              <a:lnSpc>
                <a:spcPts val="4200"/>
              </a:lnSpc>
              <a:buFont typeface="Arial"/>
              <a:buChar char="•"/>
            </a:pPr>
            <a:r>
              <a:rPr lang="en-US" sz="3000">
                <a:solidFill>
                  <a:srgbClr val="FFFFFF"/>
                </a:solidFill>
                <a:latin typeface="Montserrat"/>
              </a:rPr>
              <a:t>Ice Cream Yoghurt</a:t>
            </a:r>
          </a:p>
          <a:p>
            <a:pPr marL="647700" lvl="1" indent="-323850">
              <a:lnSpc>
                <a:spcPts val="4200"/>
              </a:lnSpc>
              <a:buFont typeface="Arial"/>
              <a:buChar char="•"/>
            </a:pPr>
            <a:r>
              <a:rPr lang="en-US" sz="3000">
                <a:solidFill>
                  <a:srgbClr val="FFFFFF"/>
                </a:solidFill>
                <a:latin typeface="Montserrat"/>
              </a:rPr>
              <a:t>Dressings Sauces</a:t>
            </a:r>
          </a:p>
          <a:p>
            <a:pPr marL="647700" lvl="1" indent="-323850">
              <a:lnSpc>
                <a:spcPts val="4200"/>
              </a:lnSpc>
              <a:buFont typeface="Arial"/>
              <a:buChar char="•"/>
            </a:pPr>
            <a:r>
              <a:rPr lang="en-US" sz="3000">
                <a:solidFill>
                  <a:srgbClr val="FFFFFF"/>
                </a:solidFill>
                <a:latin typeface="Montserrat"/>
              </a:rPr>
              <a:t>Bakery Snacks</a:t>
            </a:r>
          </a:p>
          <a:p>
            <a:pPr marL="647700" lvl="1" indent="-323850">
              <a:lnSpc>
                <a:spcPts val="4200"/>
              </a:lnSpc>
              <a:buFont typeface="Arial"/>
              <a:buChar char="•"/>
            </a:pPr>
            <a:r>
              <a:rPr lang="en-US" sz="3000">
                <a:solidFill>
                  <a:srgbClr val="FFFFFF"/>
                </a:solidFill>
                <a:latin typeface="Montserrat"/>
              </a:rPr>
              <a:t>Personal Care</a:t>
            </a:r>
          </a:p>
        </p:txBody>
      </p:sp>
      <p:sp>
        <p:nvSpPr>
          <p:cNvPr id="18" name="TextBox 18"/>
          <p:cNvSpPr txBox="1"/>
          <p:nvPr/>
        </p:nvSpPr>
        <p:spPr>
          <a:xfrm>
            <a:off x="198212" y="7330647"/>
            <a:ext cx="2793543" cy="666405"/>
          </a:xfrm>
          <a:prstGeom prst="rect">
            <a:avLst/>
          </a:prstGeom>
        </p:spPr>
        <p:txBody>
          <a:bodyPr lIns="0" tIns="0" rIns="0" bIns="0" rtlCol="0" anchor="t">
            <a:spAutoFit/>
          </a:bodyPr>
          <a:lstStyle/>
          <a:p>
            <a:pPr algn="ctr">
              <a:lnSpc>
                <a:spcPts val="2616"/>
              </a:lnSpc>
            </a:pPr>
            <a:r>
              <a:rPr lang="en-US" sz="2590">
                <a:solidFill>
                  <a:srgbClr val="43B4BE"/>
                </a:solidFill>
                <a:latin typeface="Montserrat Classic"/>
              </a:rPr>
              <a:t>Application Segment</a:t>
            </a:r>
          </a:p>
        </p:txBody>
      </p:sp>
      <p:grpSp>
        <p:nvGrpSpPr>
          <p:cNvPr id="19" name="Group 19"/>
          <p:cNvGrpSpPr/>
          <p:nvPr/>
        </p:nvGrpSpPr>
        <p:grpSpPr>
          <a:xfrm>
            <a:off x="11560321" y="3997079"/>
            <a:ext cx="6727679" cy="3285943"/>
            <a:chOff x="0" y="0"/>
            <a:chExt cx="9064276" cy="4427187"/>
          </a:xfrm>
        </p:grpSpPr>
        <p:sp>
          <p:nvSpPr>
            <p:cNvPr id="20" name="Freeform 20"/>
            <p:cNvSpPr/>
            <p:nvPr/>
          </p:nvSpPr>
          <p:spPr>
            <a:xfrm>
              <a:off x="0" y="0"/>
              <a:ext cx="9064276" cy="4427187"/>
            </a:xfrm>
            <a:custGeom>
              <a:avLst/>
              <a:gdLst/>
              <a:ahLst/>
              <a:cxnLst/>
              <a:rect l="l" t="t" r="r" b="b"/>
              <a:pathLst>
                <a:path w="9064276" h="4427187">
                  <a:moveTo>
                    <a:pt x="8939816" y="4427187"/>
                  </a:moveTo>
                  <a:lnTo>
                    <a:pt x="124460" y="4427187"/>
                  </a:lnTo>
                  <a:cubicBezTo>
                    <a:pt x="55880" y="4427187"/>
                    <a:pt x="0" y="4371307"/>
                    <a:pt x="0" y="4302727"/>
                  </a:cubicBezTo>
                  <a:lnTo>
                    <a:pt x="0" y="124460"/>
                  </a:lnTo>
                  <a:cubicBezTo>
                    <a:pt x="0" y="55880"/>
                    <a:pt x="55880" y="0"/>
                    <a:pt x="124460" y="0"/>
                  </a:cubicBezTo>
                  <a:lnTo>
                    <a:pt x="8939816" y="0"/>
                  </a:lnTo>
                  <a:cubicBezTo>
                    <a:pt x="9008396" y="0"/>
                    <a:pt x="9064276" y="55880"/>
                    <a:pt x="9064276" y="124460"/>
                  </a:cubicBezTo>
                  <a:lnTo>
                    <a:pt x="9064276" y="4302727"/>
                  </a:lnTo>
                  <a:cubicBezTo>
                    <a:pt x="9064276" y="4371307"/>
                    <a:pt x="9008396" y="4427187"/>
                    <a:pt x="8939816" y="4427187"/>
                  </a:cubicBezTo>
                  <a:close/>
                </a:path>
              </a:pathLst>
            </a:custGeom>
            <a:solidFill>
              <a:srgbClr val="D46B0D"/>
            </a:solidFill>
          </p:spPr>
          <p:txBody>
            <a:bodyPr/>
            <a:lstStyle/>
            <a:p>
              <a:endParaRPr/>
            </a:p>
          </p:txBody>
        </p:sp>
      </p:grpSp>
      <p:grpSp>
        <p:nvGrpSpPr>
          <p:cNvPr id="21" name="Group 21"/>
          <p:cNvGrpSpPr/>
          <p:nvPr/>
        </p:nvGrpSpPr>
        <p:grpSpPr>
          <a:xfrm rot="5400000">
            <a:off x="10735965" y="4012064"/>
            <a:ext cx="763447" cy="3255973"/>
            <a:chOff x="0" y="0"/>
            <a:chExt cx="3130550" cy="13351270"/>
          </a:xfrm>
        </p:grpSpPr>
        <p:sp>
          <p:nvSpPr>
            <p:cNvPr id="22" name="Freeform 22"/>
            <p:cNvSpPr/>
            <p:nvPr/>
          </p:nvSpPr>
          <p:spPr>
            <a:xfrm>
              <a:off x="0" y="0"/>
              <a:ext cx="3130550" cy="13351270"/>
            </a:xfrm>
            <a:custGeom>
              <a:avLst/>
              <a:gdLst/>
              <a:ahLst/>
              <a:cxnLst/>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a:endParaRPr/>
            </a:p>
          </p:txBody>
        </p:sp>
      </p:grpSp>
      <p:sp>
        <p:nvSpPr>
          <p:cNvPr id="23" name="TextBox 23"/>
          <p:cNvSpPr txBox="1"/>
          <p:nvPr/>
        </p:nvSpPr>
        <p:spPr>
          <a:xfrm>
            <a:off x="12956023" y="4632822"/>
            <a:ext cx="4838777" cy="1947781"/>
          </a:xfrm>
          <a:prstGeom prst="rect">
            <a:avLst/>
          </a:prstGeom>
        </p:spPr>
        <p:txBody>
          <a:bodyPr lIns="0" tIns="0" rIns="0" bIns="0" rtlCol="0" anchor="t">
            <a:spAutoFit/>
          </a:bodyPr>
          <a:lstStyle/>
          <a:p>
            <a:pPr marL="807028" lvl="1" indent="-403514">
              <a:lnSpc>
                <a:spcPts val="5233"/>
              </a:lnSpc>
              <a:buFont typeface="Arial"/>
              <a:buChar char="•"/>
            </a:pPr>
            <a:r>
              <a:rPr lang="en-US" sz="3737">
                <a:solidFill>
                  <a:srgbClr val="FFFFFF"/>
                </a:solidFill>
                <a:latin typeface="Montserrat"/>
              </a:rPr>
              <a:t>Cans</a:t>
            </a:r>
          </a:p>
          <a:p>
            <a:pPr marL="807028" lvl="1" indent="-403514">
              <a:lnSpc>
                <a:spcPts val="5233"/>
              </a:lnSpc>
              <a:buFont typeface="Arial"/>
              <a:buChar char="•"/>
            </a:pPr>
            <a:r>
              <a:rPr lang="en-US" sz="3737">
                <a:solidFill>
                  <a:srgbClr val="FFFFFF"/>
                </a:solidFill>
                <a:latin typeface="Montserrat"/>
              </a:rPr>
              <a:t>Pouches</a:t>
            </a:r>
          </a:p>
          <a:p>
            <a:pPr marL="807028" lvl="1" indent="-403514">
              <a:lnSpc>
                <a:spcPts val="5233"/>
              </a:lnSpc>
              <a:buFont typeface="Arial"/>
              <a:buChar char="•"/>
            </a:pPr>
            <a:r>
              <a:rPr lang="en-US" sz="3737">
                <a:solidFill>
                  <a:srgbClr val="FFFFFF"/>
                </a:solidFill>
                <a:latin typeface="Montserrat"/>
              </a:rPr>
              <a:t>P.E.T.Jars</a:t>
            </a:r>
          </a:p>
        </p:txBody>
      </p:sp>
      <p:sp>
        <p:nvSpPr>
          <p:cNvPr id="24" name="TextBox 24"/>
          <p:cNvSpPr txBox="1"/>
          <p:nvPr/>
        </p:nvSpPr>
        <p:spPr>
          <a:xfrm>
            <a:off x="9687913" y="5355369"/>
            <a:ext cx="2793543" cy="666405"/>
          </a:xfrm>
          <a:prstGeom prst="rect">
            <a:avLst/>
          </a:prstGeom>
        </p:spPr>
        <p:txBody>
          <a:bodyPr lIns="0" tIns="0" rIns="0" bIns="0" rtlCol="0" anchor="t">
            <a:spAutoFit/>
          </a:bodyPr>
          <a:lstStyle/>
          <a:p>
            <a:pPr algn="ctr">
              <a:lnSpc>
                <a:spcPts val="2616"/>
              </a:lnSpc>
            </a:pPr>
            <a:r>
              <a:rPr lang="en-US" sz="2590">
                <a:solidFill>
                  <a:srgbClr val="43B4BE"/>
                </a:solidFill>
                <a:latin typeface="Montserrat Classic"/>
              </a:rPr>
              <a:t>Packaging Segment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 </a:t>
            </a:r>
          </a:p>
        </p:txBody>
      </p:sp>
      <p:sp>
        <p:nvSpPr>
          <p:cNvPr id="3" name="TextBox 3"/>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Mango Pulp Market Revenue share for 2024</a:t>
            </a:r>
          </a:p>
        </p:txBody>
      </p:sp>
      <p:sp>
        <p:nvSpPr>
          <p:cNvPr id="4" name="Freeform 4"/>
          <p:cNvSpPr/>
          <p:nvPr/>
        </p:nvSpPr>
        <p:spPr>
          <a:xfrm>
            <a:off x="0" y="1319966"/>
            <a:ext cx="10852689" cy="8967034"/>
          </a:xfrm>
          <a:custGeom>
            <a:avLst/>
            <a:gdLst/>
            <a:ahLst/>
            <a:cxnLst/>
            <a:rect l="l" t="t" r="r" b="b"/>
            <a:pathLst>
              <a:path w="10852689" h="8967034">
                <a:moveTo>
                  <a:pt x="0" y="0"/>
                </a:moveTo>
                <a:lnTo>
                  <a:pt x="10852689" y="0"/>
                </a:lnTo>
                <a:lnTo>
                  <a:pt x="10852689" y="8967034"/>
                </a:lnTo>
                <a:lnTo>
                  <a:pt x="0" y="8967034"/>
                </a:lnTo>
                <a:lnTo>
                  <a:pt x="0" y="0"/>
                </a:lnTo>
                <a:close/>
              </a:path>
            </a:pathLst>
          </a:custGeom>
          <a:blipFill>
            <a:blip/>
            <a:stretch>
              <a:fillRect/>
            </a:stretch>
          </a:blipFill>
        </p:spPr>
        <p:txBody>
          <a:bodyPr/>
          <a:lstStyle/>
          <a:p>
            <a:endParaRPr/>
          </a:p>
        </p:txBody>
      </p:sp>
      <p:sp>
        <p:nvSpPr>
          <p:cNvPr id="5" name="Freeform 5"/>
          <p:cNvSpPr/>
          <p:nvPr/>
        </p:nvSpPr>
        <p:spPr>
          <a:xfrm>
            <a:off x="-259293" y="1134745"/>
            <a:ext cx="10852689" cy="8967034"/>
          </a:xfrm>
          <a:custGeom>
            <a:avLst/>
            <a:gdLst/>
            <a:ahLst/>
            <a:cxnLst/>
            <a:rect l="l" t="t" r="r" b="b"/>
            <a:pathLst>
              <a:path w="10852689" h="8967034">
                <a:moveTo>
                  <a:pt x="0" y="0"/>
                </a:moveTo>
                <a:lnTo>
                  <a:pt x="10852689" y="0"/>
                </a:lnTo>
                <a:lnTo>
                  <a:pt x="10852689" y="8967035"/>
                </a:lnTo>
                <a:lnTo>
                  <a:pt x="0" y="8967035"/>
                </a:lnTo>
                <a:lnTo>
                  <a:pt x="0" y="0"/>
                </a:lnTo>
                <a:close/>
              </a:path>
            </a:pathLst>
          </a:custGeom>
          <a:blipFill>
            <a:blip/>
            <a:stretch>
              <a:fillRect/>
            </a:stretch>
          </a:blipFill>
        </p:spPr>
        <p:txBody>
          <a:bodyPr/>
          <a:lstStyle/>
          <a:p>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197" b="-20321"/>
            </a:stretch>
          </a:blipFill>
        </p:spPr>
        <p:txBody>
          <a:bodyPr/>
          <a:lstStyle/>
          <a:p>
            <a:endParaRPr/>
          </a:p>
        </p:txBody>
      </p:sp>
      <p:grpSp>
        <p:nvGrpSpPr>
          <p:cNvPr id="3" name="Group 3"/>
          <p:cNvGrpSpPr/>
          <p:nvPr/>
        </p:nvGrpSpPr>
        <p:grpSpPr>
          <a:xfrm>
            <a:off x="4836601" y="5354498"/>
            <a:ext cx="9584840" cy="3323397"/>
            <a:chOff x="0" y="0"/>
            <a:chExt cx="7487197" cy="2596071"/>
          </a:xfrm>
        </p:grpSpPr>
        <p:sp>
          <p:nvSpPr>
            <p:cNvPr id="4" name="Freeform 4"/>
            <p:cNvSpPr/>
            <p:nvPr/>
          </p:nvSpPr>
          <p:spPr>
            <a:xfrm>
              <a:off x="0" y="0"/>
              <a:ext cx="7487197" cy="2596072"/>
            </a:xfrm>
            <a:custGeom>
              <a:avLst/>
              <a:gdLst/>
              <a:ahLst/>
              <a:cxnLst/>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EC921B"/>
            </a:solidFill>
          </p:spPr>
          <p:txBody>
            <a:bodyPr/>
            <a:lstStyle/>
            <a:p>
              <a:endParaRPr/>
            </a:p>
          </p:txBody>
        </p:sp>
      </p:grpSp>
      <p:grpSp>
        <p:nvGrpSpPr>
          <p:cNvPr id="5" name="Group 5"/>
          <p:cNvGrpSpPr/>
          <p:nvPr/>
        </p:nvGrpSpPr>
        <p:grpSpPr>
          <a:xfrm>
            <a:off x="4836601" y="1655912"/>
            <a:ext cx="9584840" cy="3336709"/>
            <a:chOff x="0" y="0"/>
            <a:chExt cx="7487197" cy="2606470"/>
          </a:xfrm>
        </p:grpSpPr>
        <p:sp>
          <p:nvSpPr>
            <p:cNvPr id="6" name="Freeform 6"/>
            <p:cNvSpPr/>
            <p:nvPr/>
          </p:nvSpPr>
          <p:spPr>
            <a:xfrm>
              <a:off x="0" y="0"/>
              <a:ext cx="7487197" cy="2606470"/>
            </a:xfrm>
            <a:custGeom>
              <a:avLst/>
              <a:gdLst/>
              <a:ahLst/>
              <a:cxnLst/>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52582E"/>
            </a:solidFill>
          </p:spPr>
          <p:txBody>
            <a:bodyPr/>
            <a:lstStyle/>
            <a:p>
              <a:endParaRPr/>
            </a:p>
          </p:txBody>
        </p:sp>
      </p:grpSp>
      <p:grpSp>
        <p:nvGrpSpPr>
          <p:cNvPr id="7" name="Group 7"/>
          <p:cNvGrpSpPr/>
          <p:nvPr/>
        </p:nvGrpSpPr>
        <p:grpSpPr>
          <a:xfrm>
            <a:off x="3322527" y="2214518"/>
            <a:ext cx="2745231" cy="2231380"/>
            <a:chOff x="0" y="0"/>
            <a:chExt cx="2144437" cy="1743043"/>
          </a:xfrm>
        </p:grpSpPr>
        <p:sp>
          <p:nvSpPr>
            <p:cNvPr id="8" name="Freeform 8"/>
            <p:cNvSpPr/>
            <p:nvPr/>
          </p:nvSpPr>
          <p:spPr>
            <a:xfrm>
              <a:off x="0" y="0"/>
              <a:ext cx="2144437" cy="1743043"/>
            </a:xfrm>
            <a:custGeom>
              <a:avLst/>
              <a:gdLst/>
              <a:ahLst/>
              <a:cxnLst/>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EC921B"/>
            </a:solidFill>
          </p:spPr>
          <p:txBody>
            <a:bodyPr/>
            <a:lstStyle/>
            <a:p>
              <a:endParaRPr/>
            </a:p>
          </p:txBody>
        </p:sp>
      </p:grpSp>
      <p:grpSp>
        <p:nvGrpSpPr>
          <p:cNvPr id="9" name="Group 9"/>
          <p:cNvGrpSpPr/>
          <p:nvPr/>
        </p:nvGrpSpPr>
        <p:grpSpPr>
          <a:xfrm>
            <a:off x="3322527" y="5928554"/>
            <a:ext cx="2745231" cy="2231380"/>
            <a:chOff x="0" y="0"/>
            <a:chExt cx="2144437" cy="1743043"/>
          </a:xfrm>
        </p:grpSpPr>
        <p:sp>
          <p:nvSpPr>
            <p:cNvPr id="10" name="Freeform 10"/>
            <p:cNvSpPr/>
            <p:nvPr/>
          </p:nvSpPr>
          <p:spPr>
            <a:xfrm>
              <a:off x="0" y="0"/>
              <a:ext cx="2144437" cy="1743043"/>
            </a:xfrm>
            <a:custGeom>
              <a:avLst/>
              <a:gdLst/>
              <a:ahLst/>
              <a:cxnLst/>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2582E"/>
            </a:solidFill>
          </p:spPr>
          <p:txBody>
            <a:bodyPr/>
            <a:lstStyle/>
            <a:p>
              <a:endParaRPr/>
            </a:p>
          </p:txBody>
        </p:sp>
      </p:grpSp>
      <p:grpSp>
        <p:nvGrpSpPr>
          <p:cNvPr id="11" name="Group 11"/>
          <p:cNvGrpSpPr>
            <a:grpSpLocks noChangeAspect="1"/>
          </p:cNvGrpSpPr>
          <p:nvPr/>
        </p:nvGrpSpPr>
        <p:grpSpPr>
          <a:xfrm rot="5400000">
            <a:off x="5937772" y="3007283"/>
            <a:ext cx="745786" cy="645850"/>
            <a:chOff x="0" y="0"/>
            <a:chExt cx="6350000" cy="5499100"/>
          </a:xfrm>
        </p:grpSpPr>
        <p:sp>
          <p:nvSpPr>
            <p:cNvPr id="12" name="Freeform 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EC921B"/>
            </a:solidFill>
          </p:spPr>
          <p:txBody>
            <a:bodyPr/>
            <a:lstStyle/>
            <a:p>
              <a:endParaRPr/>
            </a:p>
          </p:txBody>
        </p:sp>
      </p:grpSp>
      <p:grpSp>
        <p:nvGrpSpPr>
          <p:cNvPr id="13" name="Group 13"/>
          <p:cNvGrpSpPr>
            <a:grpSpLocks noChangeAspect="1"/>
          </p:cNvGrpSpPr>
          <p:nvPr/>
        </p:nvGrpSpPr>
        <p:grpSpPr>
          <a:xfrm rot="5400000">
            <a:off x="5937772" y="6721319"/>
            <a:ext cx="745786" cy="645850"/>
            <a:chOff x="0" y="0"/>
            <a:chExt cx="6350000" cy="5499100"/>
          </a:xfrm>
        </p:grpSpPr>
        <p:sp>
          <p:nvSpPr>
            <p:cNvPr id="14" name="Freeform 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52582E"/>
            </a:solidFill>
          </p:spPr>
          <p:txBody>
            <a:bodyPr/>
            <a:lstStyle/>
            <a:p>
              <a:endParaRPr/>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1924993"/>
            <a:ext cx="7627780" cy="2809875"/>
          </a:xfrm>
          <a:prstGeom prst="rect">
            <a:avLst/>
          </a:prstGeom>
        </p:spPr>
        <p:txBody>
          <a:bodyPr lIns="0" tIns="0" rIns="0" bIns="0" rtlCol="0" anchor="t">
            <a:spAutoFit/>
          </a:bodyPr>
          <a:lstStyle/>
          <a:p>
            <a:pPr marL="755651" lvl="1" indent="-377825">
              <a:lnSpc>
                <a:spcPts val="3675"/>
              </a:lnSpc>
              <a:buFont typeface="Arial"/>
              <a:buChar char="•"/>
            </a:pPr>
            <a:r>
              <a:rPr lang="en-US" sz="3500" spc="112">
                <a:solidFill>
                  <a:srgbClr val="FFFFFF"/>
                </a:solidFill>
                <a:latin typeface="Barlow"/>
              </a:rPr>
              <a:t>Growing Demand for Convenient and Ready-to-use Fruit Products to Increase Sales</a:t>
            </a:r>
          </a:p>
          <a:p>
            <a:pPr marL="755651" lvl="1" indent="-377825">
              <a:lnSpc>
                <a:spcPts val="3675"/>
              </a:lnSpc>
              <a:buFont typeface="Arial"/>
              <a:buChar char="•"/>
            </a:pPr>
            <a:r>
              <a:rPr lang="en-US" sz="3500" spc="112">
                <a:solidFill>
                  <a:srgbClr val="FFFFFF"/>
                </a:solidFill>
                <a:latin typeface="Barlow"/>
              </a:rPr>
              <a:t>Increasing Consumer Preference for Natural and Healthy Food Options to Propel the Growth</a:t>
            </a:r>
          </a:p>
        </p:txBody>
      </p:sp>
      <p:sp>
        <p:nvSpPr>
          <p:cNvPr id="18" name="TextBox 18"/>
          <p:cNvSpPr txBox="1"/>
          <p:nvPr/>
        </p:nvSpPr>
        <p:spPr>
          <a:xfrm>
            <a:off x="6911977" y="6216097"/>
            <a:ext cx="7071007" cy="16383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Seasonal Availability and Dependence on Mango Harvest to Limit the Sales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a:endParaRPr/>
          </a:p>
        </p:txBody>
      </p:sp>
      <p:grpSp>
        <p:nvGrpSpPr>
          <p:cNvPr id="3" name="Group 3"/>
          <p:cNvGrpSpPr/>
          <p:nvPr/>
        </p:nvGrpSpPr>
        <p:grpSpPr>
          <a:xfrm>
            <a:off x="1028700" y="1055203"/>
            <a:ext cx="16230600" cy="8203097"/>
            <a:chOff x="0" y="0"/>
            <a:chExt cx="4274726" cy="2160487"/>
          </a:xfrm>
        </p:grpSpPr>
        <p:sp>
          <p:nvSpPr>
            <p:cNvPr id="4" name="Freeform 4"/>
            <p:cNvSpPr/>
            <p:nvPr/>
          </p:nvSpPr>
          <p:spPr>
            <a:xfrm>
              <a:off x="0" y="0"/>
              <a:ext cx="4274726" cy="2160487"/>
            </a:xfrm>
            <a:custGeom>
              <a:avLst/>
              <a:gdLst/>
              <a:ahLst/>
              <a:cxnLst/>
              <a:rect l="l" t="t" r="r" b="b"/>
              <a:pathLst>
                <a:path w="4274726" h="2160487">
                  <a:moveTo>
                    <a:pt x="0" y="0"/>
                  </a:moveTo>
                  <a:lnTo>
                    <a:pt x="4274726" y="0"/>
                  </a:lnTo>
                  <a:lnTo>
                    <a:pt x="4274726" y="2160487"/>
                  </a:lnTo>
                  <a:lnTo>
                    <a:pt x="0" y="2160487"/>
                  </a:lnTo>
                  <a:close/>
                </a:path>
              </a:pathLst>
            </a:custGeom>
            <a:solidFill>
              <a:srgbClr val="302C17">
                <a:alpha val="70980"/>
              </a:srgbClr>
            </a:solidFill>
          </p:spPr>
          <p:txBody>
            <a:bodyPr/>
            <a:lstStyle/>
            <a:p>
              <a:endParaRPr/>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470150"/>
            <a:ext cx="15888903" cy="6169025"/>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mango pulp market will expand significantly by 7.00% CAGR between 2024 to 2031.</a:t>
            </a:r>
          </a:p>
          <a:p>
            <a:pPr marL="755647" lvl="1" indent="-377824">
              <a:lnSpc>
                <a:spcPts val="4899"/>
              </a:lnSpc>
              <a:buFont typeface="Arial"/>
              <a:buChar char="•"/>
            </a:pPr>
            <a:r>
              <a:rPr lang="en-US" sz="3499">
                <a:solidFill>
                  <a:srgbClr val="FFFFFF"/>
                </a:solidFill>
                <a:latin typeface="Montserrat"/>
              </a:rPr>
              <a:t>The sales of conventional mango pulp are likely to increase due to its affordability, widespread availability, familiarity among consumers, and the growing demand for processed mango products in various culinary applications.</a:t>
            </a:r>
          </a:p>
          <a:p>
            <a:pPr marL="755647" lvl="1" indent="-377824">
              <a:lnSpc>
                <a:spcPts val="4899"/>
              </a:lnSpc>
              <a:buFont typeface="Arial"/>
              <a:buChar char="•"/>
            </a:pPr>
            <a:r>
              <a:rPr lang="en-US" sz="3499">
                <a:solidFill>
                  <a:srgbClr val="FFFFFF"/>
                </a:solidFill>
                <a:latin typeface="Montserrat"/>
              </a:rPr>
              <a:t>The sales of beverages are poised to increase due to changing consumer preferences favouring convenient and refreshing options, expanding product variety, innovative flavours, and increasing health-consciousness among consumers.</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18911" y="3755738"/>
            <a:ext cx="8345314" cy="6532999"/>
          </a:xfrm>
          <a:custGeom>
            <a:avLst/>
            <a:gdLst/>
            <a:ahLst/>
            <a:cxnLst/>
            <a:rect l="l" t="t" r="r" b="b"/>
            <a:pathLst>
              <a:path w="8345314" h="6532999">
                <a:moveTo>
                  <a:pt x="0" y="0"/>
                </a:moveTo>
                <a:lnTo>
                  <a:pt x="8345314" y="0"/>
                </a:lnTo>
                <a:lnTo>
                  <a:pt x="8345314" y="6532999"/>
                </a:lnTo>
                <a:lnTo>
                  <a:pt x="0" y="6532999"/>
                </a:lnTo>
                <a:lnTo>
                  <a:pt x="0" y="0"/>
                </a:lnTo>
                <a:close/>
              </a:path>
            </a:pathLst>
          </a:custGeom>
          <a:blipFill>
            <a:blip r:embed="rId2"/>
            <a:stretch>
              <a:fillRect l="-239" r="-1152"/>
            </a:stretch>
          </a:blipFill>
        </p:spPr>
        <p:txBody>
          <a:bodyPr/>
          <a:lstStyle/>
          <a:p>
            <a:endParaRPr/>
          </a:p>
        </p:txBody>
      </p:sp>
      <p:sp>
        <p:nvSpPr>
          <p:cNvPr id="3" name="Freeform 3"/>
          <p:cNvSpPr/>
          <p:nvPr/>
        </p:nvSpPr>
        <p:spPr>
          <a:xfrm>
            <a:off x="330421" y="1917317"/>
            <a:ext cx="3500449" cy="1838422"/>
          </a:xfrm>
          <a:custGeom>
            <a:avLst/>
            <a:gdLst/>
            <a:ahLst/>
            <a:cxnLst/>
            <a:rect l="l" t="t" r="r" b="b"/>
            <a:pathLst>
              <a:path w="3500449" h="1838422">
                <a:moveTo>
                  <a:pt x="0" y="0"/>
                </a:moveTo>
                <a:lnTo>
                  <a:pt x="3500449" y="0"/>
                </a:lnTo>
                <a:lnTo>
                  <a:pt x="3500449" y="1838421"/>
                </a:lnTo>
                <a:lnTo>
                  <a:pt x="0" y="1838421"/>
                </a:lnTo>
                <a:lnTo>
                  <a:pt x="0" y="0"/>
                </a:lnTo>
                <a:close/>
              </a:path>
            </a:pathLst>
          </a:custGeom>
          <a:blipFill>
            <a:blip r:embed="rId3"/>
            <a:stretch>
              <a:fillRect/>
            </a:stretch>
          </a:blipFill>
        </p:spPr>
        <p:txBody>
          <a:bodyPr/>
          <a:lstStyle/>
          <a:p>
            <a:endParaRPr/>
          </a:p>
        </p:txBody>
      </p:sp>
      <p:sp>
        <p:nvSpPr>
          <p:cNvPr id="4" name="Freeform 4"/>
          <p:cNvSpPr/>
          <p:nvPr/>
        </p:nvSpPr>
        <p:spPr>
          <a:xfrm>
            <a:off x="4624827" y="1564257"/>
            <a:ext cx="2928393" cy="2542804"/>
          </a:xfrm>
          <a:custGeom>
            <a:avLst/>
            <a:gdLst/>
            <a:ahLst/>
            <a:cxnLst/>
            <a:rect l="l" t="t" r="r" b="b"/>
            <a:pathLst>
              <a:path w="2928393" h="2542804">
                <a:moveTo>
                  <a:pt x="0" y="0"/>
                </a:moveTo>
                <a:lnTo>
                  <a:pt x="2928393" y="0"/>
                </a:lnTo>
                <a:lnTo>
                  <a:pt x="2928393" y="2542804"/>
                </a:lnTo>
                <a:lnTo>
                  <a:pt x="0" y="2542804"/>
                </a:lnTo>
                <a:lnTo>
                  <a:pt x="0" y="0"/>
                </a:lnTo>
                <a:close/>
              </a:path>
            </a:pathLst>
          </a:custGeom>
          <a:blipFill>
            <a:blip r:embed="rId4"/>
            <a:stretch>
              <a:fillRect/>
            </a:stretch>
          </a:blipFill>
        </p:spPr>
        <p:txBody>
          <a:bodyPr/>
          <a:lstStyle/>
          <a:p>
            <a:endParaRPr/>
          </a:p>
        </p:txBody>
      </p:sp>
      <p:sp>
        <p:nvSpPr>
          <p:cNvPr id="5" name="Freeform 5"/>
          <p:cNvSpPr/>
          <p:nvPr/>
        </p:nvSpPr>
        <p:spPr>
          <a:xfrm>
            <a:off x="330421" y="4296667"/>
            <a:ext cx="3140574" cy="1693667"/>
          </a:xfrm>
          <a:custGeom>
            <a:avLst/>
            <a:gdLst/>
            <a:ahLst/>
            <a:cxnLst/>
            <a:rect l="l" t="t" r="r" b="b"/>
            <a:pathLst>
              <a:path w="3140574" h="1693667">
                <a:moveTo>
                  <a:pt x="0" y="0"/>
                </a:moveTo>
                <a:lnTo>
                  <a:pt x="3140574" y="0"/>
                </a:lnTo>
                <a:lnTo>
                  <a:pt x="3140574" y="1693666"/>
                </a:lnTo>
                <a:lnTo>
                  <a:pt x="0" y="1693666"/>
                </a:lnTo>
                <a:lnTo>
                  <a:pt x="0" y="0"/>
                </a:lnTo>
                <a:close/>
              </a:path>
            </a:pathLst>
          </a:custGeom>
          <a:blipFill>
            <a:blip r:embed="rId5"/>
            <a:stretch>
              <a:fillRect/>
            </a:stretch>
          </a:blipFill>
        </p:spPr>
        <p:txBody>
          <a:bodyPr/>
          <a:lstStyle/>
          <a:p>
            <a:endParaRPr/>
          </a:p>
        </p:txBody>
      </p:sp>
      <p:sp>
        <p:nvSpPr>
          <p:cNvPr id="6" name="Freeform 6"/>
          <p:cNvSpPr/>
          <p:nvPr/>
        </p:nvSpPr>
        <p:spPr>
          <a:xfrm>
            <a:off x="8343795" y="1917317"/>
            <a:ext cx="2548142" cy="1836684"/>
          </a:xfrm>
          <a:custGeom>
            <a:avLst/>
            <a:gdLst/>
            <a:ahLst/>
            <a:cxnLst/>
            <a:rect l="l" t="t" r="r" b="b"/>
            <a:pathLst>
              <a:path w="2548142" h="1836684">
                <a:moveTo>
                  <a:pt x="0" y="0"/>
                </a:moveTo>
                <a:lnTo>
                  <a:pt x="2548142" y="0"/>
                </a:lnTo>
                <a:lnTo>
                  <a:pt x="2548142" y="1836684"/>
                </a:lnTo>
                <a:lnTo>
                  <a:pt x="0" y="1836684"/>
                </a:lnTo>
                <a:lnTo>
                  <a:pt x="0" y="0"/>
                </a:lnTo>
                <a:close/>
              </a:path>
            </a:pathLst>
          </a:custGeom>
          <a:blipFill>
            <a:blip r:embed="rId6"/>
            <a:stretch>
              <a:fillRect/>
            </a:stretch>
          </a:blipFill>
        </p:spPr>
        <p:txBody>
          <a:bodyPr/>
          <a:lstStyle/>
          <a:p>
            <a:endParaRPr/>
          </a:p>
        </p:txBody>
      </p:sp>
      <p:sp>
        <p:nvSpPr>
          <p:cNvPr id="7" name="Freeform 7"/>
          <p:cNvSpPr/>
          <p:nvPr/>
        </p:nvSpPr>
        <p:spPr>
          <a:xfrm>
            <a:off x="3803015" y="4437745"/>
            <a:ext cx="3064405" cy="2068473"/>
          </a:xfrm>
          <a:custGeom>
            <a:avLst/>
            <a:gdLst/>
            <a:ahLst/>
            <a:cxnLst/>
            <a:rect l="l" t="t" r="r" b="b"/>
            <a:pathLst>
              <a:path w="3064405" h="2068473">
                <a:moveTo>
                  <a:pt x="0" y="0"/>
                </a:moveTo>
                <a:lnTo>
                  <a:pt x="3064404" y="0"/>
                </a:lnTo>
                <a:lnTo>
                  <a:pt x="3064404" y="2068473"/>
                </a:lnTo>
                <a:lnTo>
                  <a:pt x="0" y="2068473"/>
                </a:lnTo>
                <a:lnTo>
                  <a:pt x="0" y="0"/>
                </a:lnTo>
                <a:close/>
              </a:path>
            </a:pathLst>
          </a:custGeom>
          <a:blipFill>
            <a:blip r:embed="rId7"/>
            <a:stretch>
              <a:fillRect/>
            </a:stretch>
          </a:blipFill>
        </p:spPr>
        <p:txBody>
          <a:bodyPr/>
          <a:lstStyle/>
          <a:p>
            <a:endParaRPr/>
          </a:p>
        </p:txBody>
      </p:sp>
      <p:sp>
        <p:nvSpPr>
          <p:cNvPr id="8" name="Freeform 8"/>
          <p:cNvSpPr/>
          <p:nvPr/>
        </p:nvSpPr>
        <p:spPr>
          <a:xfrm>
            <a:off x="12003515" y="2200448"/>
            <a:ext cx="5728179" cy="1187549"/>
          </a:xfrm>
          <a:custGeom>
            <a:avLst/>
            <a:gdLst/>
            <a:ahLst/>
            <a:cxnLst/>
            <a:rect l="l" t="t" r="r" b="b"/>
            <a:pathLst>
              <a:path w="5728179" h="1187549">
                <a:moveTo>
                  <a:pt x="0" y="0"/>
                </a:moveTo>
                <a:lnTo>
                  <a:pt x="5728180" y="0"/>
                </a:lnTo>
                <a:lnTo>
                  <a:pt x="5728180" y="1187549"/>
                </a:lnTo>
                <a:lnTo>
                  <a:pt x="0" y="1187549"/>
                </a:lnTo>
                <a:lnTo>
                  <a:pt x="0" y="0"/>
                </a:lnTo>
                <a:close/>
              </a:path>
            </a:pathLst>
          </a:custGeom>
          <a:blipFill>
            <a:blip r:embed="rId8"/>
            <a:stretch>
              <a:fillRect/>
            </a:stretch>
          </a:blipFill>
        </p:spPr>
        <p:txBody>
          <a:bodyPr/>
          <a:lstStyle/>
          <a:p>
            <a:endParaRPr/>
          </a:p>
        </p:txBody>
      </p:sp>
      <p:sp>
        <p:nvSpPr>
          <p:cNvPr id="9" name="Freeform 9"/>
          <p:cNvSpPr/>
          <p:nvPr/>
        </p:nvSpPr>
        <p:spPr>
          <a:xfrm>
            <a:off x="7066134" y="4296667"/>
            <a:ext cx="2952752" cy="2011562"/>
          </a:xfrm>
          <a:custGeom>
            <a:avLst/>
            <a:gdLst/>
            <a:ahLst/>
            <a:cxnLst/>
            <a:rect l="l" t="t" r="r" b="b"/>
            <a:pathLst>
              <a:path w="2952752" h="2011562">
                <a:moveTo>
                  <a:pt x="0" y="0"/>
                </a:moveTo>
                <a:lnTo>
                  <a:pt x="2952752" y="0"/>
                </a:lnTo>
                <a:lnTo>
                  <a:pt x="2952752" y="2011562"/>
                </a:lnTo>
                <a:lnTo>
                  <a:pt x="0" y="2011562"/>
                </a:lnTo>
                <a:lnTo>
                  <a:pt x="0" y="0"/>
                </a:lnTo>
                <a:close/>
              </a:path>
            </a:pathLst>
          </a:custGeom>
          <a:blipFill>
            <a:blip r:embed="rId9"/>
            <a:stretch>
              <a:fillRect/>
            </a:stretch>
          </a:blipFill>
        </p:spPr>
        <p:txBody>
          <a:bodyPr/>
          <a:lstStyle/>
          <a:p>
            <a:endParaRPr/>
          </a:p>
        </p:txBody>
      </p:sp>
      <p:sp>
        <p:nvSpPr>
          <p:cNvPr id="10" name="Freeform 10"/>
          <p:cNvSpPr/>
          <p:nvPr/>
        </p:nvSpPr>
        <p:spPr>
          <a:xfrm>
            <a:off x="330421" y="6700114"/>
            <a:ext cx="5385412" cy="911032"/>
          </a:xfrm>
          <a:custGeom>
            <a:avLst/>
            <a:gdLst/>
            <a:ahLst/>
            <a:cxnLst/>
            <a:rect l="l" t="t" r="r" b="b"/>
            <a:pathLst>
              <a:path w="5385412" h="911031">
                <a:moveTo>
                  <a:pt x="0" y="0"/>
                </a:moveTo>
                <a:lnTo>
                  <a:pt x="5385412" y="0"/>
                </a:lnTo>
                <a:lnTo>
                  <a:pt x="5385412" y="911033"/>
                </a:lnTo>
                <a:lnTo>
                  <a:pt x="0" y="911033"/>
                </a:lnTo>
                <a:lnTo>
                  <a:pt x="0" y="0"/>
                </a:lnTo>
                <a:close/>
              </a:path>
            </a:pathLst>
          </a:custGeom>
          <a:blipFill>
            <a:blip r:embed="rId10"/>
            <a:stretch>
              <a:fillRect/>
            </a:stretch>
          </a:blipFill>
        </p:spPr>
        <p:txBody>
          <a:bodyPr/>
          <a:lstStyle/>
          <a:p>
            <a:endParaRPr/>
          </a:p>
        </p:txBody>
      </p:sp>
      <p:sp>
        <p:nvSpPr>
          <p:cNvPr id="11" name="Freeform 11"/>
          <p:cNvSpPr/>
          <p:nvPr/>
        </p:nvSpPr>
        <p:spPr>
          <a:xfrm>
            <a:off x="6524950" y="6677668"/>
            <a:ext cx="3493936" cy="1828857"/>
          </a:xfrm>
          <a:custGeom>
            <a:avLst/>
            <a:gdLst/>
            <a:ahLst/>
            <a:cxnLst/>
            <a:rect l="l" t="t" r="r" b="b"/>
            <a:pathLst>
              <a:path w="3493936" h="1828857">
                <a:moveTo>
                  <a:pt x="0" y="0"/>
                </a:moveTo>
                <a:lnTo>
                  <a:pt x="3493936" y="0"/>
                </a:lnTo>
                <a:lnTo>
                  <a:pt x="3493936" y="1828857"/>
                </a:lnTo>
                <a:lnTo>
                  <a:pt x="0" y="1828857"/>
                </a:lnTo>
                <a:lnTo>
                  <a:pt x="0" y="0"/>
                </a:lnTo>
                <a:close/>
              </a:path>
            </a:pathLst>
          </a:custGeom>
          <a:blipFill>
            <a:blip r:embed="rId11"/>
            <a:stretch>
              <a:fillRect/>
            </a:stretch>
          </a:blipFill>
        </p:spPr>
        <p:txBody>
          <a:bodyPr/>
          <a:lstStyle/>
          <a:p>
            <a:endParaRPr/>
          </a:p>
        </p:txBody>
      </p:sp>
      <p:sp>
        <p:nvSpPr>
          <p:cNvPr id="12" name="Freeform 12"/>
          <p:cNvSpPr/>
          <p:nvPr/>
        </p:nvSpPr>
        <p:spPr>
          <a:xfrm>
            <a:off x="330421" y="7864648"/>
            <a:ext cx="2692706" cy="2208019"/>
          </a:xfrm>
          <a:custGeom>
            <a:avLst/>
            <a:gdLst/>
            <a:ahLst/>
            <a:cxnLst/>
            <a:rect l="l" t="t" r="r" b="b"/>
            <a:pathLst>
              <a:path w="2692706" h="2208019">
                <a:moveTo>
                  <a:pt x="0" y="0"/>
                </a:moveTo>
                <a:lnTo>
                  <a:pt x="2692706" y="0"/>
                </a:lnTo>
                <a:lnTo>
                  <a:pt x="2692706" y="2208019"/>
                </a:lnTo>
                <a:lnTo>
                  <a:pt x="0" y="2208019"/>
                </a:lnTo>
                <a:lnTo>
                  <a:pt x="0" y="0"/>
                </a:lnTo>
                <a:close/>
              </a:path>
            </a:pathLst>
          </a:custGeom>
          <a:blipFill>
            <a:blip r:embed="rId12"/>
            <a:stretch>
              <a:fillRect/>
            </a:stretch>
          </a:blipFill>
        </p:spPr>
        <p:txBody>
          <a:bodyPr/>
          <a:lstStyle/>
          <a:p>
            <a:endParaRPr/>
          </a:p>
        </p:txBody>
      </p:sp>
      <p:sp>
        <p:nvSpPr>
          <p:cNvPr id="13" name="Freeform 13"/>
          <p:cNvSpPr/>
          <p:nvPr/>
        </p:nvSpPr>
        <p:spPr>
          <a:xfrm>
            <a:off x="3830870" y="7864648"/>
            <a:ext cx="3341144" cy="2404374"/>
          </a:xfrm>
          <a:custGeom>
            <a:avLst/>
            <a:gdLst/>
            <a:ahLst/>
            <a:cxnLst/>
            <a:rect l="l" t="t" r="r" b="b"/>
            <a:pathLst>
              <a:path w="3341144" h="2404374">
                <a:moveTo>
                  <a:pt x="0" y="0"/>
                </a:moveTo>
                <a:lnTo>
                  <a:pt x="3341144" y="0"/>
                </a:lnTo>
                <a:lnTo>
                  <a:pt x="3341144" y="2404374"/>
                </a:lnTo>
                <a:lnTo>
                  <a:pt x="0" y="2404374"/>
                </a:lnTo>
                <a:lnTo>
                  <a:pt x="0" y="0"/>
                </a:lnTo>
                <a:close/>
              </a:path>
            </a:pathLst>
          </a:custGeom>
          <a:blipFill>
            <a:blip r:embed="rId13"/>
            <a:stretch>
              <a:fillRect/>
            </a:stretch>
          </a:blipFill>
        </p:spPr>
        <p:txBody>
          <a:bodyPr/>
          <a:lstStyle/>
          <a:p>
            <a:endParaRPr/>
          </a:p>
        </p:txBody>
      </p:sp>
      <p:sp>
        <p:nvSpPr>
          <p:cNvPr id="14" name="TextBox 14"/>
          <p:cNvSpPr txBox="1"/>
          <p:nvPr/>
        </p:nvSpPr>
        <p:spPr>
          <a:xfrm>
            <a:off x="5715833" y="53084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a:endParaRPr/>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avLst/>
            <a:gdLst/>
            <a:ahLst/>
            <a:cxnLst/>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a:endParaRPr/>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r3a5phd"/>
              </a:rPr>
              <a:t>https://tinyurl.com/mr3a5phd</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369</Words>
  <Application>Microsoft Office PowerPoint</Application>
  <PresentationFormat>Custom</PresentationFormat>
  <Paragraphs>48</Paragraphs>
  <Slides>9</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9</vt:i4>
      </vt:variant>
    </vt:vector>
  </HeadingPairs>
  <TitlesOfParts>
    <vt:vector size="24" baseType="lpstr">
      <vt:lpstr>Lato Bold</vt:lpstr>
      <vt:lpstr>Montserrat</vt:lpstr>
      <vt:lpstr>Calibri</vt:lpstr>
      <vt:lpstr>Poppins Bold</vt:lpstr>
      <vt:lpstr>Canva Sans Bold</vt:lpstr>
      <vt:lpstr>Garet Bold</vt:lpstr>
      <vt:lpstr>Montserrat Classic</vt:lpstr>
      <vt:lpstr>Poppins</vt:lpstr>
      <vt:lpstr>DM Sans</vt:lpstr>
      <vt:lpstr>Lato</vt:lpstr>
      <vt:lpstr>Barlow</vt:lpstr>
      <vt:lpstr>Arial</vt:lpstr>
      <vt:lpstr>Georgia Pro Bold</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Mango Pulp Market Report 2024</dc:title>
  <cp:lastModifiedBy>decipher market</cp:lastModifiedBy>
  <cp:revision>3</cp:revision>
  <dcterms:created xsi:type="dcterms:W3CDTF">2006-08-16T00:00:00Z</dcterms:created>
  <dcterms:modified xsi:type="dcterms:W3CDTF">2024-04-17T10:24:52Z</dcterms:modified>
</cp:coreProperties>
</file>