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2bbhp5p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8228" b="-10290"/>
            </a:stretch>
          </a:blipFill>
        </p:spPr>
        <p:txBody>
          <a:bodyPr/>
          <a:lstStyle/>
          <a:p/>
        </p:txBody>
      </p:sp>
      <p:sp>
        <p:nvSpPr>
          <p:cNvPr id="3" name="TextBox 3"/>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575219" y="3225165"/>
            <a:ext cx="8568781" cy="4015908"/>
          </a:xfrm>
          <a:prstGeom prst="rect">
            <a:avLst/>
          </a:prstGeom>
        </p:spPr>
        <p:txBody>
          <a:bodyPr lIns="0" tIns="0" rIns="0" bIns="0" rtlCol="0" anchor="t">
            <a:spAutoFit/>
          </a:bodyPr>
          <a:lstStyle/>
          <a:p>
            <a:pPr>
              <a:lnSpc>
                <a:spcPts val="7769"/>
              </a:lnSpc>
            </a:pPr>
            <a:r>
              <a:rPr lang="en-US" sz="8000">
                <a:solidFill>
                  <a:srgbClr val="FFFFFF"/>
                </a:solidFill>
                <a:latin typeface="Canva Sans"/>
              </a:rPr>
              <a:t>GLOBAL </a:t>
            </a:r>
          </a:p>
          <a:p>
            <a:pPr>
              <a:lnSpc>
                <a:spcPts val="7769"/>
              </a:lnSpc>
            </a:pPr>
            <a:r>
              <a:rPr lang="en-US" sz="8000">
                <a:solidFill>
                  <a:srgbClr val="FFFFFF"/>
                </a:solidFill>
                <a:latin typeface="Canva Sans"/>
              </a:rPr>
              <a:t>MALT WHISKY</a:t>
            </a:r>
          </a:p>
          <a:p>
            <a:pPr>
              <a:lnSpc>
                <a:spcPts val="7769"/>
              </a:lnSpc>
            </a:pPr>
            <a:r>
              <a:rPr lang="en-US" sz="8000">
                <a:solidFill>
                  <a:srgbClr val="FFFFFF"/>
                </a:solidFill>
                <a:latin typeface="Canva Sans"/>
              </a:rPr>
              <a:t>MARKET REPORT </a:t>
            </a:r>
          </a:p>
          <a:p>
            <a:pPr>
              <a:lnSpc>
                <a:spcPts val="7769"/>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3333" b="-23333"/>
            </a:stretch>
          </a:blipFill>
        </p:spPr>
        <p:txBody>
          <a:bodyPr/>
          <a:lstStyle/>
          <a:p/>
        </p:txBody>
      </p:sp>
      <p:grpSp>
        <p:nvGrpSpPr>
          <p:cNvPr id="3" name="Group 3"/>
          <p:cNvGrpSpPr/>
          <p:nvPr/>
        </p:nvGrpSpPr>
        <p:grpSpPr>
          <a:xfrm>
            <a:off x="1022756" y="1932384"/>
            <a:ext cx="16236544" cy="6846441"/>
            <a:chExt cx="4276291" cy="1803178"/>
          </a:xfrm>
        </p:grpSpPr>
        <p:sp>
          <p:nvSpPr>
            <p:cNvPr id="4" name="Freeform 4"/>
            <p:cNvSpPr/>
            <p:nvPr/>
          </p:nvSpPr>
          <p:spPr>
            <a:xfrm>
              <a:off x="0" y="0"/>
              <a:ext cx="4276291" cy="1803178"/>
            </a:xfrm>
            <a:custGeom>
              <a:rect l="l" t="t" r="r" b="b"/>
              <a:pathLst>
                <a:path w="4276291" h="1803178">
                  <a:moveTo>
                    <a:pt x="0" y="0"/>
                  </a:moveTo>
                  <a:lnTo>
                    <a:pt x="4276291" y="0"/>
                  </a:lnTo>
                  <a:lnTo>
                    <a:pt x="4276291" y="1803178"/>
                  </a:lnTo>
                  <a:lnTo>
                    <a:pt x="0" y="1803178"/>
                  </a:lnTo>
                  <a:close/>
                </a:path>
              </a:pathLst>
            </a:custGeom>
            <a:solidFill>
              <a:srgbClr val="000000">
                <a:alpha val="69804"/>
              </a:srgbClr>
            </a:solidFill>
          </p:spPr>
          <p:txBody>
            <a:bodyPr/>
            <a:lstStyle/>
            <a:p/>
          </p:txBody>
        </p:sp>
        <p:sp>
          <p:nvSpPr>
            <p:cNvPr id="5" name="TextBox 5"/>
            <p:cNvSpPr txBox="1"/>
            <p:nvPr/>
          </p:nvSpPr>
          <p:spPr>
            <a:xfrm>
              <a:off x="0" y="-47625"/>
              <a:ext cx="4276291" cy="185080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3510913"/>
            <a:ext cx="15421953" cy="4631055"/>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Montserrat"/>
              </a:rPr>
              <a:t>Malt whisky is a type of whisky produced from malted barley. It is distilled in pot stills and then matured in oak casks for at least three years. Malt whisky is distinguished by its rich flavor profile, which can range from fruity and flowery to smokey and peaty. A few significant businesses dominate the malt whisky market, including Diageo, Pernod Ricard, and Beam Suntory. However, there is an increasing number of tiny, independent malt whisky manufacturers. These producers frequently provide consumers with unusual and new products. </a:t>
            </a:r>
          </a:p>
        </p:txBody>
      </p:sp>
      <p:sp>
        <p:nvSpPr>
          <p:cNvPr id="7" name="TextBox 7"/>
          <p:cNvSpPr txBox="1"/>
          <p:nvPr/>
        </p:nvSpPr>
        <p:spPr>
          <a:xfrm>
            <a:off x="4835535" y="234964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104" y="6271555"/>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577164" y="6601430"/>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26663" y="6514858"/>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3" name="TextBox 13"/>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4" name="TextBox 14"/>
          <p:cNvSpPr txBox="1"/>
          <p:nvPr/>
        </p:nvSpPr>
        <p:spPr>
          <a:xfrm>
            <a:off x="812060" y="7071173"/>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2024- 2031</a:t>
            </a:r>
          </a:p>
        </p:txBody>
      </p:sp>
      <p:sp>
        <p:nvSpPr>
          <p:cNvPr id="15" name="TextBox 15"/>
          <p:cNvSpPr txBox="1"/>
          <p:nvPr/>
        </p:nvSpPr>
        <p:spPr>
          <a:xfrm>
            <a:off x="2660816" y="6673074"/>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5.20%</a:t>
            </a:r>
          </a:p>
        </p:txBody>
      </p:sp>
      <p:grpSp>
        <p:nvGrpSpPr>
          <p:cNvPr id="16" name="Group 16"/>
          <p:cNvGrpSpPr/>
          <p:nvPr/>
        </p:nvGrpSpPr>
        <p:grpSpPr>
          <a:xfrm>
            <a:off x="212104" y="3239658"/>
            <a:ext cx="8868102" cy="2684810"/>
            <a:chExt cx="860407" cy="260488"/>
          </a:xfrm>
        </p:grpSpPr>
        <p:sp>
          <p:nvSpPr>
            <p:cNvPr id="17" name="Freeform 1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577164" y="3569533"/>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20" name="Group 20"/>
          <p:cNvGrpSpPr/>
          <p:nvPr/>
        </p:nvGrpSpPr>
        <p:grpSpPr>
          <a:xfrm>
            <a:off x="526663" y="3482961"/>
            <a:ext cx="2134153" cy="213415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812060" y="4422259"/>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a:t>
            </a:r>
          </a:p>
        </p:txBody>
      </p:sp>
      <p:sp>
        <p:nvSpPr>
          <p:cNvPr id="24" name="TextBox 24"/>
          <p:cNvSpPr txBox="1"/>
          <p:nvPr/>
        </p:nvSpPr>
        <p:spPr>
          <a:xfrm>
            <a:off x="2743217" y="3627580"/>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4681.2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042" y="2399191"/>
            <a:ext cx="6732594" cy="3070758"/>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8" name="Group 8"/>
          <p:cNvGrpSpPr/>
          <p:nvPr/>
        </p:nvGrpSpPr>
        <p:grpSpPr>
          <a:xfrm rot="5400000">
            <a:off x="1329507" y="2036969"/>
            <a:ext cx="859001" cy="36634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98183" y="5946278"/>
            <a:ext cx="6732594" cy="3070758"/>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270648" y="5584056"/>
            <a:ext cx="859001" cy="36634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55406" y="4345046"/>
            <a:ext cx="6732594" cy="3070758"/>
            <a:chExt cx="8061861" cy="3677041"/>
          </a:xfrm>
        </p:grpSpPr>
        <p:sp>
          <p:nvSpPr>
            <p:cNvPr id="15" name="Freeform 15"/>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AE4227"/>
            </a:solidFill>
          </p:spPr>
          <p:txBody>
            <a:bodyPr/>
            <a:lstStyle/>
            <a:p/>
          </p:txBody>
        </p:sp>
      </p:grpSp>
      <p:grpSp>
        <p:nvGrpSpPr>
          <p:cNvPr id="16" name="Group 16"/>
          <p:cNvGrpSpPr/>
          <p:nvPr/>
        </p:nvGrpSpPr>
        <p:grpSpPr>
          <a:xfrm rot="5400000">
            <a:off x="10627871" y="3982824"/>
            <a:ext cx="859001" cy="36634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818295" y="2602736"/>
            <a:ext cx="4900378" cy="2454276"/>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Scotch Whisky</a:t>
            </a:r>
          </a:p>
          <a:p>
            <a:pPr marL="755641" lvl="1" indent="-377820">
              <a:lnSpc>
                <a:spcPts val="4899"/>
              </a:lnSpc>
              <a:buFont typeface="Arial"/>
              <a:buChar char="•"/>
            </a:pPr>
            <a:r>
              <a:rPr lang="en-US" sz="3499">
                <a:solidFill>
                  <a:srgbClr val="FFFFFF"/>
                </a:solidFill>
                <a:latin typeface="Montserrat"/>
              </a:rPr>
              <a:t>American Whisky</a:t>
            </a:r>
          </a:p>
          <a:p>
            <a:pPr marL="755641" lvl="1" indent="-377820">
              <a:lnSpc>
                <a:spcPts val="4899"/>
              </a:lnSpc>
              <a:buFont typeface="Arial"/>
              <a:buChar char="•"/>
            </a:pPr>
            <a:r>
              <a:rPr lang="en-US" sz="3499">
                <a:solidFill>
                  <a:srgbClr val="FFFFFF"/>
                </a:solidFill>
                <a:latin typeface="Montserrat"/>
              </a:rPr>
              <a:t>Irish Whiskey</a:t>
            </a:r>
          </a:p>
          <a:p>
            <a:pPr marL="755641" lvl="1" indent="-377820">
              <a:lnSpc>
                <a:spcPts val="4899"/>
              </a:lnSpc>
              <a:buFont typeface="Arial"/>
              <a:buChar char="•"/>
            </a:pPr>
            <a:r>
              <a:rPr lang="en-US" sz="3499">
                <a:solidFill>
                  <a:srgbClr val="FFFFFF"/>
                </a:solidFill>
                <a:latin typeface="Montserrat"/>
              </a:rPr>
              <a:t>Canadian Whisky</a:t>
            </a:r>
          </a:p>
        </p:txBody>
      </p:sp>
      <p:sp>
        <p:nvSpPr>
          <p:cNvPr id="20" name="TextBox 20"/>
          <p:cNvSpPr txBox="1"/>
          <p:nvPr/>
        </p:nvSpPr>
        <p:spPr>
          <a:xfrm>
            <a:off x="183825" y="3692400"/>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Type Segment</a:t>
            </a:r>
          </a:p>
        </p:txBody>
      </p:sp>
      <p:sp>
        <p:nvSpPr>
          <p:cNvPr id="21" name="TextBox 21"/>
          <p:cNvSpPr txBox="1"/>
          <p:nvPr/>
        </p:nvSpPr>
        <p:spPr>
          <a:xfrm>
            <a:off x="128555" y="7089530"/>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Application Segment </a:t>
            </a:r>
          </a:p>
        </p:txBody>
      </p:sp>
      <p:sp>
        <p:nvSpPr>
          <p:cNvPr id="22" name="TextBox 22"/>
          <p:cNvSpPr txBox="1"/>
          <p:nvPr/>
        </p:nvSpPr>
        <p:spPr>
          <a:xfrm>
            <a:off x="9485778" y="5488298"/>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Distribution channel</a:t>
            </a:r>
          </a:p>
        </p:txBody>
      </p:sp>
      <p:sp>
        <p:nvSpPr>
          <p:cNvPr id="23" name="TextBox 23"/>
          <p:cNvSpPr txBox="1"/>
          <p:nvPr/>
        </p:nvSpPr>
        <p:spPr>
          <a:xfrm>
            <a:off x="13184395" y="5076825"/>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On Trade</a:t>
            </a:r>
          </a:p>
          <a:p>
            <a:pPr marL="755649" lvl="1" indent="-377824">
              <a:lnSpc>
                <a:spcPts val="4899"/>
              </a:lnSpc>
              <a:buFont typeface="Arial"/>
              <a:buChar char="•"/>
            </a:pPr>
            <a:r>
              <a:rPr lang="en-US" sz="3499">
                <a:solidFill>
                  <a:srgbClr val="FFFFFF"/>
                </a:solidFill>
                <a:latin typeface="Montserrat"/>
              </a:rPr>
              <a:t>Off Trade</a:t>
            </a:r>
          </a:p>
        </p:txBody>
      </p:sp>
      <p:sp>
        <p:nvSpPr>
          <p:cNvPr id="24" name="TextBox 24"/>
          <p:cNvSpPr txBox="1"/>
          <p:nvPr/>
        </p:nvSpPr>
        <p:spPr>
          <a:xfrm>
            <a:off x="3818295" y="5813750"/>
            <a:ext cx="4900378" cy="3073400"/>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Domestic and Personal Consumption</a:t>
            </a:r>
          </a:p>
          <a:p>
            <a:pPr marL="755649" lvl="1" indent="-377824">
              <a:lnSpc>
                <a:spcPts val="4899"/>
              </a:lnSpc>
              <a:buFont typeface="Arial"/>
              <a:buChar char="•"/>
            </a:pPr>
            <a:r>
              <a:rPr lang="en-US" sz="3499">
                <a:solidFill>
                  <a:srgbClr val="FFFFFF"/>
                </a:solidFill>
                <a:latin typeface="Montserrat"/>
              </a:rPr>
              <a:t>Commercial Consuming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Malt Whisky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4273" b="-4170"/>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AE4227"/>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E4227"/>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E4227"/>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1953846"/>
            <a:ext cx="7615020" cy="2809875"/>
          </a:xfrm>
          <a:prstGeom prst="rect">
            <a:avLst/>
          </a:prstGeom>
        </p:spPr>
        <p:txBody>
          <a:bodyPr lIns="0" tIns="0" rIns="0" bIns="0" rtlCol="0" anchor="t">
            <a:spAutoFit/>
          </a:bodyPr>
          <a:lstStyle/>
          <a:p>
            <a:pPr marL="755651" lvl="1" indent="-377825">
              <a:lnSpc>
                <a:spcPts val="3675"/>
              </a:lnSpc>
              <a:buFont typeface="Arial"/>
              <a:buChar char="•"/>
            </a:pPr>
            <a:r>
              <a:rPr lang="en-US" sz="3500" spc="112">
                <a:solidFill>
                  <a:srgbClr val="FFFFFF"/>
                </a:solidFill>
                <a:latin typeface="Barlow"/>
              </a:rPr>
              <a:t>Increasing Levels of Disposable Income to Increase the Demand Globally</a:t>
            </a:r>
          </a:p>
          <a:p>
            <a:pPr marL="755651" lvl="1" indent="-377825">
              <a:lnSpc>
                <a:spcPts val="3675"/>
              </a:lnSpc>
              <a:buFont typeface="Arial"/>
              <a:buChar char="•"/>
            </a:pPr>
            <a:r>
              <a:rPr lang="en-US" sz="3500" spc="112">
                <a:solidFill>
                  <a:srgbClr val="FFFFFF"/>
                </a:solidFill>
                <a:latin typeface="Barlow"/>
              </a:rPr>
              <a:t>Alterations in Consumer Inclinations to Propel Market Growth</a:t>
            </a:r>
          </a:p>
        </p:txBody>
      </p:sp>
      <p:sp>
        <p:nvSpPr>
          <p:cNvPr id="18" name="TextBox 18"/>
          <p:cNvSpPr txBox="1"/>
          <p:nvPr/>
        </p:nvSpPr>
        <p:spPr>
          <a:xfrm>
            <a:off x="6905597" y="6482797"/>
            <a:ext cx="7071007" cy="11049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Growing Expenses of Production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72211"/>
            <a:ext cx="16230600" cy="7142578"/>
            <a:chExt cx="4274726" cy="1881173"/>
          </a:xfrm>
        </p:grpSpPr>
        <p:sp>
          <p:nvSpPr>
            <p:cNvPr id="4" name="Freeform 4"/>
            <p:cNvSpPr/>
            <p:nvPr/>
          </p:nvSpPr>
          <p:spPr>
            <a:xfrm>
              <a:off x="0" y="0"/>
              <a:ext cx="4274726" cy="1881173"/>
            </a:xfrm>
            <a:custGeom>
              <a:rect l="l" t="t" r="r" b="b"/>
              <a:pathLst>
                <a:path w="4274726" h="1881173">
                  <a:moveTo>
                    <a:pt x="0" y="0"/>
                  </a:moveTo>
                  <a:lnTo>
                    <a:pt x="4274726" y="0"/>
                  </a:lnTo>
                  <a:lnTo>
                    <a:pt x="4274726" y="1881173"/>
                  </a:lnTo>
                  <a:lnTo>
                    <a:pt x="0" y="1881173"/>
                  </a:lnTo>
                  <a:close/>
                </a:path>
              </a:pathLst>
            </a:custGeom>
            <a:solidFill>
              <a:srgbClr val="000000">
                <a:alpha val="63922"/>
              </a:srgbClr>
            </a:solidFill>
          </p:spPr>
          <p:txBody>
            <a:bodyPr/>
            <a:lstStyle/>
            <a:p/>
          </p:txBody>
        </p:sp>
        <p:sp>
          <p:nvSpPr>
            <p:cNvPr id="5" name="TextBox 5"/>
            <p:cNvSpPr txBox="1"/>
            <p:nvPr/>
          </p:nvSpPr>
          <p:spPr>
            <a:xfrm>
              <a:off x="0" y="-38100"/>
              <a:ext cx="4274726" cy="191927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340527"/>
            <a:ext cx="15547206" cy="4781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The global malt whisky market will expand significantly by 5.20% CAGR between 2024 to 2031.</a:t>
            </a:r>
          </a:p>
          <a:p>
            <a:pPr marL="647700" lvl="1" indent="-323850">
              <a:lnSpc>
                <a:spcPts val="4200"/>
              </a:lnSpc>
              <a:buFont typeface="Arial"/>
              <a:buChar char="•"/>
            </a:pPr>
            <a:r>
              <a:rPr lang="en-US" sz="3000">
                <a:solidFill>
                  <a:srgbClr val="FFFFFF"/>
                </a:solidFill>
                <a:latin typeface="Montserrat"/>
              </a:rPr>
              <a:t>The Scotch Whisky segment is set to rise as there is a great demand for it among consumers. Whisky production enterprises offer the widest range of products.</a:t>
            </a:r>
          </a:p>
          <a:p>
            <a:pPr marL="647700" lvl="1" indent="-323850">
              <a:lnSpc>
                <a:spcPts val="4200"/>
              </a:lnSpc>
              <a:buFont typeface="Arial"/>
              <a:buChar char="•"/>
            </a:pPr>
            <a:r>
              <a:rPr lang="en-US" sz="3000">
                <a:solidFill>
                  <a:srgbClr val="FFFFFF"/>
                </a:solidFill>
                <a:latin typeface="Montserrat"/>
              </a:rPr>
              <a:t>The domestic and personal consumption category usually makes up the greatest portion of the malt whisky market. Consumer tastes, disposable income, and the rising popularity of whisky connoisseurship and appreciation are the main drivers of this market.</a:t>
            </a:r>
          </a:p>
        </p:txBody>
      </p:sp>
      <p:sp>
        <p:nvSpPr>
          <p:cNvPr id="7" name="TextBox 7"/>
          <p:cNvSpPr txBox="1"/>
          <p:nvPr/>
        </p:nvSpPr>
        <p:spPr>
          <a:xfrm>
            <a:off x="4522848" y="2095521"/>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1207670" y="2919526"/>
            <a:ext cx="6576584" cy="638477"/>
          </a:xfrm>
          <a:custGeom>
            <a:rect l="l" t="t" r="r" b="b"/>
            <a:pathLst>
              <a:path w="6576584" h="638477">
                <a:moveTo>
                  <a:pt x="0" y="0"/>
                </a:moveTo>
                <a:lnTo>
                  <a:pt x="6576583" y="0"/>
                </a:lnTo>
                <a:lnTo>
                  <a:pt x="6576583" y="638477"/>
                </a:lnTo>
                <a:lnTo>
                  <a:pt x="0" y="638477"/>
                </a:lnTo>
                <a:lnTo>
                  <a:pt x="0" y="0"/>
                </a:lnTo>
                <a:close/>
              </a:path>
            </a:pathLst>
          </a:custGeom>
          <a:blipFill>
            <a:blip r:embed="rId2"/>
            <a:stretch>
              <a:fillRect/>
            </a:stretch>
          </a:blipFill>
        </p:spPr>
        <p:txBody>
          <a:bodyPr/>
          <a:lstStyle/>
          <a:p/>
        </p:txBody>
      </p:sp>
      <p:sp>
        <p:nvSpPr>
          <p:cNvPr id="3" name="Freeform 3"/>
          <p:cNvSpPr/>
          <p:nvPr/>
        </p:nvSpPr>
        <p:spPr>
          <a:xfrm>
            <a:off x="6779645" y="1938858"/>
            <a:ext cx="3655855" cy="1961336"/>
          </a:xfrm>
          <a:custGeom>
            <a:rect l="l" t="t" r="r" b="b"/>
            <a:pathLst>
              <a:path w="3655855" h="1961336">
                <a:moveTo>
                  <a:pt x="0" y="0"/>
                </a:moveTo>
                <a:lnTo>
                  <a:pt x="3655855" y="0"/>
                </a:lnTo>
                <a:lnTo>
                  <a:pt x="3655855" y="1961336"/>
                </a:lnTo>
                <a:lnTo>
                  <a:pt x="0" y="1961336"/>
                </a:lnTo>
                <a:lnTo>
                  <a:pt x="0" y="0"/>
                </a:lnTo>
                <a:close/>
              </a:path>
            </a:pathLst>
          </a:custGeom>
          <a:blipFill>
            <a:blip r:embed="rId3"/>
            <a:stretch>
              <a:fillRect l="-1280" r="-1152"/>
            </a:stretch>
          </a:blipFill>
        </p:spPr>
        <p:txBody>
          <a:bodyPr/>
          <a:lstStyle/>
          <a:p/>
        </p:txBody>
      </p:sp>
      <p:sp>
        <p:nvSpPr>
          <p:cNvPr id="4" name="Freeform 4"/>
          <p:cNvSpPr/>
          <p:nvPr/>
        </p:nvSpPr>
        <p:spPr>
          <a:xfrm>
            <a:off x="18811" y="1322822"/>
            <a:ext cx="5988665" cy="8964178"/>
          </a:xfrm>
          <a:custGeom>
            <a:rect l="l" t="t" r="r" b="b"/>
            <a:pathLst>
              <a:path w="5988665" h="8964178">
                <a:moveTo>
                  <a:pt x="0" y="0"/>
                </a:moveTo>
                <a:lnTo>
                  <a:pt x="5988665" y="0"/>
                </a:lnTo>
                <a:lnTo>
                  <a:pt x="5988665" y="8964178"/>
                </a:lnTo>
                <a:lnTo>
                  <a:pt x="0" y="8964178"/>
                </a:lnTo>
                <a:lnTo>
                  <a:pt x="0" y="0"/>
                </a:lnTo>
                <a:close/>
              </a:path>
            </a:pathLst>
          </a:custGeom>
          <a:blipFill>
            <a:blip r:embed="rId4"/>
            <a:stretch>
              <a:fillRect l="-198636" t="-62006" r="-65000" b="0"/>
            </a:stretch>
          </a:blipFill>
        </p:spPr>
        <p:txBody>
          <a:bodyPr/>
          <a:lstStyle/>
          <a:p/>
        </p:txBody>
      </p:sp>
      <p:sp>
        <p:nvSpPr>
          <p:cNvPr id="5" name="Freeform 5"/>
          <p:cNvSpPr/>
          <p:nvPr/>
        </p:nvSpPr>
        <p:spPr>
          <a:xfrm>
            <a:off x="6170576" y="4281194"/>
            <a:ext cx="3393967" cy="1958058"/>
          </a:xfrm>
          <a:custGeom>
            <a:rect l="l" t="t" r="r" b="b"/>
            <a:pathLst>
              <a:path w="3393966" h="1958057">
                <a:moveTo>
                  <a:pt x="0" y="0"/>
                </a:moveTo>
                <a:lnTo>
                  <a:pt x="3393967" y="0"/>
                </a:lnTo>
                <a:lnTo>
                  <a:pt x="3393967" y="1958058"/>
                </a:lnTo>
                <a:lnTo>
                  <a:pt x="0" y="1958058"/>
                </a:lnTo>
                <a:lnTo>
                  <a:pt x="0" y="0"/>
                </a:lnTo>
                <a:close/>
              </a:path>
            </a:pathLst>
          </a:custGeom>
          <a:blipFill>
            <a:blip r:embed="rId5"/>
            <a:stretch>
              <a:fillRect/>
            </a:stretch>
          </a:blipFill>
        </p:spPr>
        <p:txBody>
          <a:bodyPr/>
          <a:lstStyle/>
          <a:p/>
        </p:txBody>
      </p:sp>
      <p:sp>
        <p:nvSpPr>
          <p:cNvPr id="6" name="Freeform 6"/>
          <p:cNvSpPr/>
          <p:nvPr/>
        </p:nvSpPr>
        <p:spPr>
          <a:xfrm>
            <a:off x="10022565" y="4281194"/>
            <a:ext cx="4015375" cy="1820786"/>
          </a:xfrm>
          <a:custGeom>
            <a:rect l="l" t="t" r="r" b="b"/>
            <a:pathLst>
              <a:path w="4015375" h="1820786">
                <a:moveTo>
                  <a:pt x="0" y="0"/>
                </a:moveTo>
                <a:lnTo>
                  <a:pt x="4015374" y="0"/>
                </a:lnTo>
                <a:lnTo>
                  <a:pt x="4015374" y="1820786"/>
                </a:lnTo>
                <a:lnTo>
                  <a:pt x="0" y="1820786"/>
                </a:lnTo>
                <a:lnTo>
                  <a:pt x="0" y="0"/>
                </a:lnTo>
                <a:close/>
              </a:path>
            </a:pathLst>
          </a:custGeom>
          <a:blipFill>
            <a:blip r:embed="rId6"/>
            <a:stretch>
              <a:fillRect/>
            </a:stretch>
          </a:blipFill>
        </p:spPr>
        <p:txBody>
          <a:bodyPr/>
          <a:lstStyle/>
          <a:p/>
        </p:txBody>
      </p:sp>
      <p:sp>
        <p:nvSpPr>
          <p:cNvPr id="7" name="Freeform 7"/>
          <p:cNvSpPr/>
          <p:nvPr/>
        </p:nvSpPr>
        <p:spPr>
          <a:xfrm>
            <a:off x="14495962" y="4204928"/>
            <a:ext cx="3431600" cy="1599984"/>
          </a:xfrm>
          <a:custGeom>
            <a:rect l="l" t="t" r="r" b="b"/>
            <a:pathLst>
              <a:path w="3431600" h="1599984">
                <a:moveTo>
                  <a:pt x="0" y="0"/>
                </a:moveTo>
                <a:lnTo>
                  <a:pt x="3431600" y="0"/>
                </a:lnTo>
                <a:lnTo>
                  <a:pt x="3431600" y="1599983"/>
                </a:lnTo>
                <a:lnTo>
                  <a:pt x="0" y="1599983"/>
                </a:lnTo>
                <a:lnTo>
                  <a:pt x="0" y="0"/>
                </a:lnTo>
                <a:close/>
              </a:path>
            </a:pathLst>
          </a:custGeom>
          <a:blipFill>
            <a:blip r:embed="rId7"/>
            <a:stretch>
              <a:fillRect/>
            </a:stretch>
          </a:blipFill>
        </p:spPr>
        <p:txBody>
          <a:bodyPr/>
          <a:lstStyle/>
          <a:p/>
        </p:txBody>
      </p:sp>
      <p:sp>
        <p:nvSpPr>
          <p:cNvPr id="8" name="Freeform 8"/>
          <p:cNvSpPr/>
          <p:nvPr/>
        </p:nvSpPr>
        <p:spPr>
          <a:xfrm>
            <a:off x="6170576" y="6799289"/>
            <a:ext cx="6564158" cy="925150"/>
          </a:xfrm>
          <a:custGeom>
            <a:rect l="l" t="t" r="r" b="b"/>
            <a:pathLst>
              <a:path w="6564158" h="925150">
                <a:moveTo>
                  <a:pt x="0" y="0"/>
                </a:moveTo>
                <a:lnTo>
                  <a:pt x="6564158" y="0"/>
                </a:lnTo>
                <a:lnTo>
                  <a:pt x="6564158" y="925150"/>
                </a:lnTo>
                <a:lnTo>
                  <a:pt x="0" y="925150"/>
                </a:lnTo>
                <a:lnTo>
                  <a:pt x="0" y="0"/>
                </a:lnTo>
                <a:close/>
              </a:path>
            </a:pathLst>
          </a:custGeom>
          <a:blipFill>
            <a:blip r:embed="rId8"/>
            <a:stretch>
              <a:fillRect/>
            </a:stretch>
          </a:blipFill>
        </p:spPr>
        <p:txBody>
          <a:bodyPr/>
          <a:lstStyle/>
          <a:p/>
        </p:txBody>
      </p:sp>
      <p:sp>
        <p:nvSpPr>
          <p:cNvPr id="9" name="Freeform 9"/>
          <p:cNvSpPr/>
          <p:nvPr/>
        </p:nvSpPr>
        <p:spPr>
          <a:xfrm>
            <a:off x="13230648" y="6599098"/>
            <a:ext cx="4696913" cy="1015708"/>
          </a:xfrm>
          <a:custGeom>
            <a:rect l="l" t="t" r="r" b="b"/>
            <a:pathLst>
              <a:path w="4696913" h="1015708">
                <a:moveTo>
                  <a:pt x="0" y="0"/>
                </a:moveTo>
                <a:lnTo>
                  <a:pt x="4696913" y="0"/>
                </a:lnTo>
                <a:lnTo>
                  <a:pt x="4696913" y="1015708"/>
                </a:lnTo>
                <a:lnTo>
                  <a:pt x="0" y="1015708"/>
                </a:lnTo>
                <a:lnTo>
                  <a:pt x="0" y="0"/>
                </a:lnTo>
                <a:close/>
              </a:path>
            </a:pathLst>
          </a:custGeom>
          <a:blipFill>
            <a:blip r:embed="rId9"/>
            <a:stretch>
              <a:fillRect/>
            </a:stretch>
          </a:blipFill>
        </p:spPr>
        <p:txBody>
          <a:bodyPr/>
          <a:lstStyle/>
          <a:p/>
        </p:txBody>
      </p:sp>
      <p:sp>
        <p:nvSpPr>
          <p:cNvPr id="10" name="Freeform 10"/>
          <p:cNvSpPr/>
          <p:nvPr/>
        </p:nvSpPr>
        <p:spPr>
          <a:xfrm>
            <a:off x="6143469" y="8408993"/>
            <a:ext cx="3659012" cy="1427015"/>
          </a:xfrm>
          <a:custGeom>
            <a:rect l="l" t="t" r="r" b="b"/>
            <a:pathLst>
              <a:path w="3659012" h="1427015">
                <a:moveTo>
                  <a:pt x="0" y="0"/>
                </a:moveTo>
                <a:lnTo>
                  <a:pt x="3659012" y="0"/>
                </a:lnTo>
                <a:lnTo>
                  <a:pt x="3659012" y="1427015"/>
                </a:lnTo>
                <a:lnTo>
                  <a:pt x="0" y="1427015"/>
                </a:lnTo>
                <a:lnTo>
                  <a:pt x="0" y="0"/>
                </a:lnTo>
                <a:close/>
              </a:path>
            </a:pathLst>
          </a:custGeom>
          <a:blipFill>
            <a:blip r:embed="rId10"/>
            <a:stretch>
              <a:fillRect/>
            </a:stretch>
          </a:blipFill>
        </p:spPr>
        <p:txBody>
          <a:bodyPr/>
          <a:lstStyle/>
          <a:p/>
        </p:txBody>
      </p:sp>
      <p:sp>
        <p:nvSpPr>
          <p:cNvPr id="11" name="Freeform 11"/>
          <p:cNvSpPr/>
          <p:nvPr/>
        </p:nvSpPr>
        <p:spPr>
          <a:xfrm>
            <a:off x="10283073" y="8352420"/>
            <a:ext cx="3732296" cy="1483588"/>
          </a:xfrm>
          <a:custGeom>
            <a:rect l="l" t="t" r="r" b="b"/>
            <a:pathLst>
              <a:path w="3732296" h="1483588">
                <a:moveTo>
                  <a:pt x="0" y="0"/>
                </a:moveTo>
                <a:lnTo>
                  <a:pt x="3732296" y="0"/>
                </a:lnTo>
                <a:lnTo>
                  <a:pt x="3732296" y="1483588"/>
                </a:lnTo>
                <a:lnTo>
                  <a:pt x="0" y="1483588"/>
                </a:lnTo>
                <a:lnTo>
                  <a:pt x="0" y="0"/>
                </a:lnTo>
                <a:close/>
              </a:path>
            </a:pathLst>
          </a:custGeom>
          <a:blipFill>
            <a:blip r:embed="rId11"/>
            <a:stretch>
              <a:fillRect/>
            </a:stretch>
          </a:blipFill>
        </p:spPr>
        <p:txBody>
          <a:bodyPr/>
          <a:lstStyle/>
          <a:p/>
        </p:txBody>
      </p:sp>
      <p:sp>
        <p:nvSpPr>
          <p:cNvPr id="12" name="Freeform 12"/>
          <p:cNvSpPr/>
          <p:nvPr/>
        </p:nvSpPr>
        <p:spPr>
          <a:xfrm>
            <a:off x="14495962" y="8462228"/>
            <a:ext cx="3431600" cy="1263973"/>
          </a:xfrm>
          <a:custGeom>
            <a:rect l="l" t="t" r="r" b="b"/>
            <a:pathLst>
              <a:path w="3431600" h="1263973">
                <a:moveTo>
                  <a:pt x="0" y="0"/>
                </a:moveTo>
                <a:lnTo>
                  <a:pt x="3431600" y="0"/>
                </a:lnTo>
                <a:lnTo>
                  <a:pt x="3431600" y="1263972"/>
                </a:lnTo>
                <a:lnTo>
                  <a:pt x="0" y="1263972"/>
                </a:lnTo>
                <a:lnTo>
                  <a:pt x="0" y="0"/>
                </a:lnTo>
                <a:close/>
              </a:path>
            </a:pathLst>
          </a:custGeom>
          <a:blipFill>
            <a:blip r:embed="rId12"/>
            <a:stretch>
              <a:fillRect/>
            </a:stretch>
          </a:blipFill>
        </p:spPr>
        <p:txBody>
          <a:bodyPr/>
          <a:lstStyle/>
          <a:p/>
        </p:txBody>
      </p:sp>
      <p:sp>
        <p:nvSpPr>
          <p:cNvPr id="13" name="TextBox 13"/>
          <p:cNvSpPr txBox="1"/>
          <p:nvPr/>
        </p:nvSpPr>
        <p:spPr>
          <a:xfrm>
            <a:off x="637431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bbhp5ph"/>
              </a:rPr>
              <a:t>https://tinyurl.com/2bbhp5ph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Malt Whisky Market Report 2024</dc:title>
  <cp:lastModifiedBy>decipher market</cp:lastModifiedBy>
  <cp:revision>2</cp:revision>
  <dcterms:created xsi:type="dcterms:W3CDTF">2006-08-16T00:00:00Z</dcterms:created>
  <dcterms:modified xsi:type="dcterms:W3CDTF">2024-04-13T02:36:43Z</dcterms:modified>
</cp:coreProperties>
</file>