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0306" y="171513"/>
            <a:ext cx="16807387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00" y="3452652"/>
            <a:ext cx="4324349" cy="8381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65027" y="3283305"/>
            <a:ext cx="3124199" cy="118109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00920" y="2541156"/>
            <a:ext cx="2381249" cy="238124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299289" y="3409339"/>
            <a:ext cx="3771899" cy="151445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41534" y="5652180"/>
            <a:ext cx="5810249" cy="98107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53229" y="5078272"/>
            <a:ext cx="3552840" cy="200024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04545" y="5778062"/>
            <a:ext cx="4438649" cy="62864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529736" y="7421270"/>
            <a:ext cx="3438540" cy="120967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06408" y="7421270"/>
            <a:ext cx="3971940" cy="1219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57709" y="4026781"/>
            <a:ext cx="1488186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Relationship Id="rId4" Type="http://schemas.openxmlformats.org/officeDocument/2006/relationships/hyperlink" Target="http://tinyurl.com/2e6j26mj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211" y="3305238"/>
            <a:ext cx="3886835" cy="1107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100" spc="-370">
                <a:solidFill>
                  <a:srgbClr val="6D412E"/>
                </a:solidFill>
                <a:latin typeface="Arial Black"/>
                <a:cs typeface="Arial Black"/>
              </a:rPr>
              <a:t>GLOBAL</a:t>
            </a:r>
            <a:endParaRPr sz="71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8211" y="4152963"/>
            <a:ext cx="8014334" cy="2802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600"/>
              </a:lnSpc>
              <a:spcBef>
                <a:spcPts val="100"/>
              </a:spcBef>
            </a:pPr>
            <a:r>
              <a:rPr dirty="0" sz="7100" spc="-409">
                <a:solidFill>
                  <a:srgbClr val="6D412E"/>
                </a:solidFill>
                <a:latin typeface="Arial Black"/>
                <a:cs typeface="Arial Black"/>
              </a:rPr>
              <a:t>MAKEUP</a:t>
            </a:r>
            <a:r>
              <a:rPr dirty="0" sz="7100" spc="-90">
                <a:solidFill>
                  <a:srgbClr val="6D412E"/>
                </a:solidFill>
                <a:latin typeface="Arial Black"/>
                <a:cs typeface="Arial Black"/>
              </a:rPr>
              <a:t> </a:t>
            </a:r>
            <a:r>
              <a:rPr dirty="0" sz="7100" spc="-475">
                <a:solidFill>
                  <a:srgbClr val="6D412E"/>
                </a:solidFill>
                <a:latin typeface="Arial Black"/>
                <a:cs typeface="Arial Black"/>
              </a:rPr>
              <a:t>BAGS</a:t>
            </a:r>
            <a:endParaRPr sz="7100">
              <a:latin typeface="Arial Black"/>
              <a:cs typeface="Arial Black"/>
            </a:endParaRPr>
          </a:p>
          <a:p>
            <a:pPr marL="12700" marR="5080">
              <a:lnSpc>
                <a:spcPct val="78300"/>
              </a:lnSpc>
              <a:spcBef>
                <a:spcPts val="925"/>
              </a:spcBef>
            </a:pPr>
            <a:r>
              <a:rPr dirty="0" sz="7100" spc="-525">
                <a:solidFill>
                  <a:srgbClr val="6D412E"/>
                </a:solidFill>
                <a:latin typeface="Arial Black"/>
                <a:cs typeface="Arial Black"/>
              </a:rPr>
              <a:t>MARKET</a:t>
            </a:r>
            <a:r>
              <a:rPr dirty="0" sz="7100" spc="-100">
                <a:solidFill>
                  <a:srgbClr val="6D412E"/>
                </a:solidFill>
                <a:latin typeface="Arial Black"/>
                <a:cs typeface="Arial Black"/>
              </a:rPr>
              <a:t> </a:t>
            </a:r>
            <a:r>
              <a:rPr dirty="0" sz="7100" spc="-490">
                <a:solidFill>
                  <a:srgbClr val="6D412E"/>
                </a:solidFill>
                <a:latin typeface="Arial Black"/>
                <a:cs typeface="Arial Black"/>
              </a:rPr>
              <a:t>REPORT </a:t>
            </a:r>
            <a:r>
              <a:rPr dirty="0" sz="7100" spc="-20">
                <a:solidFill>
                  <a:srgbClr val="6D412E"/>
                </a:solidFill>
                <a:latin typeface="Arial Black"/>
                <a:cs typeface="Arial Black"/>
              </a:rPr>
              <a:t>2024</a:t>
            </a:r>
            <a:endParaRPr sz="71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55674" y="9515324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Trebuchet MS"/>
                <a:cs typeface="Trebuchet MS"/>
              </a:rPr>
              <a:t>Global,Regional,CountryAnalysis</a:t>
            </a:r>
            <a:endParaRPr sz="3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099255" y="504888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8930406" y="2205098"/>
            <a:ext cx="9178925" cy="7826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3400" spc="90">
                <a:latin typeface="Verdana"/>
                <a:cs typeface="Verdana"/>
              </a:rPr>
              <a:t>A</a:t>
            </a:r>
            <a:r>
              <a:rPr dirty="0" sz="3400" spc="-290">
                <a:latin typeface="Verdana"/>
                <a:cs typeface="Verdana"/>
              </a:rPr>
              <a:t> </a:t>
            </a:r>
            <a:r>
              <a:rPr dirty="0" sz="3400" spc="90">
                <a:latin typeface="Verdana"/>
                <a:cs typeface="Verdana"/>
              </a:rPr>
              <a:t>makeup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114">
                <a:latin typeface="Verdana"/>
                <a:cs typeface="Verdana"/>
              </a:rPr>
              <a:t>bag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-85">
                <a:latin typeface="Verdana"/>
                <a:cs typeface="Verdana"/>
              </a:rPr>
              <a:t>is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-50">
                <a:latin typeface="Verdana"/>
                <a:cs typeface="Verdana"/>
              </a:rPr>
              <a:t>a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compact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125">
                <a:latin typeface="Verdana"/>
                <a:cs typeface="Verdana"/>
              </a:rPr>
              <a:t>pouch</a:t>
            </a:r>
            <a:r>
              <a:rPr dirty="0" sz="3400" spc="-290">
                <a:latin typeface="Verdana"/>
                <a:cs typeface="Verdana"/>
              </a:rPr>
              <a:t> </a:t>
            </a:r>
            <a:r>
              <a:rPr dirty="0" sz="3400" spc="-25">
                <a:latin typeface="Verdana"/>
                <a:cs typeface="Verdana"/>
              </a:rPr>
              <a:t>or container,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-30">
                <a:latin typeface="Verdana"/>
                <a:cs typeface="Verdana"/>
              </a:rPr>
              <a:t>usually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55">
                <a:latin typeface="Verdana"/>
                <a:cs typeface="Verdana"/>
              </a:rPr>
              <a:t>lined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85">
                <a:latin typeface="Verdana"/>
                <a:cs typeface="Verdana"/>
              </a:rPr>
              <a:t>with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fabric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that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-25">
                <a:latin typeface="Verdana"/>
                <a:cs typeface="Verdana"/>
              </a:rPr>
              <a:t>is </a:t>
            </a:r>
            <a:r>
              <a:rPr dirty="0" sz="3400">
                <a:latin typeface="Verdana"/>
                <a:cs typeface="Verdana"/>
              </a:rPr>
              <a:t>utilized</a:t>
            </a:r>
            <a:r>
              <a:rPr dirty="0" sz="3400" spc="-240">
                <a:latin typeface="Verdana"/>
                <a:cs typeface="Verdana"/>
              </a:rPr>
              <a:t> </a:t>
            </a:r>
            <a:r>
              <a:rPr dirty="0" sz="3400" spc="-35">
                <a:latin typeface="Verdana"/>
                <a:cs typeface="Verdana"/>
              </a:rPr>
              <a:t>for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the</a:t>
            </a:r>
            <a:r>
              <a:rPr dirty="0" sz="3400" spc="-24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storage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and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transport</a:t>
            </a:r>
            <a:r>
              <a:rPr dirty="0" sz="3400" spc="-240">
                <a:latin typeface="Verdana"/>
                <a:cs typeface="Verdana"/>
              </a:rPr>
              <a:t> </a:t>
            </a:r>
            <a:r>
              <a:rPr dirty="0" sz="3400" spc="-25">
                <a:latin typeface="Verdana"/>
                <a:cs typeface="Verdana"/>
              </a:rPr>
              <a:t>of </a:t>
            </a:r>
            <a:r>
              <a:rPr dirty="0" sz="3400" spc="55">
                <a:latin typeface="Verdana"/>
                <a:cs typeface="Verdana"/>
              </a:rPr>
              <a:t>cosmetic</a:t>
            </a:r>
            <a:r>
              <a:rPr dirty="0" sz="3400" spc="-275">
                <a:latin typeface="Verdana"/>
                <a:cs typeface="Verdana"/>
              </a:rPr>
              <a:t> </a:t>
            </a:r>
            <a:r>
              <a:rPr dirty="0" sz="3400" spc="-70">
                <a:latin typeface="Verdana"/>
                <a:cs typeface="Verdana"/>
              </a:rPr>
              <a:t>items.</a:t>
            </a:r>
            <a:r>
              <a:rPr dirty="0" sz="3400" spc="-275">
                <a:latin typeface="Verdana"/>
                <a:cs typeface="Verdana"/>
              </a:rPr>
              <a:t> </a:t>
            </a:r>
            <a:r>
              <a:rPr dirty="0" sz="3400" spc="-185">
                <a:latin typeface="Verdana"/>
                <a:cs typeface="Verdana"/>
              </a:rPr>
              <a:t>It</a:t>
            </a:r>
            <a:r>
              <a:rPr dirty="0" sz="3400" spc="-270">
                <a:latin typeface="Verdana"/>
                <a:cs typeface="Verdana"/>
              </a:rPr>
              <a:t> </a:t>
            </a:r>
            <a:r>
              <a:rPr dirty="0" sz="3400" spc="-85">
                <a:latin typeface="Verdana"/>
                <a:cs typeface="Verdana"/>
              </a:rPr>
              <a:t>is</a:t>
            </a:r>
            <a:r>
              <a:rPr dirty="0" sz="3400" spc="-275">
                <a:latin typeface="Verdana"/>
                <a:cs typeface="Verdana"/>
              </a:rPr>
              <a:t> </a:t>
            </a:r>
            <a:r>
              <a:rPr dirty="0" sz="3400" spc="-35">
                <a:latin typeface="Verdana"/>
                <a:cs typeface="Verdana"/>
              </a:rPr>
              <a:t>alternatively</a:t>
            </a:r>
            <a:r>
              <a:rPr dirty="0" sz="3400" spc="-27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referred </a:t>
            </a:r>
            <a:r>
              <a:rPr dirty="0" sz="3400">
                <a:latin typeface="Verdana"/>
                <a:cs typeface="Verdana"/>
              </a:rPr>
              <a:t>to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-85">
                <a:latin typeface="Verdana"/>
                <a:cs typeface="Verdana"/>
              </a:rPr>
              <a:t>as</a:t>
            </a:r>
            <a:r>
              <a:rPr dirty="0" sz="3400" spc="-275">
                <a:latin typeface="Verdana"/>
                <a:cs typeface="Verdana"/>
              </a:rPr>
              <a:t> </a:t>
            </a:r>
            <a:r>
              <a:rPr dirty="0" sz="3400" spc="-50">
                <a:latin typeface="Verdana"/>
                <a:cs typeface="Verdana"/>
              </a:rPr>
              <a:t>a</a:t>
            </a:r>
            <a:r>
              <a:rPr dirty="0" sz="3400" spc="-275">
                <a:latin typeface="Verdana"/>
                <a:cs typeface="Verdana"/>
              </a:rPr>
              <a:t> </a:t>
            </a:r>
            <a:r>
              <a:rPr dirty="0" sz="3400" spc="55">
                <a:latin typeface="Verdana"/>
                <a:cs typeface="Verdana"/>
              </a:rPr>
              <a:t>cosmetic</a:t>
            </a:r>
            <a:r>
              <a:rPr dirty="0" sz="3400" spc="-275">
                <a:latin typeface="Verdana"/>
                <a:cs typeface="Verdana"/>
              </a:rPr>
              <a:t> </a:t>
            </a:r>
            <a:r>
              <a:rPr dirty="0" sz="3400" spc="-120">
                <a:latin typeface="Verdana"/>
                <a:cs typeface="Verdana"/>
              </a:rPr>
              <a:t>case,</a:t>
            </a:r>
            <a:r>
              <a:rPr dirty="0" sz="3400" spc="-275">
                <a:latin typeface="Verdana"/>
                <a:cs typeface="Verdana"/>
              </a:rPr>
              <a:t> </a:t>
            </a:r>
            <a:r>
              <a:rPr dirty="0" sz="3400" spc="90">
                <a:latin typeface="Verdana"/>
                <a:cs typeface="Verdana"/>
              </a:rPr>
              <a:t>makeup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-50">
                <a:latin typeface="Verdana"/>
                <a:cs typeface="Verdana"/>
              </a:rPr>
              <a:t>bag,</a:t>
            </a:r>
            <a:r>
              <a:rPr dirty="0" sz="3400" spc="-275">
                <a:latin typeface="Verdana"/>
                <a:cs typeface="Verdana"/>
              </a:rPr>
              <a:t> </a:t>
            </a:r>
            <a:r>
              <a:rPr dirty="0" sz="3400" spc="-25">
                <a:latin typeface="Verdana"/>
                <a:cs typeface="Verdana"/>
              </a:rPr>
              <a:t>or </a:t>
            </a:r>
            <a:r>
              <a:rPr dirty="0" sz="3400">
                <a:latin typeface="Verdana"/>
                <a:cs typeface="Verdana"/>
              </a:rPr>
              <a:t>beauty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-120">
                <a:latin typeface="Verdana"/>
                <a:cs typeface="Verdana"/>
              </a:rPr>
              <a:t>case.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-95">
                <a:latin typeface="Verdana"/>
                <a:cs typeface="Verdana"/>
              </a:rPr>
              <a:t>Typically,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130">
                <a:latin typeface="Verdana"/>
                <a:cs typeface="Verdana"/>
              </a:rPr>
              <a:t>women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-65">
                <a:latin typeface="Verdana"/>
                <a:cs typeface="Verdana"/>
              </a:rPr>
              <a:t>carry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these </a:t>
            </a:r>
            <a:r>
              <a:rPr dirty="0" sz="3400" spc="55">
                <a:latin typeface="Verdana"/>
                <a:cs typeface="Verdana"/>
              </a:rPr>
              <a:t>bags</a:t>
            </a:r>
            <a:r>
              <a:rPr dirty="0" sz="3400" spc="-26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to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-30">
                <a:latin typeface="Verdana"/>
                <a:cs typeface="Verdana"/>
              </a:rPr>
              <a:t>store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and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transport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their </a:t>
            </a:r>
            <a:r>
              <a:rPr dirty="0" sz="3400" spc="-30">
                <a:latin typeface="Verdana"/>
                <a:cs typeface="Verdana"/>
              </a:rPr>
              <a:t>cosmetics.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The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90">
                <a:latin typeface="Verdana"/>
                <a:cs typeface="Verdana"/>
              </a:rPr>
              <a:t>growth</a:t>
            </a:r>
            <a:r>
              <a:rPr dirty="0" sz="3400" spc="-27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of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the</a:t>
            </a:r>
            <a:r>
              <a:rPr dirty="0" sz="3400" spc="-275">
                <a:latin typeface="Verdana"/>
                <a:cs typeface="Verdana"/>
              </a:rPr>
              <a:t> </a:t>
            </a:r>
            <a:r>
              <a:rPr dirty="0" sz="3400" spc="90">
                <a:latin typeface="Verdana"/>
                <a:cs typeface="Verdana"/>
              </a:rPr>
              <a:t>makeup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90">
                <a:latin typeface="Verdana"/>
                <a:cs typeface="Verdana"/>
              </a:rPr>
              <a:t>bag </a:t>
            </a:r>
            <a:r>
              <a:rPr dirty="0" sz="3400">
                <a:latin typeface="Verdana"/>
                <a:cs typeface="Verdana"/>
              </a:rPr>
              <a:t>market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70">
                <a:latin typeface="Verdana"/>
                <a:cs typeface="Verdana"/>
              </a:rPr>
              <a:t>can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100">
                <a:latin typeface="Verdana"/>
                <a:cs typeface="Verdana"/>
              </a:rPr>
              <a:t>be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45">
                <a:latin typeface="Verdana"/>
                <a:cs typeface="Verdana"/>
              </a:rPr>
              <a:t>attributed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to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the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rising </a:t>
            </a:r>
            <a:r>
              <a:rPr dirty="0" sz="3400" spc="125">
                <a:latin typeface="Verdana"/>
                <a:cs typeface="Verdana"/>
              </a:rPr>
              <a:t>demand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-35">
                <a:latin typeface="Verdana"/>
                <a:cs typeface="Verdana"/>
              </a:rPr>
              <a:t>for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90">
                <a:latin typeface="Verdana"/>
                <a:cs typeface="Verdana"/>
              </a:rPr>
              <a:t>makeup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products,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40">
                <a:latin typeface="Verdana"/>
                <a:cs typeface="Verdana"/>
              </a:rPr>
              <a:t>the </a:t>
            </a:r>
            <a:r>
              <a:rPr dirty="0" sz="3400">
                <a:latin typeface="Verdana"/>
                <a:cs typeface="Verdana"/>
              </a:rPr>
              <a:t>increased</a:t>
            </a:r>
            <a:r>
              <a:rPr dirty="0" sz="3400" spc="-19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disposable</a:t>
            </a:r>
            <a:r>
              <a:rPr dirty="0" sz="3400" spc="-185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income</a:t>
            </a:r>
            <a:r>
              <a:rPr dirty="0" sz="3400" spc="-18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of</a:t>
            </a:r>
            <a:r>
              <a:rPr dirty="0" sz="3400" spc="-19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women, </a:t>
            </a:r>
            <a:r>
              <a:rPr dirty="0" sz="3400" spc="95">
                <a:latin typeface="Verdana"/>
                <a:cs typeface="Verdana"/>
              </a:rPr>
              <a:t>and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the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growing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popularity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of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40">
                <a:latin typeface="Verdana"/>
                <a:cs typeface="Verdana"/>
              </a:rPr>
              <a:t>online </a:t>
            </a:r>
            <a:r>
              <a:rPr dirty="0" sz="3400" spc="-10">
                <a:latin typeface="Verdana"/>
                <a:cs typeface="Verdana"/>
              </a:rPr>
              <a:t>shopping.</a:t>
            </a:r>
            <a:endParaRPr sz="3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0293766" y="3866144"/>
            <a:ext cx="7994650" cy="2555240"/>
            <a:chOff x="10293766" y="3866144"/>
            <a:chExt cx="7994650" cy="2555240"/>
          </a:xfrm>
        </p:grpSpPr>
        <p:sp>
          <p:nvSpPr>
            <p:cNvPr id="4" name="object 4" descr=""/>
            <p:cNvSpPr/>
            <p:nvPr/>
          </p:nvSpPr>
          <p:spPr>
            <a:xfrm>
              <a:off x="10293766" y="3866144"/>
              <a:ext cx="7994650" cy="2555240"/>
            </a:xfrm>
            <a:custGeom>
              <a:avLst/>
              <a:gdLst/>
              <a:ahLst/>
              <a:cxnLst/>
              <a:rect l="l" t="t" r="r" b="b"/>
              <a:pathLst>
                <a:path w="7994650" h="2555240">
                  <a:moveTo>
                    <a:pt x="7485917" y="2554711"/>
                  </a:moveTo>
                  <a:lnTo>
                    <a:pt x="952499" y="2554711"/>
                  </a:lnTo>
                  <a:lnTo>
                    <a:pt x="904960" y="2553545"/>
                  </a:lnTo>
                  <a:lnTo>
                    <a:pt x="858023" y="2550084"/>
                  </a:lnTo>
                  <a:lnTo>
                    <a:pt x="811745" y="2544383"/>
                  </a:lnTo>
                  <a:lnTo>
                    <a:pt x="766179" y="2536496"/>
                  </a:lnTo>
                  <a:lnTo>
                    <a:pt x="721381" y="2526478"/>
                  </a:lnTo>
                  <a:lnTo>
                    <a:pt x="677403" y="2514383"/>
                  </a:lnTo>
                  <a:lnTo>
                    <a:pt x="634303" y="2500266"/>
                  </a:lnTo>
                  <a:lnTo>
                    <a:pt x="592133" y="2484181"/>
                  </a:lnTo>
                  <a:lnTo>
                    <a:pt x="550948" y="2466184"/>
                  </a:lnTo>
                  <a:lnTo>
                    <a:pt x="510803" y="2446327"/>
                  </a:lnTo>
                  <a:lnTo>
                    <a:pt x="471753" y="2424667"/>
                  </a:lnTo>
                  <a:lnTo>
                    <a:pt x="433852" y="2401258"/>
                  </a:lnTo>
                  <a:lnTo>
                    <a:pt x="397154" y="2376154"/>
                  </a:lnTo>
                  <a:lnTo>
                    <a:pt x="361715" y="2349410"/>
                  </a:lnTo>
                  <a:lnTo>
                    <a:pt x="327588" y="2321080"/>
                  </a:lnTo>
                  <a:lnTo>
                    <a:pt x="294829" y="2291219"/>
                  </a:lnTo>
                  <a:lnTo>
                    <a:pt x="263491" y="2259881"/>
                  </a:lnTo>
                  <a:lnTo>
                    <a:pt x="233630" y="2227122"/>
                  </a:lnTo>
                  <a:lnTo>
                    <a:pt x="205300" y="2192995"/>
                  </a:lnTo>
                  <a:lnTo>
                    <a:pt x="178556" y="2157556"/>
                  </a:lnTo>
                  <a:lnTo>
                    <a:pt x="153452" y="2120858"/>
                  </a:lnTo>
                  <a:lnTo>
                    <a:pt x="130043" y="2082957"/>
                  </a:lnTo>
                  <a:lnTo>
                    <a:pt x="108383" y="2043907"/>
                  </a:lnTo>
                  <a:lnTo>
                    <a:pt x="88527" y="2003762"/>
                  </a:lnTo>
                  <a:lnTo>
                    <a:pt x="70529" y="1962577"/>
                  </a:lnTo>
                  <a:lnTo>
                    <a:pt x="54444" y="1920407"/>
                  </a:lnTo>
                  <a:lnTo>
                    <a:pt x="40327" y="1877307"/>
                  </a:lnTo>
                  <a:lnTo>
                    <a:pt x="28232" y="1833330"/>
                  </a:lnTo>
                  <a:lnTo>
                    <a:pt x="18214" y="1788531"/>
                  </a:lnTo>
                  <a:lnTo>
                    <a:pt x="10327" y="1742965"/>
                  </a:lnTo>
                  <a:lnTo>
                    <a:pt x="4626" y="1696687"/>
                  </a:lnTo>
                  <a:lnTo>
                    <a:pt x="1165" y="1649751"/>
                  </a:lnTo>
                  <a:lnTo>
                    <a:pt x="0" y="1602220"/>
                  </a:lnTo>
                  <a:lnTo>
                    <a:pt x="0" y="952490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2" y="433852"/>
                  </a:lnTo>
                  <a:lnTo>
                    <a:pt x="178556" y="397154"/>
                  </a:lnTo>
                  <a:lnTo>
                    <a:pt x="205300" y="361715"/>
                  </a:lnTo>
                  <a:lnTo>
                    <a:pt x="233630" y="327588"/>
                  </a:lnTo>
                  <a:lnTo>
                    <a:pt x="263491" y="294829"/>
                  </a:lnTo>
                  <a:lnTo>
                    <a:pt x="294829" y="263491"/>
                  </a:lnTo>
                  <a:lnTo>
                    <a:pt x="327588" y="233631"/>
                  </a:lnTo>
                  <a:lnTo>
                    <a:pt x="361715" y="205301"/>
                  </a:lnTo>
                  <a:lnTo>
                    <a:pt x="397154" y="178556"/>
                  </a:lnTo>
                  <a:lnTo>
                    <a:pt x="433852" y="153452"/>
                  </a:lnTo>
                  <a:lnTo>
                    <a:pt x="471753" y="130043"/>
                  </a:lnTo>
                  <a:lnTo>
                    <a:pt x="510803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3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60" y="1165"/>
                  </a:lnTo>
                  <a:lnTo>
                    <a:pt x="952496" y="0"/>
                  </a:lnTo>
                  <a:lnTo>
                    <a:pt x="7485920" y="0"/>
                  </a:lnTo>
                  <a:lnTo>
                    <a:pt x="7533457" y="1165"/>
                  </a:lnTo>
                  <a:lnTo>
                    <a:pt x="7580393" y="4626"/>
                  </a:lnTo>
                  <a:lnTo>
                    <a:pt x="7626671" y="10327"/>
                  </a:lnTo>
                  <a:lnTo>
                    <a:pt x="7672237" y="18214"/>
                  </a:lnTo>
                  <a:lnTo>
                    <a:pt x="7717036" y="28232"/>
                  </a:lnTo>
                  <a:lnTo>
                    <a:pt x="7761013" y="40327"/>
                  </a:lnTo>
                  <a:lnTo>
                    <a:pt x="7804113" y="54444"/>
                  </a:lnTo>
                  <a:lnTo>
                    <a:pt x="7846283" y="70529"/>
                  </a:lnTo>
                  <a:lnTo>
                    <a:pt x="7887468" y="88527"/>
                  </a:lnTo>
                  <a:lnTo>
                    <a:pt x="7927613" y="108383"/>
                  </a:lnTo>
                  <a:lnTo>
                    <a:pt x="7966663" y="130043"/>
                  </a:lnTo>
                  <a:lnTo>
                    <a:pt x="7994232" y="147070"/>
                  </a:lnTo>
                  <a:lnTo>
                    <a:pt x="7994232" y="2407640"/>
                  </a:lnTo>
                  <a:lnTo>
                    <a:pt x="7927613" y="2446327"/>
                  </a:lnTo>
                  <a:lnTo>
                    <a:pt x="7887468" y="2466184"/>
                  </a:lnTo>
                  <a:lnTo>
                    <a:pt x="7846283" y="2484181"/>
                  </a:lnTo>
                  <a:lnTo>
                    <a:pt x="7804113" y="2500266"/>
                  </a:lnTo>
                  <a:lnTo>
                    <a:pt x="7761013" y="2514383"/>
                  </a:lnTo>
                  <a:lnTo>
                    <a:pt x="7717036" y="2526478"/>
                  </a:lnTo>
                  <a:lnTo>
                    <a:pt x="7672237" y="2536496"/>
                  </a:lnTo>
                  <a:lnTo>
                    <a:pt x="7626671" y="2544383"/>
                  </a:lnTo>
                  <a:lnTo>
                    <a:pt x="7580393" y="2550084"/>
                  </a:lnTo>
                  <a:lnTo>
                    <a:pt x="7533457" y="2553545"/>
                  </a:lnTo>
                  <a:lnTo>
                    <a:pt x="7485917" y="2554711"/>
                  </a:lnTo>
                  <a:close/>
                </a:path>
              </a:pathLst>
            </a:custGeom>
            <a:solidFill>
              <a:srgbClr val="DF93B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41116" y="4180027"/>
              <a:ext cx="2057399" cy="20573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593079" y="4097639"/>
              <a:ext cx="2030730" cy="2031364"/>
            </a:xfrm>
            <a:custGeom>
              <a:avLst/>
              <a:gdLst/>
              <a:ahLst/>
              <a:cxnLst/>
              <a:rect l="l" t="t" r="r" b="b"/>
              <a:pathLst>
                <a:path w="2030729" h="2031364">
                  <a:moveTo>
                    <a:pt x="1015983" y="2030746"/>
                  </a:moveTo>
                  <a:lnTo>
                    <a:pt x="1014776" y="2030746"/>
                  </a:lnTo>
                  <a:lnTo>
                    <a:pt x="967579" y="2029655"/>
                  </a:lnTo>
                  <a:lnTo>
                    <a:pt x="920348" y="2026372"/>
                  </a:lnTo>
                  <a:lnTo>
                    <a:pt x="873734" y="2020959"/>
                  </a:lnTo>
                  <a:lnTo>
                    <a:pt x="827787" y="2013467"/>
                  </a:lnTo>
                  <a:lnTo>
                    <a:pt x="782555" y="2003943"/>
                  </a:lnTo>
                  <a:lnTo>
                    <a:pt x="738087" y="1992436"/>
                  </a:lnTo>
                  <a:lnTo>
                    <a:pt x="694432" y="1978994"/>
                  </a:lnTo>
                  <a:lnTo>
                    <a:pt x="651639" y="1963668"/>
                  </a:lnTo>
                  <a:lnTo>
                    <a:pt x="609755" y="1946505"/>
                  </a:lnTo>
                  <a:lnTo>
                    <a:pt x="568831" y="1927554"/>
                  </a:lnTo>
                  <a:lnTo>
                    <a:pt x="528915" y="1906864"/>
                  </a:lnTo>
                  <a:lnTo>
                    <a:pt x="490055" y="1884484"/>
                  </a:lnTo>
                  <a:lnTo>
                    <a:pt x="452300" y="1860463"/>
                  </a:lnTo>
                  <a:lnTo>
                    <a:pt x="415699" y="1834848"/>
                  </a:lnTo>
                  <a:lnTo>
                    <a:pt x="380302" y="1807690"/>
                  </a:lnTo>
                  <a:lnTo>
                    <a:pt x="346155" y="1779036"/>
                  </a:lnTo>
                  <a:lnTo>
                    <a:pt x="313309" y="1748936"/>
                  </a:lnTo>
                  <a:lnTo>
                    <a:pt x="281812" y="1717438"/>
                  </a:lnTo>
                  <a:lnTo>
                    <a:pt x="251713" y="1684592"/>
                  </a:lnTo>
                  <a:lnTo>
                    <a:pt x="223060" y="1650445"/>
                  </a:lnTo>
                  <a:lnTo>
                    <a:pt x="195902" y="1615047"/>
                  </a:lnTo>
                  <a:lnTo>
                    <a:pt x="170289" y="1578446"/>
                  </a:lnTo>
                  <a:lnTo>
                    <a:pt x="146268" y="1540691"/>
                  </a:lnTo>
                  <a:lnTo>
                    <a:pt x="123889" y="1501831"/>
                  </a:lnTo>
                  <a:lnTo>
                    <a:pt x="103200" y="1461915"/>
                  </a:lnTo>
                  <a:lnTo>
                    <a:pt x="84250" y="1420991"/>
                  </a:lnTo>
                  <a:lnTo>
                    <a:pt x="67088" y="1379108"/>
                  </a:lnTo>
                  <a:lnTo>
                    <a:pt x="51762" y="1336315"/>
                  </a:lnTo>
                  <a:lnTo>
                    <a:pt x="38321" y="1292661"/>
                  </a:lnTo>
                  <a:lnTo>
                    <a:pt x="26815" y="1248195"/>
                  </a:lnTo>
                  <a:lnTo>
                    <a:pt x="17291" y="1202964"/>
                  </a:lnTo>
                  <a:lnTo>
                    <a:pt x="9799" y="1157019"/>
                  </a:lnTo>
                  <a:lnTo>
                    <a:pt x="4387" y="1110407"/>
                  </a:lnTo>
                  <a:lnTo>
                    <a:pt x="1104" y="1063178"/>
                  </a:lnTo>
                  <a:lnTo>
                    <a:pt x="0" y="1015390"/>
                  </a:lnTo>
                  <a:lnTo>
                    <a:pt x="1104" y="967582"/>
                  </a:lnTo>
                  <a:lnTo>
                    <a:pt x="4387" y="920352"/>
                  </a:lnTo>
                  <a:lnTo>
                    <a:pt x="9799" y="873741"/>
                  </a:lnTo>
                  <a:lnTo>
                    <a:pt x="17291" y="827795"/>
                  </a:lnTo>
                  <a:lnTo>
                    <a:pt x="26815" y="782565"/>
                  </a:lnTo>
                  <a:lnTo>
                    <a:pt x="38321" y="738098"/>
                  </a:lnTo>
                  <a:lnTo>
                    <a:pt x="51762" y="694444"/>
                  </a:lnTo>
                  <a:lnTo>
                    <a:pt x="67088" y="651651"/>
                  </a:lnTo>
                  <a:lnTo>
                    <a:pt x="84250" y="609769"/>
                  </a:lnTo>
                  <a:lnTo>
                    <a:pt x="103200" y="568845"/>
                  </a:lnTo>
                  <a:lnTo>
                    <a:pt x="123889" y="528928"/>
                  </a:lnTo>
                  <a:lnTo>
                    <a:pt x="146268" y="490068"/>
                  </a:lnTo>
                  <a:lnTo>
                    <a:pt x="170289" y="452314"/>
                  </a:lnTo>
                  <a:lnTo>
                    <a:pt x="195902" y="415713"/>
                  </a:lnTo>
                  <a:lnTo>
                    <a:pt x="223060" y="380314"/>
                  </a:lnTo>
                  <a:lnTo>
                    <a:pt x="251713" y="346168"/>
                  </a:lnTo>
                  <a:lnTo>
                    <a:pt x="281812" y="313321"/>
                  </a:lnTo>
                  <a:lnTo>
                    <a:pt x="313309" y="281823"/>
                  </a:lnTo>
                  <a:lnTo>
                    <a:pt x="346155" y="251723"/>
                  </a:lnTo>
                  <a:lnTo>
                    <a:pt x="380302" y="223070"/>
                  </a:lnTo>
                  <a:lnTo>
                    <a:pt x="415699" y="195911"/>
                  </a:lnTo>
                  <a:lnTo>
                    <a:pt x="452300" y="170297"/>
                  </a:lnTo>
                  <a:lnTo>
                    <a:pt x="490055" y="146275"/>
                  </a:lnTo>
                  <a:lnTo>
                    <a:pt x="528915" y="123895"/>
                  </a:lnTo>
                  <a:lnTo>
                    <a:pt x="568831" y="103205"/>
                  </a:lnTo>
                  <a:lnTo>
                    <a:pt x="609755" y="84254"/>
                  </a:lnTo>
                  <a:lnTo>
                    <a:pt x="651639" y="67091"/>
                  </a:lnTo>
                  <a:lnTo>
                    <a:pt x="694432" y="51765"/>
                  </a:lnTo>
                  <a:lnTo>
                    <a:pt x="738087" y="38324"/>
                  </a:lnTo>
                  <a:lnTo>
                    <a:pt x="782555" y="26817"/>
                  </a:lnTo>
                  <a:lnTo>
                    <a:pt x="827787" y="17293"/>
                  </a:lnTo>
                  <a:lnTo>
                    <a:pt x="873734" y="9800"/>
                  </a:lnTo>
                  <a:lnTo>
                    <a:pt x="920348" y="4388"/>
                  </a:lnTo>
                  <a:lnTo>
                    <a:pt x="967579" y="1105"/>
                  </a:lnTo>
                  <a:lnTo>
                    <a:pt x="1015376" y="0"/>
                  </a:lnTo>
                  <a:lnTo>
                    <a:pt x="1063177" y="1105"/>
                  </a:lnTo>
                  <a:lnTo>
                    <a:pt x="1110406" y="4388"/>
                  </a:lnTo>
                  <a:lnTo>
                    <a:pt x="1157018" y="9800"/>
                  </a:lnTo>
                  <a:lnTo>
                    <a:pt x="1202963" y="17293"/>
                  </a:lnTo>
                  <a:lnTo>
                    <a:pt x="1248193" y="26817"/>
                  </a:lnTo>
                  <a:lnTo>
                    <a:pt x="1292659" y="38324"/>
                  </a:lnTo>
                  <a:lnTo>
                    <a:pt x="1336312" y="51765"/>
                  </a:lnTo>
                  <a:lnTo>
                    <a:pt x="1379104" y="67091"/>
                  </a:lnTo>
                  <a:lnTo>
                    <a:pt x="1420986" y="84254"/>
                  </a:lnTo>
                  <a:lnTo>
                    <a:pt x="1461909" y="103205"/>
                  </a:lnTo>
                  <a:lnTo>
                    <a:pt x="1501824" y="123895"/>
                  </a:lnTo>
                  <a:lnTo>
                    <a:pt x="1540682" y="146275"/>
                  </a:lnTo>
                  <a:lnTo>
                    <a:pt x="1578436" y="170297"/>
                  </a:lnTo>
                  <a:lnTo>
                    <a:pt x="1615036" y="195911"/>
                  </a:lnTo>
                  <a:lnTo>
                    <a:pt x="1650433" y="223070"/>
                  </a:lnTo>
                  <a:lnTo>
                    <a:pt x="1684578" y="251723"/>
                  </a:lnTo>
                  <a:lnTo>
                    <a:pt x="1717424" y="281823"/>
                  </a:lnTo>
                  <a:lnTo>
                    <a:pt x="1748920" y="313321"/>
                  </a:lnTo>
                  <a:lnTo>
                    <a:pt x="1779019" y="346168"/>
                  </a:lnTo>
                  <a:lnTo>
                    <a:pt x="1807671" y="380314"/>
                  </a:lnTo>
                  <a:lnTo>
                    <a:pt x="1834828" y="415713"/>
                  </a:lnTo>
                  <a:lnTo>
                    <a:pt x="1860441" y="452314"/>
                  </a:lnTo>
                  <a:lnTo>
                    <a:pt x="1884462" y="490068"/>
                  </a:lnTo>
                  <a:lnTo>
                    <a:pt x="1906841" y="528928"/>
                  </a:lnTo>
                  <a:lnTo>
                    <a:pt x="1927530" y="568845"/>
                  </a:lnTo>
                  <a:lnTo>
                    <a:pt x="1946479" y="609769"/>
                  </a:lnTo>
                  <a:lnTo>
                    <a:pt x="1963641" y="651651"/>
                  </a:lnTo>
                  <a:lnTo>
                    <a:pt x="1978967" y="694444"/>
                  </a:lnTo>
                  <a:lnTo>
                    <a:pt x="1992407" y="738098"/>
                  </a:lnTo>
                  <a:lnTo>
                    <a:pt x="2003914" y="782565"/>
                  </a:lnTo>
                  <a:lnTo>
                    <a:pt x="2013437" y="827795"/>
                  </a:lnTo>
                  <a:lnTo>
                    <a:pt x="2020929" y="873741"/>
                  </a:lnTo>
                  <a:lnTo>
                    <a:pt x="2026341" y="920352"/>
                  </a:lnTo>
                  <a:lnTo>
                    <a:pt x="2029624" y="967582"/>
                  </a:lnTo>
                  <a:lnTo>
                    <a:pt x="2030729" y="1015369"/>
                  </a:lnTo>
                  <a:lnTo>
                    <a:pt x="2029624" y="1063178"/>
                  </a:lnTo>
                  <a:lnTo>
                    <a:pt x="2026341" y="1110407"/>
                  </a:lnTo>
                  <a:lnTo>
                    <a:pt x="2020929" y="1157019"/>
                  </a:lnTo>
                  <a:lnTo>
                    <a:pt x="2013437" y="1202964"/>
                  </a:lnTo>
                  <a:lnTo>
                    <a:pt x="2003914" y="1248195"/>
                  </a:lnTo>
                  <a:lnTo>
                    <a:pt x="1992407" y="1292661"/>
                  </a:lnTo>
                  <a:lnTo>
                    <a:pt x="1978967" y="1336315"/>
                  </a:lnTo>
                  <a:lnTo>
                    <a:pt x="1963641" y="1379108"/>
                  </a:lnTo>
                  <a:lnTo>
                    <a:pt x="1946479" y="1420991"/>
                  </a:lnTo>
                  <a:lnTo>
                    <a:pt x="1927530" y="1461915"/>
                  </a:lnTo>
                  <a:lnTo>
                    <a:pt x="1906841" y="1501831"/>
                  </a:lnTo>
                  <a:lnTo>
                    <a:pt x="1884462" y="1540691"/>
                  </a:lnTo>
                  <a:lnTo>
                    <a:pt x="1860441" y="1578446"/>
                  </a:lnTo>
                  <a:lnTo>
                    <a:pt x="1834828" y="1615047"/>
                  </a:lnTo>
                  <a:lnTo>
                    <a:pt x="1807671" y="1650445"/>
                  </a:lnTo>
                  <a:lnTo>
                    <a:pt x="1779019" y="1684592"/>
                  </a:lnTo>
                  <a:lnTo>
                    <a:pt x="1748920" y="1717438"/>
                  </a:lnTo>
                  <a:lnTo>
                    <a:pt x="1717424" y="1748936"/>
                  </a:lnTo>
                  <a:lnTo>
                    <a:pt x="1684578" y="1779036"/>
                  </a:lnTo>
                  <a:lnTo>
                    <a:pt x="1650433" y="1807690"/>
                  </a:lnTo>
                  <a:lnTo>
                    <a:pt x="1615036" y="1834848"/>
                  </a:lnTo>
                  <a:lnTo>
                    <a:pt x="1578436" y="1860463"/>
                  </a:lnTo>
                  <a:lnTo>
                    <a:pt x="1540682" y="1884484"/>
                  </a:lnTo>
                  <a:lnTo>
                    <a:pt x="1501824" y="1906864"/>
                  </a:lnTo>
                  <a:lnTo>
                    <a:pt x="1461909" y="1927554"/>
                  </a:lnTo>
                  <a:lnTo>
                    <a:pt x="1420986" y="1946505"/>
                  </a:lnTo>
                  <a:lnTo>
                    <a:pt x="1379104" y="1963668"/>
                  </a:lnTo>
                  <a:lnTo>
                    <a:pt x="1336312" y="1978994"/>
                  </a:lnTo>
                  <a:lnTo>
                    <a:pt x="1292659" y="1992436"/>
                  </a:lnTo>
                  <a:lnTo>
                    <a:pt x="1248193" y="2003943"/>
                  </a:lnTo>
                  <a:lnTo>
                    <a:pt x="1202963" y="2013467"/>
                  </a:lnTo>
                  <a:lnTo>
                    <a:pt x="1157018" y="2020959"/>
                  </a:lnTo>
                  <a:lnTo>
                    <a:pt x="1110406" y="2026372"/>
                  </a:lnTo>
                  <a:lnTo>
                    <a:pt x="1063177" y="2029655"/>
                  </a:lnTo>
                  <a:lnTo>
                    <a:pt x="1015983" y="20307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0956230" y="4393744"/>
            <a:ext cx="1304290" cy="6400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4000" spc="-16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000" spc="-153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194" sz="6000" spc="-157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000" spc="-52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960923" y="5088382"/>
            <a:ext cx="1294765" cy="6400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000" spc="-38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4477649" y="4226750"/>
            <a:ext cx="1741805" cy="170751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6985">
              <a:lnSpc>
                <a:spcPct val="117400"/>
              </a:lnSpc>
              <a:spcBef>
                <a:spcPts val="90"/>
              </a:spcBef>
            </a:pPr>
            <a:r>
              <a:rPr dirty="0" sz="4700" spc="-5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700" spc="-10">
                <a:solidFill>
                  <a:srgbClr val="FFFFFF"/>
                </a:solidFill>
                <a:latin typeface="Arial"/>
                <a:cs typeface="Arial"/>
              </a:rPr>
              <a:t>5.80%</a:t>
            </a:r>
            <a:endParaRPr sz="47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597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420"/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0857" y="972910"/>
              <a:ext cx="15947571" cy="931408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8635" cy="1299845"/>
            </a:xfrm>
            <a:custGeom>
              <a:avLst/>
              <a:gdLst/>
              <a:ahLst/>
              <a:cxnLst/>
              <a:rect l="l" t="t" r="r" b="b"/>
              <a:pathLst>
                <a:path w="18288635" h="1299845">
                  <a:moveTo>
                    <a:pt x="18288315" y="1299780"/>
                  </a:moveTo>
                  <a:lnTo>
                    <a:pt x="0" y="1299780"/>
                  </a:lnTo>
                  <a:lnTo>
                    <a:pt x="0" y="0"/>
                  </a:lnTo>
                  <a:lnTo>
                    <a:pt x="18288315" y="0"/>
                  </a:lnTo>
                  <a:lnTo>
                    <a:pt x="18288315" y="129978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722735" y="2813397"/>
              <a:ext cx="7055484" cy="2827020"/>
            </a:xfrm>
            <a:custGeom>
              <a:avLst/>
              <a:gdLst/>
              <a:ahLst/>
              <a:cxnLst/>
              <a:rect l="l" t="t" r="r" b="b"/>
              <a:pathLst>
                <a:path w="7055484" h="2827020">
                  <a:moveTo>
                    <a:pt x="6935998" y="2826468"/>
                  </a:moveTo>
                  <a:lnTo>
                    <a:pt x="122438" y="2826468"/>
                  </a:lnTo>
                  <a:lnTo>
                    <a:pt x="74837" y="2816827"/>
                  </a:lnTo>
                  <a:lnTo>
                    <a:pt x="35912" y="2790559"/>
                  </a:lnTo>
                  <a:lnTo>
                    <a:pt x="9641" y="2751643"/>
                  </a:lnTo>
                  <a:lnTo>
                    <a:pt x="0" y="2704061"/>
                  </a:lnTo>
                  <a:lnTo>
                    <a:pt x="0" y="122437"/>
                  </a:lnTo>
                  <a:lnTo>
                    <a:pt x="9641" y="74844"/>
                  </a:lnTo>
                  <a:lnTo>
                    <a:pt x="35912" y="35918"/>
                  </a:lnTo>
                  <a:lnTo>
                    <a:pt x="74837" y="9643"/>
                  </a:lnTo>
                  <a:lnTo>
                    <a:pt x="122437" y="0"/>
                  </a:lnTo>
                  <a:lnTo>
                    <a:pt x="6935998" y="0"/>
                  </a:lnTo>
                  <a:lnTo>
                    <a:pt x="6983598" y="9643"/>
                  </a:lnTo>
                  <a:lnTo>
                    <a:pt x="7022523" y="35918"/>
                  </a:lnTo>
                  <a:lnTo>
                    <a:pt x="7048795" y="74844"/>
                  </a:lnTo>
                  <a:lnTo>
                    <a:pt x="7055169" y="106310"/>
                  </a:lnTo>
                  <a:lnTo>
                    <a:pt x="7055169" y="2720184"/>
                  </a:lnTo>
                  <a:lnTo>
                    <a:pt x="7048795" y="2751643"/>
                  </a:lnTo>
                  <a:lnTo>
                    <a:pt x="7022523" y="2790559"/>
                  </a:lnTo>
                  <a:lnTo>
                    <a:pt x="6983598" y="2816827"/>
                  </a:lnTo>
                  <a:lnTo>
                    <a:pt x="6935998" y="2826468"/>
                  </a:lnTo>
                  <a:close/>
                </a:path>
              </a:pathLst>
            </a:custGeom>
            <a:solidFill>
              <a:srgbClr val="DC607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33" y="3472707"/>
              <a:ext cx="5148580" cy="1393190"/>
            </a:xfrm>
            <a:custGeom>
              <a:avLst/>
              <a:gdLst/>
              <a:ahLst/>
              <a:cxnLst/>
              <a:rect l="l" t="t" r="r" b="b"/>
              <a:pathLst>
                <a:path w="5148580" h="1393189">
                  <a:moveTo>
                    <a:pt x="0" y="1393146"/>
                  </a:moveTo>
                  <a:lnTo>
                    <a:pt x="0" y="0"/>
                  </a:lnTo>
                  <a:lnTo>
                    <a:pt x="4647946" y="0"/>
                  </a:lnTo>
                  <a:lnTo>
                    <a:pt x="5148121" y="1393146"/>
                  </a:lnTo>
                  <a:lnTo>
                    <a:pt x="0" y="139314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722735" y="5961857"/>
              <a:ext cx="7055484" cy="2827020"/>
            </a:xfrm>
            <a:custGeom>
              <a:avLst/>
              <a:gdLst/>
              <a:ahLst/>
              <a:cxnLst/>
              <a:rect l="l" t="t" r="r" b="b"/>
              <a:pathLst>
                <a:path w="7055484" h="2827020">
                  <a:moveTo>
                    <a:pt x="6935998" y="2826471"/>
                  </a:moveTo>
                  <a:lnTo>
                    <a:pt x="122438" y="2826471"/>
                  </a:lnTo>
                  <a:lnTo>
                    <a:pt x="74837" y="2816830"/>
                  </a:lnTo>
                  <a:lnTo>
                    <a:pt x="35912" y="2790558"/>
                  </a:lnTo>
                  <a:lnTo>
                    <a:pt x="9641" y="2751633"/>
                  </a:lnTo>
                  <a:lnTo>
                    <a:pt x="0" y="2704033"/>
                  </a:lnTo>
                  <a:lnTo>
                    <a:pt x="0" y="122437"/>
                  </a:lnTo>
                  <a:lnTo>
                    <a:pt x="9641" y="74837"/>
                  </a:lnTo>
                  <a:lnTo>
                    <a:pt x="35912" y="35912"/>
                  </a:lnTo>
                  <a:lnTo>
                    <a:pt x="74837" y="9641"/>
                  </a:lnTo>
                  <a:lnTo>
                    <a:pt x="122437" y="0"/>
                  </a:lnTo>
                  <a:lnTo>
                    <a:pt x="6935999" y="0"/>
                  </a:lnTo>
                  <a:lnTo>
                    <a:pt x="6983598" y="9641"/>
                  </a:lnTo>
                  <a:lnTo>
                    <a:pt x="7022523" y="35912"/>
                  </a:lnTo>
                  <a:lnTo>
                    <a:pt x="7048795" y="74837"/>
                  </a:lnTo>
                  <a:lnTo>
                    <a:pt x="7055169" y="106308"/>
                  </a:lnTo>
                  <a:lnTo>
                    <a:pt x="7055169" y="2720163"/>
                  </a:lnTo>
                  <a:lnTo>
                    <a:pt x="7048795" y="2751633"/>
                  </a:lnTo>
                  <a:lnTo>
                    <a:pt x="7022523" y="2790558"/>
                  </a:lnTo>
                  <a:lnTo>
                    <a:pt x="6983598" y="2816830"/>
                  </a:lnTo>
                  <a:lnTo>
                    <a:pt x="6935998" y="2826471"/>
                  </a:lnTo>
                  <a:close/>
                </a:path>
              </a:pathLst>
            </a:custGeom>
            <a:solidFill>
              <a:srgbClr val="DCA2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33" y="6621170"/>
              <a:ext cx="5148580" cy="1393190"/>
            </a:xfrm>
            <a:custGeom>
              <a:avLst/>
              <a:gdLst/>
              <a:ahLst/>
              <a:cxnLst/>
              <a:rect l="l" t="t" r="r" b="b"/>
              <a:pathLst>
                <a:path w="5148580" h="1393190">
                  <a:moveTo>
                    <a:pt x="0" y="1393146"/>
                  </a:moveTo>
                  <a:lnTo>
                    <a:pt x="0" y="0"/>
                  </a:lnTo>
                  <a:lnTo>
                    <a:pt x="4647946" y="0"/>
                  </a:lnTo>
                  <a:lnTo>
                    <a:pt x="5148121" y="1393146"/>
                  </a:lnTo>
                  <a:lnTo>
                    <a:pt x="0" y="139314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0" name="object 10" descr=""/>
          <p:cNvSpPr txBox="1"/>
          <p:nvPr/>
        </p:nvSpPr>
        <p:spPr>
          <a:xfrm>
            <a:off x="865363" y="3830696"/>
            <a:ext cx="3366770" cy="583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650" spc="17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650" spc="-15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650" spc="35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650">
              <a:latin typeface="Trebuchet MS"/>
              <a:cs typeface="Trebuchet MS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5563270" y="3357463"/>
            <a:ext cx="123825" cy="4092575"/>
            <a:chOff x="5563270" y="3357463"/>
            <a:chExt cx="123825" cy="4092575"/>
          </a:xfrm>
        </p:grpSpPr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3270" y="3357463"/>
              <a:ext cx="123825" cy="12382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3270" y="3890863"/>
              <a:ext cx="123825" cy="12382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63270" y="4424263"/>
              <a:ext cx="123825" cy="12382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3270" y="6792559"/>
              <a:ext cx="123825" cy="12382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3270" y="7325959"/>
              <a:ext cx="123825" cy="123825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5855370" y="3068538"/>
            <a:ext cx="4004945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135">
                <a:solidFill>
                  <a:srgbClr val="FFFFFF"/>
                </a:solidFill>
                <a:latin typeface="Verdana"/>
                <a:cs typeface="Verdana"/>
              </a:rPr>
              <a:t>PVC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Makeup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Cases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Nylon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Makeup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Cases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Aluminum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Makeup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Cases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186442" y="6850990"/>
            <a:ext cx="2724785" cy="1048385"/>
          </a:xfrm>
          <a:prstGeom prst="rect">
            <a:avLst/>
          </a:prstGeom>
        </p:spPr>
        <p:txBody>
          <a:bodyPr wrap="square" lIns="0" tIns="105410" rIns="0" bIns="0" rtlCol="0" vert="horz">
            <a:spAutoFit/>
          </a:bodyPr>
          <a:lstStyle/>
          <a:p>
            <a:pPr marL="304165" marR="5080" indent="-292100">
              <a:lnSpc>
                <a:spcPts val="3660"/>
              </a:lnSpc>
              <a:spcBef>
                <a:spcPts val="830"/>
              </a:spcBef>
            </a:pPr>
            <a:r>
              <a:rPr dirty="0" sz="3650" spc="229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650" spc="35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855370" y="6503634"/>
            <a:ext cx="319214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latin typeface="Verdana"/>
                <a:cs typeface="Verdana"/>
              </a:rPr>
              <a:t>Personal</a:t>
            </a:r>
            <a:r>
              <a:rPr dirty="0" sz="3000" spc="-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Use </a:t>
            </a:r>
            <a:r>
              <a:rPr dirty="0" sz="3000" spc="60">
                <a:latin typeface="Verdana"/>
                <a:cs typeface="Verdana"/>
              </a:rPr>
              <a:t>Commercial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Use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70"/>
              <a:t> </a:t>
            </a:r>
            <a:r>
              <a:rPr dirty="0" sz="5000"/>
              <a:t>Makeup</a:t>
            </a:r>
            <a:r>
              <a:rPr dirty="0" sz="5000" spc="-165"/>
              <a:t> </a:t>
            </a:r>
            <a:r>
              <a:rPr dirty="0" sz="5000" spc="-20"/>
              <a:t>Bags</a:t>
            </a:r>
            <a:r>
              <a:rPr dirty="0" sz="5000" spc="-165"/>
              <a:t> </a:t>
            </a:r>
            <a:r>
              <a:rPr dirty="0" sz="5000"/>
              <a:t>Market</a:t>
            </a:r>
            <a:r>
              <a:rPr dirty="0" sz="5000" spc="-165"/>
              <a:t> </a:t>
            </a:r>
            <a:r>
              <a:rPr dirty="0" sz="5000"/>
              <a:t>Revenue</a:t>
            </a:r>
            <a:r>
              <a:rPr dirty="0" sz="5000" spc="-165"/>
              <a:t> </a:t>
            </a:r>
            <a:r>
              <a:rPr dirty="0" sz="5000"/>
              <a:t>share</a:t>
            </a:r>
            <a:r>
              <a:rPr dirty="0" sz="5000" spc="-165"/>
              <a:t> </a:t>
            </a:r>
            <a:r>
              <a:rPr dirty="0" sz="5000" spc="135"/>
              <a:t>for</a:t>
            </a:r>
            <a:r>
              <a:rPr dirty="0" sz="5000" spc="-170"/>
              <a:t> </a:t>
            </a:r>
            <a:r>
              <a:rPr dirty="0" sz="5000" spc="-20"/>
              <a:t>2022</a:t>
            </a:r>
            <a:endParaRPr sz="50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300" y="1082124"/>
            <a:ext cx="11126618" cy="914594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654359" y="4893852"/>
            <a:ext cx="5656580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2081530" marR="5080" indent="-2069464">
              <a:lnSpc>
                <a:spcPts val="6450"/>
              </a:lnSpc>
              <a:spcBef>
                <a:spcPts val="94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 </a:t>
            </a:r>
            <a:r>
              <a:rPr dirty="0" sz="6000" spc="-840">
                <a:latin typeface="Verdana"/>
                <a:cs typeface="Verdana"/>
              </a:rPr>
              <a:t>35%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DF93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DC6074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315" y="52907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44" y="3328355"/>
                  </a:lnTo>
                  <a:lnTo>
                    <a:pt x="102763" y="3320684"/>
                  </a:lnTo>
                  <a:lnTo>
                    <a:pt x="61557" y="3299339"/>
                  </a:lnTo>
                  <a:lnTo>
                    <a:pt x="29026" y="3266817"/>
                  </a:lnTo>
                  <a:lnTo>
                    <a:pt x="7673" y="3225618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3" y="102752"/>
                  </a:lnTo>
                  <a:lnTo>
                    <a:pt x="29026" y="61544"/>
                  </a:lnTo>
                  <a:lnTo>
                    <a:pt x="61557" y="29017"/>
                  </a:lnTo>
                  <a:lnTo>
                    <a:pt x="102763" y="7670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56" y="7670"/>
                  </a:lnTo>
                  <a:lnTo>
                    <a:pt x="8970564" y="29017"/>
                  </a:lnTo>
                  <a:lnTo>
                    <a:pt x="9003090" y="61544"/>
                  </a:lnTo>
                  <a:lnTo>
                    <a:pt x="9024437" y="102752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7" y="3225618"/>
                  </a:lnTo>
                  <a:lnTo>
                    <a:pt x="9003090" y="3266817"/>
                  </a:lnTo>
                  <a:lnTo>
                    <a:pt x="8970564" y="3299339"/>
                  </a:lnTo>
                  <a:lnTo>
                    <a:pt x="8929356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DC607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DF93B6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207684" y="2159647"/>
            <a:ext cx="6216015" cy="2206625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Rising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Demand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30" b="0">
                <a:solidFill>
                  <a:srgbClr val="FFFFFF"/>
                </a:solidFill>
                <a:latin typeface="Yanone Kaffeesatz Thin"/>
                <a:cs typeface="Yanone Kaffeesatz Thin"/>
              </a:rPr>
              <a:t>for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Travel- Friendly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Compact </a:t>
            </a: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Solutions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207684" y="6105679"/>
            <a:ext cx="6934834" cy="168275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Saturation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Intense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Competition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8387" y="303407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45179" y="1939966"/>
            <a:ext cx="104775" cy="10477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45179" y="2816266"/>
            <a:ext cx="104775" cy="10477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45179" y="4130716"/>
            <a:ext cx="104775" cy="10477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45179" y="5445166"/>
            <a:ext cx="104775" cy="10477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45179" y="7197766"/>
            <a:ext cx="104775" cy="10477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8895905" y="1705009"/>
            <a:ext cx="9116695" cy="8350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13790">
              <a:lnSpc>
                <a:spcPct val="114999"/>
              </a:lnSpc>
              <a:spcBef>
                <a:spcPts val="100"/>
              </a:spcBef>
              <a:tabLst>
                <a:tab pos="763270" algn="l"/>
                <a:tab pos="1983739" algn="l"/>
                <a:tab pos="2009775" algn="l"/>
                <a:tab pos="3312160" algn="l"/>
                <a:tab pos="3478529" algn="l"/>
                <a:tab pos="3749040" algn="l"/>
                <a:tab pos="4418330" algn="l"/>
                <a:tab pos="4445000" algn="l"/>
                <a:tab pos="5337175" algn="l"/>
                <a:tab pos="5744210" algn="l"/>
                <a:tab pos="6158230" algn="l"/>
              </a:tabLst>
            </a:pPr>
            <a:r>
              <a:rPr dirty="0" sz="2500" spc="114">
                <a:latin typeface="Arial"/>
                <a:cs typeface="Arial"/>
              </a:rPr>
              <a:t>The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20">
                <a:latin typeface="Arial"/>
                <a:cs typeface="Arial"/>
              </a:rPr>
              <a:t>Global</a:t>
            </a:r>
            <a:r>
              <a:rPr dirty="0" sz="2500">
                <a:latin typeface="Arial"/>
                <a:cs typeface="Arial"/>
              </a:rPr>
              <a:t>		</a:t>
            </a:r>
            <a:r>
              <a:rPr dirty="0" sz="2500" spc="229">
                <a:latin typeface="Arial"/>
                <a:cs typeface="Arial"/>
              </a:rPr>
              <a:t>Makeup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05">
                <a:latin typeface="Arial"/>
                <a:cs typeface="Arial"/>
              </a:rPr>
              <a:t>Bags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50">
                <a:latin typeface="Arial"/>
                <a:cs typeface="Arial"/>
              </a:rPr>
              <a:t>Market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20">
                <a:latin typeface="Arial"/>
                <a:cs typeface="Arial"/>
              </a:rPr>
              <a:t>is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60">
                <a:latin typeface="Arial"/>
                <a:cs typeface="Arial"/>
              </a:rPr>
              <a:t>witnessing </a:t>
            </a:r>
            <a:r>
              <a:rPr dirty="0" sz="2500" spc="280">
                <a:latin typeface="Arial"/>
                <a:cs typeface="Arial"/>
              </a:rPr>
              <a:t>significant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80">
                <a:latin typeface="Arial"/>
                <a:cs typeface="Arial"/>
              </a:rPr>
              <a:t>growth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40">
                <a:latin typeface="Arial"/>
                <a:cs typeface="Arial"/>
              </a:rPr>
              <a:t>in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50">
                <a:latin typeface="Arial"/>
                <a:cs typeface="Arial"/>
              </a:rPr>
              <a:t>the</a:t>
            </a:r>
            <a:r>
              <a:rPr dirty="0" sz="2500">
                <a:latin typeface="Arial"/>
                <a:cs typeface="Arial"/>
              </a:rPr>
              <a:t>		</a:t>
            </a:r>
            <a:r>
              <a:rPr dirty="0" sz="2500" spc="185">
                <a:latin typeface="Arial"/>
                <a:cs typeface="Arial"/>
              </a:rPr>
              <a:t>near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50">
                <a:latin typeface="Arial"/>
                <a:cs typeface="Arial"/>
              </a:rPr>
              <a:t>future.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  <a:tabLst>
                <a:tab pos="1122045" algn="l"/>
                <a:tab pos="1536065" algn="l"/>
                <a:tab pos="1855470" algn="l"/>
                <a:tab pos="3649345" algn="l"/>
                <a:tab pos="5211445" algn="l"/>
                <a:tab pos="5831840" algn="l"/>
                <a:tab pos="7315200" algn="l"/>
              </a:tabLst>
            </a:pPr>
            <a:r>
              <a:rPr dirty="0" sz="2500" spc="220">
                <a:latin typeface="Arial"/>
                <a:cs typeface="Arial"/>
              </a:rPr>
              <a:t>Nylon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20">
                <a:latin typeface="Arial"/>
                <a:cs typeface="Arial"/>
              </a:rPr>
              <a:t>is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-50">
                <a:latin typeface="Arial"/>
                <a:cs typeface="Arial"/>
              </a:rPr>
              <a:t>a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90">
                <a:latin typeface="Arial"/>
                <a:cs typeface="Arial"/>
              </a:rPr>
              <a:t>preferred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60">
                <a:latin typeface="Arial"/>
                <a:cs typeface="Arial"/>
              </a:rPr>
              <a:t>material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29">
                <a:latin typeface="Arial"/>
                <a:cs typeface="Arial"/>
              </a:rPr>
              <a:t>for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50">
                <a:latin typeface="Arial"/>
                <a:cs typeface="Arial"/>
              </a:rPr>
              <a:t>makeup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15">
                <a:latin typeface="Arial"/>
                <a:cs typeface="Arial"/>
              </a:rPr>
              <a:t>cases</a:t>
            </a:r>
            <a:endParaRPr sz="2500">
              <a:latin typeface="Arial"/>
              <a:cs typeface="Arial"/>
            </a:endParaRPr>
          </a:p>
          <a:p>
            <a:pPr marL="12700" marR="78740">
              <a:lnSpc>
                <a:spcPct val="114999"/>
              </a:lnSpc>
              <a:tabLst>
                <a:tab pos="775970" algn="l"/>
                <a:tab pos="1604010" algn="l"/>
                <a:tab pos="1697989" algn="l"/>
                <a:tab pos="1982470" algn="l"/>
                <a:tab pos="3052445" algn="l"/>
                <a:tab pos="3142615" algn="l"/>
                <a:tab pos="3430904" algn="l"/>
                <a:tab pos="4870450" algn="l"/>
                <a:tab pos="4961890" algn="l"/>
                <a:tab pos="5581650" algn="l"/>
                <a:tab pos="6550659" algn="l"/>
                <a:tab pos="6830695" algn="l"/>
                <a:tab pos="8226425" algn="l"/>
              </a:tabLst>
            </a:pPr>
            <a:r>
              <a:rPr dirty="0" sz="2500" spc="254">
                <a:latin typeface="Arial"/>
                <a:cs typeface="Arial"/>
              </a:rPr>
              <a:t>because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45">
                <a:latin typeface="Arial"/>
                <a:cs typeface="Arial"/>
              </a:rPr>
              <a:t>it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65">
                <a:latin typeface="Arial"/>
                <a:cs typeface="Arial"/>
              </a:rPr>
              <a:t>offers</a:t>
            </a:r>
            <a:r>
              <a:rPr dirty="0" sz="2500">
                <a:latin typeface="Arial"/>
                <a:cs typeface="Arial"/>
              </a:rPr>
              <a:t>		</a:t>
            </a:r>
            <a:r>
              <a:rPr dirty="0" sz="2500" spc="270">
                <a:latin typeface="Arial"/>
                <a:cs typeface="Arial"/>
              </a:rPr>
              <a:t>excellent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70">
                <a:latin typeface="Arial"/>
                <a:cs typeface="Arial"/>
              </a:rPr>
              <a:t>resistance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35">
                <a:latin typeface="Arial"/>
                <a:cs typeface="Arial"/>
              </a:rPr>
              <a:t>against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95">
                <a:latin typeface="Arial"/>
                <a:cs typeface="Arial"/>
              </a:rPr>
              <a:t>wear and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85">
                <a:latin typeface="Arial"/>
                <a:cs typeface="Arial"/>
              </a:rPr>
              <a:t>tear,</a:t>
            </a:r>
            <a:r>
              <a:rPr dirty="0" sz="2500">
                <a:latin typeface="Arial"/>
                <a:cs typeface="Arial"/>
              </a:rPr>
              <a:t>		</a:t>
            </a:r>
            <a:r>
              <a:rPr dirty="0" sz="2500" spc="220">
                <a:latin typeface="Arial"/>
                <a:cs typeface="Arial"/>
              </a:rPr>
              <a:t>making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54">
                <a:latin typeface="Arial"/>
                <a:cs typeface="Arial"/>
              </a:rPr>
              <a:t>it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70">
                <a:latin typeface="Arial"/>
                <a:cs typeface="Arial"/>
              </a:rPr>
              <a:t>suitable</a:t>
            </a:r>
            <a:r>
              <a:rPr dirty="0" sz="2500">
                <a:latin typeface="Arial"/>
                <a:cs typeface="Arial"/>
              </a:rPr>
              <a:t>		</a:t>
            </a:r>
            <a:r>
              <a:rPr dirty="0" sz="2500" spc="229">
                <a:latin typeface="Arial"/>
                <a:cs typeface="Arial"/>
              </a:rPr>
              <a:t>for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50">
                <a:latin typeface="Arial"/>
                <a:cs typeface="Arial"/>
              </a:rPr>
              <a:t>daily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25">
                <a:latin typeface="Arial"/>
                <a:cs typeface="Arial"/>
              </a:rPr>
              <a:t>use.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  <a:tabLst>
                <a:tab pos="763270" algn="l"/>
                <a:tab pos="3054350" algn="l"/>
                <a:tab pos="4537710" algn="l"/>
                <a:tab pos="5611495" algn="l"/>
                <a:tab pos="7776845" algn="l"/>
              </a:tabLst>
            </a:pPr>
            <a:r>
              <a:rPr dirty="0" sz="2500" spc="114">
                <a:latin typeface="Arial"/>
                <a:cs typeface="Arial"/>
              </a:rPr>
              <a:t>The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65">
                <a:latin typeface="Arial"/>
                <a:cs typeface="Arial"/>
              </a:rPr>
              <a:t>professional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50">
                <a:latin typeface="Arial"/>
                <a:cs typeface="Arial"/>
              </a:rPr>
              <a:t>makeup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95">
                <a:latin typeface="Arial"/>
                <a:cs typeface="Arial"/>
              </a:rPr>
              <a:t>artist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90">
                <a:latin typeface="Arial"/>
                <a:cs typeface="Arial"/>
              </a:rPr>
              <a:t>community,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40">
                <a:latin typeface="Arial"/>
                <a:cs typeface="Arial"/>
              </a:rPr>
              <a:t>in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  <a:tabLst>
                <a:tab pos="1939289" algn="l"/>
                <a:tab pos="3106420" algn="l"/>
                <a:tab pos="4341495" algn="l"/>
                <a:tab pos="6181725" algn="l"/>
                <a:tab pos="7649845" algn="l"/>
              </a:tabLst>
            </a:pPr>
            <a:r>
              <a:rPr dirty="0" sz="2500" spc="254">
                <a:latin typeface="Arial"/>
                <a:cs typeface="Arial"/>
              </a:rPr>
              <a:t>particular,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35">
                <a:latin typeface="Arial"/>
                <a:cs typeface="Arial"/>
              </a:rPr>
              <a:t>highly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04">
                <a:latin typeface="Arial"/>
                <a:cs typeface="Arial"/>
              </a:rPr>
              <a:t>values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60">
                <a:latin typeface="Arial"/>
                <a:cs typeface="Arial"/>
              </a:rPr>
              <a:t>Aluminum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29">
                <a:latin typeface="Arial"/>
                <a:cs typeface="Arial"/>
              </a:rPr>
              <a:t>Makeup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80">
                <a:latin typeface="Arial"/>
                <a:cs typeface="Arial"/>
              </a:rPr>
              <a:t>Cases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  <a:tabLst>
                <a:tab pos="632460" algn="l"/>
                <a:tab pos="1583055" algn="l"/>
                <a:tab pos="3662045" algn="l"/>
                <a:tab pos="4425950" algn="l"/>
                <a:tab pos="6970395" algn="l"/>
              </a:tabLst>
            </a:pPr>
            <a:r>
              <a:rPr dirty="0" sz="2500" spc="229">
                <a:latin typeface="Arial"/>
                <a:cs typeface="Arial"/>
              </a:rPr>
              <a:t>for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75">
                <a:latin typeface="Arial"/>
                <a:cs typeface="Arial"/>
              </a:rPr>
              <a:t>their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80">
                <a:latin typeface="Arial"/>
                <a:cs typeface="Arial"/>
              </a:rPr>
              <a:t>robustness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95">
                <a:latin typeface="Arial"/>
                <a:cs typeface="Arial"/>
              </a:rPr>
              <a:t>and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310">
                <a:latin typeface="Arial"/>
                <a:cs typeface="Arial"/>
              </a:rPr>
              <a:t>sophisticated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45">
                <a:latin typeface="Arial"/>
                <a:cs typeface="Arial"/>
              </a:rPr>
              <a:t>appearance.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  <a:tabLst>
                <a:tab pos="695960" algn="l"/>
                <a:tab pos="2331720" algn="l"/>
                <a:tab pos="3152140" algn="l"/>
                <a:tab pos="4635500" algn="l"/>
                <a:tab pos="5583555" algn="l"/>
                <a:tab pos="6262370" algn="l"/>
              </a:tabLst>
            </a:pPr>
            <a:r>
              <a:rPr dirty="0" sz="2500" spc="120">
                <a:latin typeface="Arial"/>
                <a:cs typeface="Arial"/>
              </a:rPr>
              <a:t>For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45">
                <a:latin typeface="Arial"/>
                <a:cs typeface="Arial"/>
              </a:rPr>
              <a:t>personal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14">
                <a:latin typeface="Arial"/>
                <a:cs typeface="Arial"/>
              </a:rPr>
              <a:t>use,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50">
                <a:latin typeface="Arial"/>
                <a:cs typeface="Arial"/>
              </a:rPr>
              <a:t>makeup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95">
                <a:latin typeface="Arial"/>
                <a:cs typeface="Arial"/>
              </a:rPr>
              <a:t>bags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55">
                <a:latin typeface="Arial"/>
                <a:cs typeface="Arial"/>
              </a:rPr>
              <a:t>are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45">
                <a:latin typeface="Arial"/>
                <a:cs typeface="Arial"/>
              </a:rPr>
              <a:t>essential</a:t>
            </a:r>
            <a:endParaRPr sz="2500">
              <a:latin typeface="Arial"/>
              <a:cs typeface="Arial"/>
            </a:endParaRPr>
          </a:p>
          <a:p>
            <a:pPr marL="12700" marR="924560">
              <a:lnSpc>
                <a:spcPct val="114999"/>
              </a:lnSpc>
              <a:tabLst>
                <a:tab pos="1046480" algn="l"/>
                <a:tab pos="1997710" algn="l"/>
                <a:tab pos="2227580" algn="l"/>
                <a:tab pos="3069590" algn="l"/>
                <a:tab pos="3930015" algn="l"/>
                <a:tab pos="4693285" algn="l"/>
                <a:tab pos="5965190" algn="l"/>
                <a:tab pos="6032500" algn="l"/>
                <a:tab pos="7566659" algn="l"/>
              </a:tabLst>
            </a:pPr>
            <a:r>
              <a:rPr dirty="0" sz="2500" spc="260">
                <a:latin typeface="Arial"/>
                <a:cs typeface="Arial"/>
              </a:rPr>
              <a:t>accessories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95">
                <a:latin typeface="Arial"/>
                <a:cs typeface="Arial"/>
              </a:rPr>
              <a:t>that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25">
                <a:latin typeface="Arial"/>
                <a:cs typeface="Arial"/>
              </a:rPr>
              <a:t>help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-590">
                <a:latin typeface="Arial"/>
                <a:cs typeface="Arial"/>
              </a:rPr>
              <a:t> </a:t>
            </a:r>
            <a:r>
              <a:rPr dirty="0" sz="2500" spc="275">
                <a:latin typeface="Arial"/>
                <a:cs typeface="Arial"/>
              </a:rPr>
              <a:t>individuals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15">
                <a:latin typeface="Arial"/>
                <a:cs typeface="Arial"/>
              </a:rPr>
              <a:t>organize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95">
                <a:latin typeface="Arial"/>
                <a:cs typeface="Arial"/>
              </a:rPr>
              <a:t>and </a:t>
            </a:r>
            <a:r>
              <a:rPr dirty="0" sz="2500" spc="265">
                <a:latin typeface="Arial"/>
                <a:cs typeface="Arial"/>
              </a:rPr>
              <a:t>carry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65">
                <a:latin typeface="Arial"/>
                <a:cs typeface="Arial"/>
              </a:rPr>
              <a:t>their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310">
                <a:latin typeface="Arial"/>
                <a:cs typeface="Arial"/>
              </a:rPr>
              <a:t>cosmetics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95">
                <a:latin typeface="Arial"/>
                <a:cs typeface="Arial"/>
              </a:rPr>
              <a:t>and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95">
                <a:latin typeface="Arial"/>
                <a:cs typeface="Arial"/>
              </a:rPr>
              <a:t>beauty</a:t>
            </a:r>
            <a:r>
              <a:rPr dirty="0" sz="2500">
                <a:latin typeface="Arial"/>
                <a:cs typeface="Arial"/>
              </a:rPr>
              <a:t>		</a:t>
            </a:r>
            <a:r>
              <a:rPr dirty="0" sz="2500" spc="325">
                <a:latin typeface="Arial"/>
                <a:cs typeface="Arial"/>
              </a:rPr>
              <a:t>products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2500" spc="270">
                <a:latin typeface="Arial"/>
                <a:cs typeface="Arial"/>
              </a:rPr>
              <a:t>conveniently.</a:t>
            </a:r>
            <a:endParaRPr sz="2500">
              <a:latin typeface="Arial"/>
              <a:cs typeface="Arial"/>
            </a:endParaRPr>
          </a:p>
          <a:p>
            <a:pPr marL="12700" marR="544830">
              <a:lnSpc>
                <a:spcPct val="114999"/>
              </a:lnSpc>
              <a:tabLst>
                <a:tab pos="963294" algn="l"/>
                <a:tab pos="1632585" algn="l"/>
                <a:tab pos="1946910" algn="l"/>
                <a:tab pos="2701925" algn="l"/>
                <a:tab pos="3624579" algn="l"/>
                <a:tab pos="4279900" algn="l"/>
                <a:tab pos="5108575" algn="l"/>
                <a:tab pos="5777230" algn="l"/>
                <a:tab pos="6056630" algn="l"/>
                <a:tab pos="6898005" algn="l"/>
                <a:tab pos="7847965" algn="l"/>
              </a:tabLst>
            </a:pPr>
            <a:r>
              <a:rPr dirty="0" sz="2500" spc="195">
                <a:latin typeface="Arial"/>
                <a:cs typeface="Arial"/>
              </a:rPr>
              <a:t>Personal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00">
                <a:latin typeface="Arial"/>
                <a:cs typeface="Arial"/>
              </a:rPr>
              <a:t>users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75">
                <a:latin typeface="Arial"/>
                <a:cs typeface="Arial"/>
              </a:rPr>
              <a:t>seek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50">
                <a:latin typeface="Arial"/>
                <a:cs typeface="Arial"/>
              </a:rPr>
              <a:t>makeup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95">
                <a:latin typeface="Arial"/>
                <a:cs typeface="Arial"/>
              </a:rPr>
              <a:t>bags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95">
                <a:latin typeface="Arial"/>
                <a:cs typeface="Arial"/>
              </a:rPr>
              <a:t>that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90">
                <a:latin typeface="Arial"/>
                <a:cs typeface="Arial"/>
              </a:rPr>
              <a:t>align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70">
                <a:latin typeface="Arial"/>
                <a:cs typeface="Arial"/>
              </a:rPr>
              <a:t>with </a:t>
            </a:r>
            <a:r>
              <a:rPr dirty="0" sz="2500" spc="275">
                <a:latin typeface="Arial"/>
                <a:cs typeface="Arial"/>
              </a:rPr>
              <a:t>their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70">
                <a:latin typeface="Arial"/>
                <a:cs typeface="Arial"/>
              </a:rPr>
              <a:t>style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54">
                <a:latin typeface="Arial"/>
                <a:cs typeface="Arial"/>
              </a:rPr>
              <a:t>preferences,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65">
                <a:latin typeface="Arial"/>
                <a:cs typeface="Arial"/>
              </a:rPr>
              <a:t>offering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85">
                <a:latin typeface="Arial"/>
                <a:cs typeface="Arial"/>
              </a:rPr>
              <a:t>functionality,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  <a:tabLst>
                <a:tab pos="2083435" algn="l"/>
                <a:tab pos="2847340" algn="l"/>
                <a:tab pos="4248785" algn="l"/>
                <a:tab pos="5641975" algn="l"/>
                <a:tab pos="7110730" algn="l"/>
              </a:tabLst>
            </a:pPr>
            <a:r>
              <a:rPr dirty="0" sz="2500" spc="295">
                <a:latin typeface="Arial"/>
                <a:cs typeface="Arial"/>
              </a:rPr>
              <a:t>portability,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95">
                <a:latin typeface="Arial"/>
                <a:cs typeface="Arial"/>
              </a:rPr>
              <a:t>and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40">
                <a:latin typeface="Arial"/>
                <a:cs typeface="Arial"/>
              </a:rPr>
              <a:t>fashion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10">
                <a:latin typeface="Arial"/>
                <a:cs typeface="Arial"/>
              </a:rPr>
              <a:t>appeal.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29">
                <a:latin typeface="Arial"/>
                <a:cs typeface="Arial"/>
              </a:rPr>
              <a:t>Makeup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85">
                <a:latin typeface="Arial"/>
                <a:cs typeface="Arial"/>
              </a:rPr>
              <a:t>artists</a:t>
            </a:r>
            <a:endParaRPr sz="2500">
              <a:latin typeface="Arial"/>
              <a:cs typeface="Arial"/>
            </a:endParaRPr>
          </a:p>
          <a:p>
            <a:pPr marL="12700" marR="180975">
              <a:lnSpc>
                <a:spcPct val="114999"/>
              </a:lnSpc>
              <a:tabLst>
                <a:tab pos="1455420" algn="l"/>
                <a:tab pos="1485900" algn="l"/>
                <a:tab pos="1922780" algn="l"/>
                <a:tab pos="2618740" algn="l"/>
                <a:tab pos="2842260" algn="l"/>
                <a:tab pos="3486150" algn="l"/>
                <a:tab pos="4944110" algn="l"/>
                <a:tab pos="5407660" algn="l"/>
                <a:tab pos="5708015" algn="l"/>
                <a:tab pos="6897370" algn="l"/>
                <a:tab pos="7164705" algn="l"/>
                <a:tab pos="7660640" algn="l"/>
              </a:tabLst>
            </a:pPr>
            <a:r>
              <a:rPr dirty="0" sz="2500" spc="240">
                <a:latin typeface="Arial"/>
                <a:cs typeface="Arial"/>
              </a:rPr>
              <a:t>working</a:t>
            </a:r>
            <a:r>
              <a:rPr dirty="0" sz="2500">
                <a:latin typeface="Arial"/>
                <a:cs typeface="Arial"/>
              </a:rPr>
              <a:t>		</a:t>
            </a:r>
            <a:r>
              <a:rPr dirty="0" sz="2500" spc="140">
                <a:latin typeface="Arial"/>
                <a:cs typeface="Arial"/>
              </a:rPr>
              <a:t>in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50">
                <a:latin typeface="Arial"/>
                <a:cs typeface="Arial"/>
              </a:rPr>
              <a:t>the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95">
                <a:latin typeface="Arial"/>
                <a:cs typeface="Arial"/>
              </a:rPr>
              <a:t>film,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40">
                <a:latin typeface="Arial"/>
                <a:cs typeface="Arial"/>
              </a:rPr>
              <a:t>television,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10">
                <a:latin typeface="Arial"/>
                <a:cs typeface="Arial"/>
              </a:rPr>
              <a:t>fashion,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95">
                <a:latin typeface="Arial"/>
                <a:cs typeface="Arial"/>
              </a:rPr>
              <a:t>and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90">
                <a:latin typeface="Arial"/>
                <a:cs typeface="Arial"/>
              </a:rPr>
              <a:t>theater </a:t>
            </a:r>
            <a:r>
              <a:rPr dirty="0" sz="2500" spc="285">
                <a:latin typeface="Arial"/>
                <a:cs typeface="Arial"/>
              </a:rPr>
              <a:t>sectors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65">
                <a:latin typeface="Arial"/>
                <a:cs typeface="Arial"/>
              </a:rPr>
              <a:t>require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60">
                <a:latin typeface="Arial"/>
                <a:cs typeface="Arial"/>
              </a:rPr>
              <a:t>specialized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95">
                <a:latin typeface="Arial"/>
                <a:cs typeface="Arial"/>
              </a:rPr>
              <a:t>and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65">
                <a:latin typeface="Arial"/>
                <a:cs typeface="Arial"/>
              </a:rPr>
              <a:t>durable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50">
                <a:latin typeface="Arial"/>
                <a:cs typeface="Arial"/>
              </a:rPr>
              <a:t>makeup</a:t>
            </a:r>
            <a:endParaRPr sz="2500">
              <a:latin typeface="Arial"/>
              <a:cs typeface="Arial"/>
            </a:endParaRPr>
          </a:p>
          <a:p>
            <a:pPr marL="12700" marR="73025">
              <a:lnSpc>
                <a:spcPct val="114999"/>
              </a:lnSpc>
              <a:tabLst>
                <a:tab pos="960119" algn="l"/>
                <a:tab pos="1426210" algn="l"/>
                <a:tab pos="1450340" algn="l"/>
                <a:tab pos="2484755" algn="l"/>
                <a:tab pos="2804160" algn="l"/>
                <a:tab pos="3072130" algn="l"/>
                <a:tab pos="3742054" algn="l"/>
                <a:tab pos="3836035" algn="l"/>
                <a:tab pos="4841240" algn="l"/>
                <a:tab pos="5314315" algn="l"/>
                <a:tab pos="5887085" algn="l"/>
                <a:tab pos="7118350" algn="l"/>
                <a:tab pos="8692515" algn="l"/>
              </a:tabLst>
            </a:pPr>
            <a:r>
              <a:rPr dirty="0" sz="2500" spc="195">
                <a:latin typeface="Arial"/>
                <a:cs typeface="Arial"/>
              </a:rPr>
              <a:t>bags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70">
                <a:latin typeface="Arial"/>
                <a:cs typeface="Arial"/>
              </a:rPr>
              <a:t>to</a:t>
            </a:r>
            <a:r>
              <a:rPr dirty="0" sz="2500">
                <a:latin typeface="Arial"/>
                <a:cs typeface="Arial"/>
              </a:rPr>
              <a:t>		</a:t>
            </a:r>
            <a:r>
              <a:rPr dirty="0" sz="2500" spc="254">
                <a:latin typeface="Arial"/>
                <a:cs typeface="Arial"/>
              </a:rPr>
              <a:t>carry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-50">
                <a:latin typeface="Arial"/>
                <a:cs typeface="Arial"/>
              </a:rPr>
              <a:t>a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45">
                <a:latin typeface="Arial"/>
                <a:cs typeface="Arial"/>
              </a:rPr>
              <a:t>wide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00">
                <a:latin typeface="Arial"/>
                <a:cs typeface="Arial"/>
              </a:rPr>
              <a:t>range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00">
                <a:latin typeface="Arial"/>
                <a:cs typeface="Arial"/>
              </a:rPr>
              <a:t>of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85">
                <a:latin typeface="Arial"/>
                <a:cs typeface="Arial"/>
              </a:rPr>
              <a:t>products,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75">
                <a:latin typeface="Arial"/>
                <a:cs typeface="Arial"/>
              </a:rPr>
              <a:t>catering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70">
                <a:latin typeface="Arial"/>
                <a:cs typeface="Arial"/>
              </a:rPr>
              <a:t>to </a:t>
            </a:r>
            <a:r>
              <a:rPr dirty="0" sz="2500" spc="254">
                <a:latin typeface="Arial"/>
                <a:cs typeface="Arial"/>
              </a:rPr>
              <a:t>diverse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75">
                <a:latin typeface="Arial"/>
                <a:cs typeface="Arial"/>
              </a:rPr>
              <a:t>clientele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195">
                <a:latin typeface="Arial"/>
                <a:cs typeface="Arial"/>
              </a:rPr>
              <a:t>and</a:t>
            </a:r>
            <a:r>
              <a:rPr dirty="0" sz="2500">
                <a:latin typeface="Arial"/>
                <a:cs typeface="Arial"/>
              </a:rPr>
              <a:t>		</a:t>
            </a:r>
            <a:r>
              <a:rPr dirty="0" sz="2500" spc="275">
                <a:latin typeface="Arial"/>
                <a:cs typeface="Arial"/>
              </a:rPr>
              <a:t>demanding</a:t>
            </a:r>
            <a:r>
              <a:rPr dirty="0" sz="2500">
                <a:latin typeface="Arial"/>
                <a:cs typeface="Arial"/>
              </a:rPr>
              <a:t>	</a:t>
            </a:r>
            <a:r>
              <a:rPr dirty="0" sz="2500" spc="260">
                <a:latin typeface="Arial"/>
                <a:cs typeface="Arial"/>
              </a:rPr>
              <a:t>environments.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96151" rIns="0" bIns="0" rtlCol="0" vert="horz">
            <a:spAutoFit/>
          </a:bodyPr>
          <a:lstStyle/>
          <a:p>
            <a:pPr marL="487553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04545" y="7264633"/>
            <a:ext cx="3943349" cy="12477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http://tinyurl.com/2e6j26mj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DAF6A1c-a2s,BAFWDJyds2Y</cp:keywords>
  <dc:title>Makeup Bags Market Report 2024</dc:title>
  <dcterms:created xsi:type="dcterms:W3CDTF">2024-01-17T12:22:18Z</dcterms:created>
  <dcterms:modified xsi:type="dcterms:W3CDTF">2024-01-17T12:22:18Z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2024-01-17T00:00:00Z</vt:filetime>
  </property>
  <property fmtid="{D5CDD505-2E9C-101B-9397-08002B2CF9AE}" pid="5" name="Producer">
    <vt:lpwstr>3-Heights(TM) PDF Security Shell 4.8.25.2 (http://www.pdf-tools.com)</vt:lpwstr>
  </property>
</Properties>
</file>