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custDataLst>
    <p:tags r:id="rId11"/>
  </p:custData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5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5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5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5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1926" y="972602"/>
            <a:ext cx="11194663" cy="1929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5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07254" y="4829817"/>
            <a:ext cx="8148955" cy="490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7.jpeg" /><Relationship Id="rId7" Type="http://schemas.openxmlformats.org/officeDocument/2006/relationships/image" Target="../media/image8.jpeg" /><Relationship Id="rId8" Type="http://schemas.openxmlformats.org/officeDocument/2006/relationships/image" Target="../media/image9.jpeg" /><Relationship Id="rId9" Type="http://schemas.openxmlformats.org/officeDocument/2006/relationships/image" Target="../media/image10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hyperlink" Target="mailto:sales@cognitivemarketresearch.com" TargetMode="External" /><Relationship Id="rId5" Type="http://schemas.openxmlformats.org/officeDocument/2006/relationships/hyperlink" Target="https://shorturl.at/lCGM1" TargetMode="External" /><Relationship Id="rId6" Type="http://schemas.openxmlformats.org/officeDocument/2006/relationships/hyperlink" Target="https://www.cognitivemarketresearch.com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59673" y="2812745"/>
            <a:ext cx="13169264" cy="4661535"/>
          </a:xfrm>
          <a:custGeom>
            <a:rect l="l" t="t" r="r" b="b"/>
            <a:pathLst>
              <a:path w="13169265" h="4661534">
                <a:moveTo>
                  <a:pt x="12682916" y="4661499"/>
                </a:moveTo>
                <a:lnTo>
                  <a:pt x="485742" y="4661499"/>
                </a:lnTo>
                <a:lnTo>
                  <a:pt x="437729" y="4659122"/>
                </a:lnTo>
                <a:lnTo>
                  <a:pt x="390529" y="4652079"/>
                </a:lnTo>
                <a:lnTo>
                  <a:pt x="344461" y="4640502"/>
                </a:lnTo>
                <a:lnTo>
                  <a:pt x="299844" y="4624523"/>
                </a:lnTo>
                <a:lnTo>
                  <a:pt x="256995" y="4604273"/>
                </a:lnTo>
                <a:lnTo>
                  <a:pt x="216234" y="4579884"/>
                </a:lnTo>
                <a:lnTo>
                  <a:pt x="177878" y="4551489"/>
                </a:lnTo>
                <a:lnTo>
                  <a:pt x="142247" y="4519218"/>
                </a:lnTo>
                <a:lnTo>
                  <a:pt x="109978" y="4483587"/>
                </a:lnTo>
                <a:lnTo>
                  <a:pt x="81583" y="4445233"/>
                </a:lnTo>
                <a:lnTo>
                  <a:pt x="57195" y="4404474"/>
                </a:lnTo>
                <a:lnTo>
                  <a:pt x="36945" y="4361629"/>
                </a:lnTo>
                <a:lnTo>
                  <a:pt x="20965" y="4317015"/>
                </a:lnTo>
                <a:lnTo>
                  <a:pt x="9387" y="4270950"/>
                </a:lnTo>
                <a:lnTo>
                  <a:pt x="2344" y="4223752"/>
                </a:lnTo>
                <a:lnTo>
                  <a:pt x="0" y="4176392"/>
                </a:lnTo>
                <a:lnTo>
                  <a:pt x="0" y="485122"/>
                </a:lnTo>
                <a:lnTo>
                  <a:pt x="2344" y="437762"/>
                </a:lnTo>
                <a:lnTo>
                  <a:pt x="9387" y="390562"/>
                </a:lnTo>
                <a:lnTo>
                  <a:pt x="20965" y="344494"/>
                </a:lnTo>
                <a:lnTo>
                  <a:pt x="36945" y="299877"/>
                </a:lnTo>
                <a:lnTo>
                  <a:pt x="57195" y="257028"/>
                </a:lnTo>
                <a:lnTo>
                  <a:pt x="81583" y="216266"/>
                </a:lnTo>
                <a:lnTo>
                  <a:pt x="109978" y="177911"/>
                </a:lnTo>
                <a:lnTo>
                  <a:pt x="142247" y="142280"/>
                </a:lnTo>
                <a:lnTo>
                  <a:pt x="177878" y="110010"/>
                </a:lnTo>
                <a:lnTo>
                  <a:pt x="216234" y="81615"/>
                </a:lnTo>
                <a:lnTo>
                  <a:pt x="256995" y="57227"/>
                </a:lnTo>
                <a:lnTo>
                  <a:pt x="299844" y="36977"/>
                </a:lnTo>
                <a:lnTo>
                  <a:pt x="344461" y="20997"/>
                </a:lnTo>
                <a:lnTo>
                  <a:pt x="390529" y="9420"/>
                </a:lnTo>
                <a:lnTo>
                  <a:pt x="437729" y="2377"/>
                </a:lnTo>
                <a:lnTo>
                  <a:pt x="485742" y="0"/>
                </a:lnTo>
                <a:lnTo>
                  <a:pt x="12682916" y="0"/>
                </a:lnTo>
                <a:lnTo>
                  <a:pt x="12730929" y="2377"/>
                </a:lnTo>
                <a:lnTo>
                  <a:pt x="12778127" y="9420"/>
                </a:lnTo>
                <a:lnTo>
                  <a:pt x="12824192" y="20997"/>
                </a:lnTo>
                <a:lnTo>
                  <a:pt x="12868806" y="36977"/>
                </a:lnTo>
                <a:lnTo>
                  <a:pt x="12911651" y="57227"/>
                </a:lnTo>
                <a:lnTo>
                  <a:pt x="12952410" y="81615"/>
                </a:lnTo>
                <a:lnTo>
                  <a:pt x="12990764" y="110010"/>
                </a:lnTo>
                <a:lnTo>
                  <a:pt x="13026395" y="142280"/>
                </a:lnTo>
                <a:lnTo>
                  <a:pt x="13058666" y="177911"/>
                </a:lnTo>
                <a:lnTo>
                  <a:pt x="13087062" y="216266"/>
                </a:lnTo>
                <a:lnTo>
                  <a:pt x="13111450" y="257028"/>
                </a:lnTo>
                <a:lnTo>
                  <a:pt x="13131700" y="299877"/>
                </a:lnTo>
                <a:lnTo>
                  <a:pt x="13147679" y="344494"/>
                </a:lnTo>
                <a:lnTo>
                  <a:pt x="13159256" y="390562"/>
                </a:lnTo>
                <a:lnTo>
                  <a:pt x="13166299" y="437762"/>
                </a:lnTo>
                <a:lnTo>
                  <a:pt x="13168644" y="485122"/>
                </a:lnTo>
                <a:lnTo>
                  <a:pt x="13168644" y="4176392"/>
                </a:lnTo>
                <a:lnTo>
                  <a:pt x="13166299" y="4223752"/>
                </a:lnTo>
                <a:lnTo>
                  <a:pt x="13159256" y="4270950"/>
                </a:lnTo>
                <a:lnTo>
                  <a:pt x="13147679" y="4317015"/>
                </a:lnTo>
                <a:lnTo>
                  <a:pt x="13131700" y="4361629"/>
                </a:lnTo>
                <a:lnTo>
                  <a:pt x="13111450" y="4404474"/>
                </a:lnTo>
                <a:lnTo>
                  <a:pt x="13087062" y="4445233"/>
                </a:lnTo>
                <a:lnTo>
                  <a:pt x="13058666" y="4483587"/>
                </a:lnTo>
                <a:lnTo>
                  <a:pt x="13026395" y="4519218"/>
                </a:lnTo>
                <a:lnTo>
                  <a:pt x="12990764" y="4551489"/>
                </a:lnTo>
                <a:lnTo>
                  <a:pt x="12952410" y="4579884"/>
                </a:lnTo>
                <a:lnTo>
                  <a:pt x="12911651" y="4604273"/>
                </a:lnTo>
                <a:lnTo>
                  <a:pt x="12868806" y="4624523"/>
                </a:lnTo>
                <a:lnTo>
                  <a:pt x="12824192" y="4640502"/>
                </a:lnTo>
                <a:lnTo>
                  <a:pt x="12778127" y="4652079"/>
                </a:lnTo>
                <a:lnTo>
                  <a:pt x="12730929" y="4659122"/>
                </a:lnTo>
                <a:lnTo>
                  <a:pt x="12682916" y="4661499"/>
                </a:lnTo>
                <a:close/>
              </a:path>
            </a:pathLst>
          </a:custGeom>
          <a:solidFill>
            <a:srgbClr val="000000">
              <a:alpha val="4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54483" y="3812063"/>
            <a:ext cx="12328525" cy="262953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463040" marR="5080" indent="-1450975">
              <a:lnSpc>
                <a:spcPts val="9750"/>
              </a:lnSpc>
              <a:spcBef>
                <a:spcPts val="1200"/>
              </a:spcBef>
            </a:pPr>
            <a:r>
              <a:rPr sz="8950" b="0">
                <a:latin typeface="Arial"/>
                <a:cs typeface="Arial"/>
              </a:rPr>
              <a:t>MAGNESIUM</a:t>
            </a:r>
            <a:r>
              <a:rPr sz="8950" b="0" spc="25">
                <a:latin typeface="Arial"/>
                <a:cs typeface="Arial"/>
              </a:rPr>
              <a:t> </a:t>
            </a:r>
            <a:r>
              <a:rPr sz="8950" b="0" spc="-175">
                <a:latin typeface="Arial"/>
                <a:cs typeface="Arial"/>
              </a:rPr>
              <a:t>SULFATE </a:t>
            </a:r>
            <a:r>
              <a:rPr sz="8950" b="0" spc="-185">
                <a:latin typeface="Arial"/>
                <a:cs typeface="Arial"/>
              </a:rPr>
              <a:t>MARKET</a:t>
            </a:r>
            <a:r>
              <a:rPr sz="8950" b="0" spc="-425">
                <a:latin typeface="Arial"/>
                <a:cs typeface="Arial"/>
              </a:rPr>
              <a:t> </a:t>
            </a:r>
            <a:r>
              <a:rPr sz="8950" b="0" spc="-385">
                <a:latin typeface="Arial"/>
                <a:cs typeface="Arial"/>
              </a:rPr>
              <a:t>REPORT</a:t>
            </a:r>
            <a:endParaRPr sz="895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780"/>
              </a:spcBef>
            </a:pPr>
            <a:r>
              <a:rPr spc="-80"/>
              <a:t>Magnesium</a:t>
            </a:r>
            <a:r>
              <a:rPr spc="-365"/>
              <a:t> </a:t>
            </a:r>
            <a:r>
              <a:rPr spc="-35"/>
              <a:t>sulfate</a:t>
            </a:r>
            <a:r>
              <a:rPr spc="-405"/>
              <a:t> </a:t>
            </a:r>
            <a:r>
              <a:rPr/>
              <a:t>is</a:t>
            </a:r>
            <a:r>
              <a:rPr spc="-420"/>
              <a:t> </a:t>
            </a:r>
            <a:r>
              <a:rPr spc="-50"/>
              <a:t>a </a:t>
            </a:r>
            <a:r>
              <a:rPr spc="-70"/>
              <a:t>small</a:t>
            </a:r>
            <a:r>
              <a:rPr spc="-355"/>
              <a:t> </a:t>
            </a:r>
            <a:r>
              <a:rPr spc="90"/>
              <a:t>colorless</a:t>
            </a:r>
            <a:r>
              <a:rPr spc="-350"/>
              <a:t> </a:t>
            </a:r>
            <a:r>
              <a:rPr spc="-10"/>
              <a:t>crystal </a:t>
            </a:r>
            <a:r>
              <a:rPr/>
              <a:t>used</a:t>
            </a:r>
            <a:r>
              <a:rPr spc="-320"/>
              <a:t> </a:t>
            </a:r>
            <a:r>
              <a:rPr/>
              <a:t>as</a:t>
            </a:r>
            <a:r>
              <a:rPr spc="-315"/>
              <a:t> </a:t>
            </a:r>
            <a:r>
              <a:rPr spc="-210"/>
              <a:t>an</a:t>
            </a:r>
            <a:r>
              <a:rPr spc="-320"/>
              <a:t> </a:t>
            </a:r>
            <a:r>
              <a:rPr spc="-140"/>
              <a:t>anticonvulsant, </a:t>
            </a:r>
            <a:r>
              <a:rPr spc="-120"/>
              <a:t>a</a:t>
            </a:r>
            <a:r>
              <a:rPr spc="-330"/>
              <a:t> </a:t>
            </a:r>
            <a:r>
              <a:rPr spc="-130"/>
              <a:t>cathartic,</a:t>
            </a:r>
            <a:r>
              <a:rPr spc="-330"/>
              <a:t> </a:t>
            </a:r>
            <a:r>
              <a:rPr spc="-135"/>
              <a:t>and</a:t>
            </a:r>
            <a:r>
              <a:rPr spc="-330"/>
              <a:t> </a:t>
            </a:r>
            <a:r>
              <a:rPr spc="-25"/>
              <a:t>an </a:t>
            </a:r>
            <a:r>
              <a:rPr/>
              <a:t>electrolyte</a:t>
            </a:r>
            <a:r>
              <a:rPr spc="-310"/>
              <a:t> </a:t>
            </a:r>
            <a:r>
              <a:rPr spc="-90"/>
              <a:t>replenisher</a:t>
            </a:r>
            <a:r>
              <a:rPr spc="-310"/>
              <a:t> </a:t>
            </a:r>
            <a:r>
              <a:rPr spc="-295"/>
              <a:t>in </a:t>
            </a:r>
            <a:r>
              <a:rPr spc="-114"/>
              <a:t>the</a:t>
            </a:r>
            <a:r>
              <a:rPr spc="-330"/>
              <a:t> </a:t>
            </a:r>
            <a:r>
              <a:rPr spc="-165"/>
              <a:t>treatment</a:t>
            </a:r>
            <a:r>
              <a:rPr spc="-325"/>
              <a:t> </a:t>
            </a:r>
            <a:r>
              <a:rPr spc="70"/>
              <a:t>of</a:t>
            </a:r>
            <a:r>
              <a:rPr spc="-325"/>
              <a:t> </a:t>
            </a:r>
            <a:r>
              <a:rPr spc="-20"/>
              <a:t>pre- eclampsia</a:t>
            </a:r>
            <a:r>
              <a:rPr spc="-345"/>
              <a:t> </a:t>
            </a:r>
            <a:r>
              <a:rPr spc="-135"/>
              <a:t>and</a:t>
            </a:r>
            <a:r>
              <a:rPr spc="-340"/>
              <a:t> </a:t>
            </a:r>
            <a:r>
              <a:rPr spc="-10"/>
              <a:t>eclampsia.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2330" rIns="0" bIns="0" rtlCol="0">
            <a:spAutoFit/>
          </a:bodyPr>
          <a:lstStyle/>
          <a:p>
            <a:pPr marL="5076825">
              <a:lnSpc>
                <a:spcPct val="100000"/>
              </a:lnSpc>
              <a:spcBef>
                <a:spcPts val="100"/>
              </a:spcBef>
            </a:pPr>
            <a:r>
              <a:rPr sz="5500" spc="-360"/>
              <a:t>INTRODUCTION</a:t>
            </a:r>
            <a:endParaRPr sz="55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294839" y="3652781"/>
            <a:ext cx="6969125" cy="5774055"/>
            <a:chOff x="10294839" y="3652781"/>
            <a:chExt cx="6969125" cy="577405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0494483" y="7392192"/>
              <a:ext cx="6562521" cy="20345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0494483" y="7392192"/>
              <a:ext cx="6562521" cy="12344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294839" y="7180153"/>
              <a:ext cx="6962775" cy="1381125"/>
            </a:xfrm>
            <a:custGeom>
              <a:rect l="l" t="t" r="r" b="b"/>
              <a:pathLst>
                <a:path w="6962775" h="1381125">
                  <a:moveTo>
                    <a:pt x="6964426" y="1385570"/>
                  </a:moveTo>
                  <a:lnTo>
                    <a:pt x="0" y="1385570"/>
                  </a:lnTo>
                  <a:lnTo>
                    <a:pt x="0" y="0"/>
                  </a:lnTo>
                  <a:lnTo>
                    <a:pt x="6964426" y="0"/>
                  </a:lnTo>
                  <a:lnTo>
                    <a:pt x="6964426" y="1385570"/>
                  </a:lnTo>
                  <a:close/>
                </a:path>
              </a:pathLst>
            </a:custGeom>
            <a:solidFill>
              <a:srgbClr val="BC429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494477" y="5626272"/>
              <a:ext cx="6562709" cy="228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0494483" y="5626266"/>
              <a:ext cx="6562521" cy="12287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294839" y="5416429"/>
              <a:ext cx="6962775" cy="1381125"/>
            </a:xfrm>
            <a:custGeom>
              <a:rect l="l" t="t" r="r" b="b"/>
              <a:pathLst>
                <a:path w="6962775" h="1381125">
                  <a:moveTo>
                    <a:pt x="6964426" y="1385570"/>
                  </a:moveTo>
                  <a:lnTo>
                    <a:pt x="0" y="1385570"/>
                  </a:lnTo>
                  <a:lnTo>
                    <a:pt x="0" y="0"/>
                  </a:lnTo>
                  <a:lnTo>
                    <a:pt x="6964426" y="0"/>
                  </a:lnTo>
                  <a:lnTo>
                    <a:pt x="6964426" y="1385570"/>
                  </a:lnTo>
                  <a:close/>
                </a:path>
              </a:pathLst>
            </a:custGeom>
            <a:solidFill>
              <a:srgbClr val="53BE9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0494477" y="3863217"/>
              <a:ext cx="6562709" cy="2285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0494483" y="3863205"/>
              <a:ext cx="6562521" cy="12287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0494483" y="3863205"/>
              <a:ext cx="6562521" cy="5143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294878" y="3652781"/>
              <a:ext cx="6969125" cy="1387475"/>
            </a:xfrm>
            <a:custGeom>
              <a:rect l="l" t="t" r="r" b="b"/>
              <a:pathLst>
                <a:path w="6969125" h="1387475">
                  <a:moveTo>
                    <a:pt x="6969044" y="1387313"/>
                  </a:moveTo>
                  <a:lnTo>
                    <a:pt x="0" y="1387313"/>
                  </a:lnTo>
                  <a:lnTo>
                    <a:pt x="0" y="0"/>
                  </a:lnTo>
                  <a:lnTo>
                    <a:pt x="6969044" y="0"/>
                  </a:lnTo>
                  <a:lnTo>
                    <a:pt x="6969044" y="1387313"/>
                  </a:lnTo>
                  <a:close/>
                </a:path>
              </a:pathLst>
            </a:custGeom>
            <a:solidFill>
              <a:srgbClr val="F94B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725974" y="3986199"/>
              <a:ext cx="28575" cy="725170"/>
            </a:xfrm>
            <a:custGeom>
              <a:rect l="l" t="t" r="r" b="b"/>
              <a:pathLst>
                <a:path w="28575" h="725170">
                  <a:moveTo>
                    <a:pt x="28460" y="0"/>
                  </a:moveTo>
                  <a:lnTo>
                    <a:pt x="0" y="0"/>
                  </a:lnTo>
                  <a:lnTo>
                    <a:pt x="0" y="724814"/>
                  </a:lnTo>
                  <a:lnTo>
                    <a:pt x="28460" y="724814"/>
                  </a:lnTo>
                  <a:lnTo>
                    <a:pt x="28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1724958" y="5749416"/>
              <a:ext cx="28575" cy="723900"/>
            </a:xfrm>
            <a:custGeom>
              <a:rect l="l" t="t" r="r" b="b"/>
              <a:pathLst>
                <a:path w="28575" h="723900">
                  <a:moveTo>
                    <a:pt x="28575" y="0"/>
                  </a:moveTo>
                  <a:lnTo>
                    <a:pt x="0" y="0"/>
                  </a:lnTo>
                  <a:lnTo>
                    <a:pt x="0" y="723900"/>
                  </a:lnTo>
                  <a:lnTo>
                    <a:pt x="28575" y="7239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724958" y="7513141"/>
              <a:ext cx="28575" cy="723900"/>
            </a:xfrm>
            <a:custGeom>
              <a:rect l="l" t="t" r="r" b="b"/>
              <a:pathLst>
                <a:path w="28575" h="723900">
                  <a:moveTo>
                    <a:pt x="28575" y="0"/>
                  </a:moveTo>
                  <a:lnTo>
                    <a:pt x="0" y="0"/>
                  </a:lnTo>
                  <a:lnTo>
                    <a:pt x="0" y="723900"/>
                  </a:lnTo>
                  <a:lnTo>
                    <a:pt x="28575" y="7239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72027" rIns="0" bIns="0" rtlCol="0">
            <a:spAutoFit/>
          </a:bodyPr>
          <a:lstStyle/>
          <a:p>
            <a:pPr marL="4798060">
              <a:lnSpc>
                <a:spcPct val="100000"/>
              </a:lnSpc>
              <a:spcBef>
                <a:spcPts val="130"/>
              </a:spcBef>
            </a:pPr>
            <a:r>
              <a:rPr sz="6850" spc="-245"/>
              <a:t>KEY</a:t>
            </a:r>
            <a:r>
              <a:rPr sz="6850" spc="-385"/>
              <a:t> </a:t>
            </a:r>
            <a:r>
              <a:rPr sz="6850" spc="-670"/>
              <a:t>INSIGHTS</a:t>
            </a:r>
            <a:endParaRPr sz="6850"/>
          </a:p>
        </p:txBody>
      </p:sp>
      <p:sp>
        <p:nvSpPr>
          <p:cNvPr id="18" name="object 18"/>
          <p:cNvSpPr txBox="1"/>
          <p:nvPr/>
        </p:nvSpPr>
        <p:spPr>
          <a:xfrm>
            <a:off x="10595000" y="4157085"/>
            <a:ext cx="8959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000" b="1" spc="-2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41400" y="5899627"/>
            <a:ext cx="907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0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641400" y="7643448"/>
            <a:ext cx="907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0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031685" y="3746367"/>
            <a:ext cx="2405380" cy="1092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sz="3000" b="1" spc="55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sz="3000" b="1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100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000">
              <a:latin typeface="Trebuchet MS"/>
              <a:cs typeface="Trebuchet MS"/>
            </a:endParaRPr>
          </a:p>
          <a:p>
            <a:pPr marL="24765">
              <a:lnSpc>
                <a:spcPct val="100000"/>
              </a:lnSpc>
              <a:spcBef>
                <a:spcPts val="600"/>
              </a:spcBef>
            </a:pPr>
            <a:r>
              <a:rPr sz="3000" b="1" spc="-130">
                <a:solidFill>
                  <a:srgbClr val="FFFFFF"/>
                </a:solidFill>
                <a:latin typeface="Trebuchet MS"/>
                <a:cs typeface="Trebuchet MS"/>
              </a:rPr>
              <a:t>962.</a:t>
            </a:r>
            <a:r>
              <a:rPr sz="3000" b="1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185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r>
              <a:rPr sz="3000" b="1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10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072563" y="5525028"/>
            <a:ext cx="2456180" cy="1092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</a:pPr>
            <a:r>
              <a:rPr sz="3000" b="1" spc="55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endParaRPr sz="3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3000" b="1" spc="-295">
                <a:solidFill>
                  <a:srgbClr val="FFFFFF"/>
                </a:solidFill>
                <a:latin typeface="Trebuchet MS"/>
                <a:cs typeface="Trebuchet MS"/>
              </a:rPr>
              <a:t>1,636.1</a:t>
            </a:r>
            <a:r>
              <a:rPr sz="30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b="1" spc="-20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798104" y="7330937"/>
            <a:ext cx="100520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010" marR="5080" indent="-67945">
              <a:lnSpc>
                <a:spcPct val="116700"/>
              </a:lnSpc>
              <a:spcBef>
                <a:spcPts val="95"/>
              </a:spcBef>
            </a:pPr>
            <a:r>
              <a:rPr sz="3000" b="1" spc="-20">
                <a:solidFill>
                  <a:srgbClr val="FFFFFF"/>
                </a:solidFill>
                <a:latin typeface="Trebuchet MS"/>
                <a:cs typeface="Trebuchet MS"/>
              </a:rPr>
              <a:t>CAGR 6.7%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666246" y="7499756"/>
            <a:ext cx="5527675" cy="2264410"/>
          </a:xfrm>
          <a:custGeom>
            <a:rect l="l" t="t" r="r" b="b"/>
            <a:pathLst>
              <a:path w="5527675" h="2264409">
                <a:moveTo>
                  <a:pt x="5527573" y="210540"/>
                </a:moveTo>
                <a:lnTo>
                  <a:pt x="1253350" y="210540"/>
                </a:lnTo>
                <a:lnTo>
                  <a:pt x="1253350" y="0"/>
                </a:lnTo>
                <a:lnTo>
                  <a:pt x="1175346" y="0"/>
                </a:lnTo>
                <a:lnTo>
                  <a:pt x="1175346" y="210540"/>
                </a:lnTo>
                <a:lnTo>
                  <a:pt x="0" y="210540"/>
                </a:lnTo>
                <a:lnTo>
                  <a:pt x="0" y="2264016"/>
                </a:lnTo>
                <a:lnTo>
                  <a:pt x="5527573" y="2264016"/>
                </a:lnTo>
                <a:lnTo>
                  <a:pt x="5527573" y="210540"/>
                </a:lnTo>
                <a:close/>
              </a:path>
            </a:pathLst>
          </a:custGeom>
          <a:solidFill>
            <a:srgbClr val="2156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666246" y="2095537"/>
            <a:ext cx="5527675" cy="2264410"/>
          </a:xfrm>
          <a:custGeom>
            <a:rect l="l" t="t" r="r" b="b"/>
            <a:pathLst>
              <a:path w="5527675" h="2264410">
                <a:moveTo>
                  <a:pt x="5527573" y="210553"/>
                </a:moveTo>
                <a:lnTo>
                  <a:pt x="1253350" y="210553"/>
                </a:lnTo>
                <a:lnTo>
                  <a:pt x="1253350" y="0"/>
                </a:lnTo>
                <a:lnTo>
                  <a:pt x="1175346" y="0"/>
                </a:lnTo>
                <a:lnTo>
                  <a:pt x="1175346" y="210553"/>
                </a:lnTo>
                <a:lnTo>
                  <a:pt x="0" y="210553"/>
                </a:lnTo>
                <a:lnTo>
                  <a:pt x="0" y="2264016"/>
                </a:lnTo>
                <a:lnTo>
                  <a:pt x="5527573" y="2264016"/>
                </a:lnTo>
                <a:lnTo>
                  <a:pt x="5527573" y="210553"/>
                </a:lnTo>
                <a:close/>
              </a:path>
            </a:pathLst>
          </a:custGeom>
          <a:solidFill>
            <a:srgbClr val="B7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666246" y="4797640"/>
            <a:ext cx="5527675" cy="2264410"/>
          </a:xfrm>
          <a:custGeom>
            <a:rect l="l" t="t" r="r" b="b"/>
            <a:pathLst>
              <a:path w="5527675" h="2264409">
                <a:moveTo>
                  <a:pt x="5527573" y="210553"/>
                </a:moveTo>
                <a:lnTo>
                  <a:pt x="1253350" y="210553"/>
                </a:lnTo>
                <a:lnTo>
                  <a:pt x="1253350" y="0"/>
                </a:lnTo>
                <a:lnTo>
                  <a:pt x="1175346" y="0"/>
                </a:lnTo>
                <a:lnTo>
                  <a:pt x="1175346" y="210553"/>
                </a:lnTo>
                <a:lnTo>
                  <a:pt x="0" y="210553"/>
                </a:lnTo>
                <a:lnTo>
                  <a:pt x="0" y="2264016"/>
                </a:lnTo>
                <a:lnTo>
                  <a:pt x="5527573" y="2264016"/>
                </a:lnTo>
                <a:lnTo>
                  <a:pt x="5527573" y="210553"/>
                </a:lnTo>
                <a:close/>
              </a:path>
            </a:pathLst>
          </a:custGeom>
          <a:solidFill>
            <a:srgbClr val="38A2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362407" y="2032156"/>
            <a:ext cx="2479675" cy="2084705"/>
          </a:xfrm>
          <a:custGeom>
            <a:rect l="l" t="t" r="r" b="b"/>
            <a:pathLst>
              <a:path w="2479675" h="2084704">
                <a:moveTo>
                  <a:pt x="2479185" y="2084695"/>
                </a:moveTo>
                <a:lnTo>
                  <a:pt x="0" y="2084695"/>
                </a:lnTo>
                <a:lnTo>
                  <a:pt x="0" y="0"/>
                </a:lnTo>
                <a:lnTo>
                  <a:pt x="2479185" y="0"/>
                </a:lnTo>
                <a:lnTo>
                  <a:pt x="2479185" y="2084695"/>
                </a:lnTo>
                <a:close/>
              </a:path>
            </a:pathLst>
          </a:custGeom>
          <a:solidFill>
            <a:srgbClr val="FFFD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362407" y="4734275"/>
            <a:ext cx="2479675" cy="2084705"/>
          </a:xfrm>
          <a:custGeom>
            <a:rect l="l" t="t" r="r" b="b"/>
            <a:pathLst>
              <a:path w="2479675" h="2084704">
                <a:moveTo>
                  <a:pt x="2479185" y="2084695"/>
                </a:moveTo>
                <a:lnTo>
                  <a:pt x="0" y="2084695"/>
                </a:lnTo>
                <a:lnTo>
                  <a:pt x="0" y="0"/>
                </a:lnTo>
                <a:lnTo>
                  <a:pt x="2479185" y="0"/>
                </a:lnTo>
                <a:lnTo>
                  <a:pt x="2479185" y="2084695"/>
                </a:lnTo>
                <a:close/>
              </a:path>
            </a:pathLst>
          </a:custGeom>
          <a:solidFill>
            <a:srgbClr val="FFFD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62407" y="7434467"/>
            <a:ext cx="2479675" cy="2084705"/>
          </a:xfrm>
          <a:custGeom>
            <a:rect l="l" t="t" r="r" b="b"/>
            <a:pathLst>
              <a:path w="2479675" h="2084704">
                <a:moveTo>
                  <a:pt x="2479185" y="2084695"/>
                </a:moveTo>
                <a:lnTo>
                  <a:pt x="0" y="2084695"/>
                </a:lnTo>
                <a:lnTo>
                  <a:pt x="0" y="0"/>
                </a:lnTo>
                <a:lnTo>
                  <a:pt x="2479185" y="0"/>
                </a:lnTo>
                <a:lnTo>
                  <a:pt x="2479185" y="2084695"/>
                </a:lnTo>
                <a:close/>
              </a:path>
            </a:pathLst>
          </a:custGeom>
          <a:solidFill>
            <a:srgbClr val="FFFDF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10862371" y="2397635"/>
            <a:ext cx="1483727" cy="156153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0621091" y="7593084"/>
            <a:ext cx="1961781" cy="176793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0620816" y="4878537"/>
            <a:ext cx="2019299" cy="17906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21448" y="554994"/>
            <a:ext cx="16855439" cy="869950"/>
          </a:xfrm>
          <a:prstGeom prst="rect">
            <a:avLst/>
          </a:prstGeom>
          <a:solidFill>
            <a:srgbClr val="000000">
              <a:alpha val="55999"/>
            </a:srgbClr>
          </a:solidFill>
        </p:spPr>
        <p:txBody>
          <a:bodyPr vert="horz" wrap="square" lIns="0" tIns="36830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290"/>
              </a:spcBef>
            </a:pPr>
            <a:r>
              <a:rPr sz="5200"/>
              <a:t>REVENUE</a:t>
            </a:r>
            <a:r>
              <a:rPr sz="5200" spc="-305"/>
              <a:t> </a:t>
            </a:r>
            <a:r>
              <a:rPr sz="5200"/>
              <a:t>MARKET</a:t>
            </a:r>
            <a:r>
              <a:rPr sz="5200" spc="-300"/>
              <a:t> </a:t>
            </a:r>
            <a:r>
              <a:rPr sz="5200" spc="-20"/>
              <a:t>SHARE</a:t>
            </a:r>
            <a:r>
              <a:rPr sz="5200" spc="-300"/>
              <a:t> </a:t>
            </a:r>
            <a:r>
              <a:rPr sz="5200"/>
              <a:t>BY</a:t>
            </a:r>
            <a:r>
              <a:rPr sz="5200" spc="-300"/>
              <a:t> </a:t>
            </a:r>
            <a:r>
              <a:rPr sz="5200" spc="-45"/>
              <a:t>SEGMENTS</a:t>
            </a:r>
            <a:r>
              <a:rPr sz="5200" spc="-300"/>
              <a:t> </a:t>
            </a:r>
            <a:r>
              <a:rPr sz="5200" spc="-480"/>
              <a:t>2022</a:t>
            </a:r>
            <a:endParaRPr sz="5200"/>
          </a:p>
        </p:txBody>
      </p:sp>
      <p:sp>
        <p:nvSpPr>
          <p:cNvPr id="13" name="object 13"/>
          <p:cNvSpPr txBox="1"/>
          <p:nvPr/>
        </p:nvSpPr>
        <p:spPr>
          <a:xfrm>
            <a:off x="13447133" y="2559276"/>
            <a:ext cx="3059430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1535">
              <a:lnSpc>
                <a:spcPct val="115199"/>
              </a:lnSpc>
              <a:spcBef>
                <a:spcPts val="100"/>
              </a:spcBef>
            </a:pPr>
            <a:r>
              <a:rPr sz="3200" b="1">
                <a:solidFill>
                  <a:srgbClr val="FFFFFF"/>
                </a:solidFill>
                <a:latin typeface="Trebuchet MS"/>
                <a:cs typeface="Trebuchet MS"/>
              </a:rPr>
              <a:t>Form</a:t>
            </a:r>
            <a:r>
              <a:rPr sz="3200" b="1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50">
                <a:solidFill>
                  <a:srgbClr val="FFFFFF"/>
                </a:solidFill>
                <a:latin typeface="Trebuchet MS"/>
                <a:cs typeface="Trebuchet MS"/>
              </a:rPr>
              <a:t>: </a:t>
            </a:r>
            <a:r>
              <a:rPr sz="3200" b="1">
                <a:solidFill>
                  <a:srgbClr val="FFFFFF"/>
                </a:solidFill>
                <a:latin typeface="Trebuchet MS"/>
                <a:cs typeface="Trebuchet MS"/>
              </a:rPr>
              <a:t>Crystal:</a:t>
            </a:r>
            <a:r>
              <a:rPr sz="3200" b="1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45">
                <a:solidFill>
                  <a:srgbClr val="FFFFFF"/>
                </a:solidFill>
                <a:latin typeface="Trebuchet MS"/>
                <a:cs typeface="Trebuchet MS"/>
              </a:rPr>
              <a:t>42.43%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881585" y="5340768"/>
            <a:ext cx="4190365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96695">
              <a:lnSpc>
                <a:spcPct val="115199"/>
              </a:lnSpc>
              <a:spcBef>
                <a:spcPts val="100"/>
              </a:spcBef>
            </a:pPr>
            <a:r>
              <a:rPr sz="3200" b="1" spc="-20">
                <a:solidFill>
                  <a:srgbClr val="FFFFFF"/>
                </a:solidFill>
                <a:latin typeface="Trebuchet MS"/>
                <a:cs typeface="Trebuchet MS"/>
              </a:rPr>
              <a:t>Type: </a:t>
            </a:r>
            <a:r>
              <a:rPr sz="3200" b="1" spc="-10">
                <a:solidFill>
                  <a:srgbClr val="FFFFFF"/>
                </a:solidFill>
                <a:latin typeface="Trebuchet MS"/>
                <a:cs typeface="Trebuchet MS"/>
              </a:rPr>
              <a:t>Heptahydrate:</a:t>
            </a:r>
            <a:r>
              <a:rPr sz="3200" b="1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85">
                <a:solidFill>
                  <a:srgbClr val="FFFFFF"/>
                </a:solidFill>
                <a:latin typeface="Trebuchet MS"/>
                <a:cs typeface="Trebuchet MS"/>
              </a:rPr>
              <a:t>38.21%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80607" y="8071990"/>
            <a:ext cx="3332479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784">
              <a:lnSpc>
                <a:spcPct val="115199"/>
              </a:lnSpc>
              <a:spcBef>
                <a:spcPts val="100"/>
              </a:spcBef>
            </a:pPr>
            <a:r>
              <a:rPr sz="3200" b="1" spc="-10">
                <a:solidFill>
                  <a:srgbClr val="FFFFFF"/>
                </a:solidFill>
                <a:latin typeface="Trebuchet MS"/>
                <a:cs typeface="Trebuchet MS"/>
              </a:rPr>
              <a:t>Application: </a:t>
            </a:r>
            <a:r>
              <a:rPr sz="3200" b="1" spc="-40">
                <a:solidFill>
                  <a:srgbClr val="FFFFFF"/>
                </a:solidFill>
                <a:latin typeface="Trebuchet MS"/>
                <a:cs typeface="Trebuchet MS"/>
              </a:rPr>
              <a:t>Fertilizer:</a:t>
            </a:r>
            <a:r>
              <a:rPr sz="3200" b="1" spc="-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-90">
                <a:solidFill>
                  <a:srgbClr val="FFFFFF"/>
                </a:solidFill>
                <a:latin typeface="Trebuchet MS"/>
                <a:cs typeface="Trebuchet MS"/>
              </a:rPr>
              <a:t>18.23%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8515" y="1883353"/>
            <a:ext cx="6684009" cy="3225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3210">
              <a:lnSpc>
                <a:spcPct val="116700"/>
              </a:lnSpc>
              <a:spcBef>
                <a:spcPts val="95"/>
              </a:spcBef>
            </a:pPr>
            <a:r>
              <a:rPr sz="4500" spc="270">
                <a:solidFill>
                  <a:srgbClr val="FFFFFF"/>
                </a:solidFill>
                <a:latin typeface="Arial"/>
                <a:cs typeface="Arial"/>
              </a:rPr>
              <a:t>GLOBALMAGNESIUM </a:t>
            </a:r>
            <a:r>
              <a:rPr sz="4500" spc="185">
                <a:solidFill>
                  <a:srgbClr val="FFFFFF"/>
                </a:solidFill>
                <a:latin typeface="Arial"/>
                <a:cs typeface="Arial"/>
              </a:rPr>
              <a:t>SULFATE</a:t>
            </a:r>
            <a:r>
              <a:rPr sz="4500" spc="4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2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endParaRPr sz="4500">
              <a:latin typeface="Arial"/>
              <a:cs typeface="Arial"/>
            </a:endParaRPr>
          </a:p>
          <a:p>
            <a:pPr marL="12700" marR="5080">
              <a:lnSpc>
                <a:spcPts val="6300"/>
              </a:lnSpc>
              <a:spcBef>
                <a:spcPts val="160"/>
              </a:spcBef>
            </a:pPr>
            <a:r>
              <a:rPr sz="4500" spc="114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sz="4500" spc="4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195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sz="4500" spc="4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500" spc="4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4500" spc="35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571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18269" y="5300083"/>
            <a:ext cx="9578975" cy="2863215"/>
            <a:chOff x="7918269" y="5300083"/>
            <a:chExt cx="9578975" cy="2863215"/>
          </a:xfrm>
        </p:grpSpPr>
        <p:sp>
          <p:nvSpPr>
            <p:cNvPr id="4" name="object 4"/>
            <p:cNvSpPr/>
            <p:nvPr/>
          </p:nvSpPr>
          <p:spPr>
            <a:xfrm>
              <a:off x="9008557" y="5300083"/>
              <a:ext cx="8488680" cy="2863215"/>
            </a:xfrm>
            <a:custGeom>
              <a:rect l="l" t="t" r="r" b="b"/>
              <a:pathLst>
                <a:path w="8488680" h="2863215">
                  <a:moveTo>
                    <a:pt x="8488094" y="2863209"/>
                  </a:moveTo>
                  <a:lnTo>
                    <a:pt x="0" y="2863209"/>
                  </a:lnTo>
                  <a:lnTo>
                    <a:pt x="0" y="0"/>
                  </a:lnTo>
                  <a:lnTo>
                    <a:pt x="8488094" y="0"/>
                  </a:lnTo>
                  <a:lnTo>
                    <a:pt x="8488094" y="2863209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918260" y="5743053"/>
              <a:ext cx="2681605" cy="1977389"/>
            </a:xfrm>
            <a:custGeom>
              <a:rect l="l" t="t" r="r" b="b"/>
              <a:pathLst>
                <a:path w="2681604" h="1977389">
                  <a:moveTo>
                    <a:pt x="2681554" y="658291"/>
                  </a:moveTo>
                  <a:lnTo>
                    <a:pt x="2180577" y="658291"/>
                  </a:lnTo>
                  <a:lnTo>
                    <a:pt x="2180577" y="0"/>
                  </a:lnTo>
                  <a:lnTo>
                    <a:pt x="0" y="0"/>
                  </a:lnTo>
                  <a:lnTo>
                    <a:pt x="0" y="1977288"/>
                  </a:lnTo>
                  <a:lnTo>
                    <a:pt x="2180577" y="1977288"/>
                  </a:lnTo>
                  <a:lnTo>
                    <a:pt x="2180577" y="1319098"/>
                  </a:lnTo>
                  <a:lnTo>
                    <a:pt x="2681554" y="1319098"/>
                  </a:lnTo>
                  <a:lnTo>
                    <a:pt x="2681554" y="658291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7918269" y="2124471"/>
            <a:ext cx="9578975" cy="2863215"/>
            <a:chOff x="7918269" y="2124471"/>
            <a:chExt cx="9578975" cy="2863215"/>
          </a:xfrm>
        </p:grpSpPr>
        <p:sp>
          <p:nvSpPr>
            <p:cNvPr id="7" name="object 7"/>
            <p:cNvSpPr/>
            <p:nvPr/>
          </p:nvSpPr>
          <p:spPr>
            <a:xfrm>
              <a:off x="9008557" y="2124471"/>
              <a:ext cx="8488680" cy="2863215"/>
            </a:xfrm>
            <a:custGeom>
              <a:rect l="l" t="t" r="r" b="b"/>
              <a:pathLst>
                <a:path w="8488680" h="2863215">
                  <a:moveTo>
                    <a:pt x="8488094" y="2863209"/>
                  </a:moveTo>
                  <a:lnTo>
                    <a:pt x="0" y="2863209"/>
                  </a:lnTo>
                  <a:lnTo>
                    <a:pt x="0" y="0"/>
                  </a:lnTo>
                  <a:lnTo>
                    <a:pt x="8488094" y="0"/>
                  </a:lnTo>
                  <a:lnTo>
                    <a:pt x="8488094" y="2863209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918260" y="2567431"/>
              <a:ext cx="2681605" cy="1977389"/>
            </a:xfrm>
            <a:custGeom>
              <a:rect l="l" t="t" r="r" b="b"/>
              <a:pathLst>
                <a:path w="2681604" h="1977389">
                  <a:moveTo>
                    <a:pt x="2681554" y="658304"/>
                  </a:moveTo>
                  <a:lnTo>
                    <a:pt x="2180577" y="658304"/>
                  </a:lnTo>
                  <a:lnTo>
                    <a:pt x="2180577" y="0"/>
                  </a:lnTo>
                  <a:lnTo>
                    <a:pt x="0" y="0"/>
                  </a:lnTo>
                  <a:lnTo>
                    <a:pt x="0" y="1977301"/>
                  </a:lnTo>
                  <a:lnTo>
                    <a:pt x="2180577" y="1977301"/>
                  </a:lnTo>
                  <a:lnTo>
                    <a:pt x="2180577" y="1319098"/>
                  </a:lnTo>
                  <a:lnTo>
                    <a:pt x="2681554" y="1319098"/>
                  </a:lnTo>
                  <a:lnTo>
                    <a:pt x="2681554" y="658304"/>
                  </a:lnTo>
                  <a:close/>
                </a:path>
              </a:pathLst>
            </a:custGeom>
            <a:solidFill>
              <a:srgbClr val="43B4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0559118" y="2501620"/>
              <a:ext cx="93552" cy="936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0559118" y="3825607"/>
              <a:ext cx="93552" cy="9360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278317" y="3273128"/>
            <a:ext cx="1461135" cy="539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50" b="1" spc="-10">
                <a:solidFill>
                  <a:srgbClr val="FFFFFF"/>
                </a:solidFill>
                <a:latin typeface="Trebuchet MS"/>
                <a:cs typeface="Trebuchet MS"/>
              </a:rPr>
              <a:t>Drivers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54167" y="6466975"/>
            <a:ext cx="2110740" cy="539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50" b="1" spc="50">
                <a:solidFill>
                  <a:srgbClr val="FFFFFF"/>
                </a:solidFill>
                <a:latin typeface="Trebuchet MS"/>
                <a:cs typeface="Trebuchet MS"/>
              </a:rPr>
              <a:t>Restraints</a:t>
            </a:r>
            <a:endParaRPr sz="335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/>
          <a:stretch>
            <a:fillRect/>
          </a:stretch>
        </p:blipFill>
        <p:spPr>
          <a:xfrm>
            <a:off x="10749091" y="2526989"/>
            <a:ext cx="95250" cy="9525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008557" y="2361794"/>
            <a:ext cx="848868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8185">
              <a:lnSpc>
                <a:spcPct val="100000"/>
              </a:lnSpc>
              <a:spcBef>
                <a:spcPts val="100"/>
              </a:spcBef>
            </a:pP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5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20">
                <a:solidFill>
                  <a:srgbClr val="FFFFFF"/>
                </a:solidFill>
                <a:latin typeface="Trebuchet MS"/>
                <a:cs typeface="Trebuchet MS"/>
              </a:rPr>
              <a:t>need</a:t>
            </a:r>
            <a:r>
              <a:rPr sz="225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25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increase</a:t>
            </a:r>
            <a:r>
              <a:rPr sz="225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production</a:t>
            </a:r>
            <a:r>
              <a:rPr sz="225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225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250" b="1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rising</a:t>
            </a:r>
            <a:endParaRPr sz="225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/>
          <a:stretch>
            <a:fillRect/>
          </a:stretch>
        </p:blipFill>
        <p:spPr>
          <a:xfrm>
            <a:off x="10749091" y="3327089"/>
            <a:ext cx="95250" cy="9525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0984190" y="2704808"/>
            <a:ext cx="6175375" cy="825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sz="225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food</a:t>
            </a:r>
            <a:r>
              <a:rPr sz="225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demand</a:t>
            </a:r>
            <a:r>
              <a:rPr sz="225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225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25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population</a:t>
            </a:r>
            <a:r>
              <a:rPr sz="225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growth.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Increasing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penetration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55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new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applications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84190" y="3561944"/>
            <a:ext cx="4554855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25">
                <a:solidFill>
                  <a:srgbClr val="FFFFFF"/>
                </a:solidFill>
                <a:latin typeface="Trebuchet MS"/>
                <a:cs typeface="Trebuchet MS"/>
              </a:rPr>
              <a:t>within</a:t>
            </a:r>
            <a:r>
              <a:rPr sz="2250" b="1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nutraceuticals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along</a:t>
            </a:r>
            <a:r>
              <a:rPr sz="2250" b="1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2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5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84190" y="3904958"/>
            <a:ext cx="6200140" cy="825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consistently</a:t>
            </a:r>
            <a:r>
              <a:rPr sz="2250" b="1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increasing</a:t>
            </a:r>
            <a:r>
              <a:rPr sz="2250" b="1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demand</a:t>
            </a:r>
            <a:r>
              <a:rPr sz="2250" b="1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from</a:t>
            </a:r>
            <a:r>
              <a:rPr sz="2250" b="1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2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50" b="1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20">
                <a:solidFill>
                  <a:srgbClr val="FFFFFF"/>
                </a:solidFill>
                <a:latin typeface="Trebuchet MS"/>
                <a:cs typeface="Trebuchet MS"/>
              </a:rPr>
              <a:t>end-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2250" b="1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industries.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75939" y="6558406"/>
            <a:ext cx="551688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250" b="1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10">
                <a:solidFill>
                  <a:srgbClr val="FFFFFF"/>
                </a:solidFill>
                <a:latin typeface="Trebuchet MS"/>
                <a:cs typeface="Trebuchet MS"/>
              </a:rPr>
              <a:t>volatility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55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prices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>
                <a:solidFill>
                  <a:srgbClr val="FFFFFF"/>
                </a:solidFill>
                <a:latin typeface="Trebuchet MS"/>
                <a:cs typeface="Trebuchet MS"/>
              </a:rPr>
              <a:t>magnesium</a:t>
            </a:r>
            <a:r>
              <a:rPr sz="2250" b="1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b="1" spc="-20">
                <a:solidFill>
                  <a:srgbClr val="FFFFFF"/>
                </a:solidFill>
                <a:latin typeface="Trebuchet MS"/>
                <a:cs typeface="Trebuchet MS"/>
              </a:rPr>
              <a:t>salt</a:t>
            </a:r>
            <a:endParaRPr sz="225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13246" y="3210339"/>
            <a:ext cx="13261975" cy="5394325"/>
          </a:xfrm>
          <a:custGeom>
            <a:rect l="l" t="t" r="r" b="b"/>
            <a:pathLst>
              <a:path w="13261975" h="5394325">
                <a:moveTo>
                  <a:pt x="12775735" y="5394256"/>
                </a:moveTo>
                <a:lnTo>
                  <a:pt x="485775" y="5394256"/>
                </a:lnTo>
                <a:lnTo>
                  <a:pt x="437762" y="5391879"/>
                </a:lnTo>
                <a:lnTo>
                  <a:pt x="390562" y="5384836"/>
                </a:lnTo>
                <a:lnTo>
                  <a:pt x="344494" y="5373259"/>
                </a:lnTo>
                <a:lnTo>
                  <a:pt x="299877" y="5357280"/>
                </a:lnTo>
                <a:lnTo>
                  <a:pt x="257028" y="5337030"/>
                </a:lnTo>
                <a:lnTo>
                  <a:pt x="216266" y="5312641"/>
                </a:lnTo>
                <a:lnTo>
                  <a:pt x="177911" y="5284246"/>
                </a:lnTo>
                <a:lnTo>
                  <a:pt x="142280" y="5251975"/>
                </a:lnTo>
                <a:lnTo>
                  <a:pt x="110010" y="5216343"/>
                </a:lnTo>
                <a:lnTo>
                  <a:pt x="81615" y="5177986"/>
                </a:lnTo>
                <a:lnTo>
                  <a:pt x="57227" y="5137223"/>
                </a:lnTo>
                <a:lnTo>
                  <a:pt x="36977" y="5094375"/>
                </a:lnTo>
                <a:lnTo>
                  <a:pt x="20997" y="5049759"/>
                </a:lnTo>
                <a:lnTo>
                  <a:pt x="9420" y="5003694"/>
                </a:lnTo>
                <a:lnTo>
                  <a:pt x="2377" y="4956500"/>
                </a:lnTo>
                <a:lnTo>
                  <a:pt x="0" y="4908496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12775735" y="0"/>
                </a:lnTo>
                <a:lnTo>
                  <a:pt x="12823749" y="2377"/>
                </a:lnTo>
                <a:lnTo>
                  <a:pt x="12870950" y="9420"/>
                </a:lnTo>
                <a:lnTo>
                  <a:pt x="12917019" y="20997"/>
                </a:lnTo>
                <a:lnTo>
                  <a:pt x="12961636" y="36977"/>
                </a:lnTo>
                <a:lnTo>
                  <a:pt x="13004483" y="57227"/>
                </a:lnTo>
                <a:lnTo>
                  <a:pt x="13045241" y="81615"/>
                </a:lnTo>
                <a:lnTo>
                  <a:pt x="13083591" y="110010"/>
                </a:lnTo>
                <a:lnTo>
                  <a:pt x="13119214" y="142280"/>
                </a:lnTo>
                <a:lnTo>
                  <a:pt x="13151484" y="177911"/>
                </a:lnTo>
                <a:lnTo>
                  <a:pt x="13179880" y="216266"/>
                </a:lnTo>
                <a:lnTo>
                  <a:pt x="13204269" y="257028"/>
                </a:lnTo>
                <a:lnTo>
                  <a:pt x="13224518" y="299877"/>
                </a:lnTo>
                <a:lnTo>
                  <a:pt x="13240498" y="344494"/>
                </a:lnTo>
                <a:lnTo>
                  <a:pt x="13252075" y="390562"/>
                </a:lnTo>
                <a:lnTo>
                  <a:pt x="13259118" y="437762"/>
                </a:lnTo>
                <a:lnTo>
                  <a:pt x="13261494" y="485775"/>
                </a:lnTo>
                <a:lnTo>
                  <a:pt x="13261494" y="4908496"/>
                </a:lnTo>
                <a:lnTo>
                  <a:pt x="13259118" y="4956500"/>
                </a:lnTo>
                <a:lnTo>
                  <a:pt x="13252075" y="5003694"/>
                </a:lnTo>
                <a:lnTo>
                  <a:pt x="13240498" y="5049759"/>
                </a:lnTo>
                <a:lnTo>
                  <a:pt x="13224518" y="5094375"/>
                </a:lnTo>
                <a:lnTo>
                  <a:pt x="13204269" y="5137223"/>
                </a:lnTo>
                <a:lnTo>
                  <a:pt x="13179880" y="5177986"/>
                </a:lnTo>
                <a:lnTo>
                  <a:pt x="13151484" y="5216343"/>
                </a:lnTo>
                <a:lnTo>
                  <a:pt x="13119214" y="5251975"/>
                </a:lnTo>
                <a:lnTo>
                  <a:pt x="13083591" y="5284246"/>
                </a:lnTo>
                <a:lnTo>
                  <a:pt x="13045241" y="5312641"/>
                </a:lnTo>
                <a:lnTo>
                  <a:pt x="13004483" y="5337030"/>
                </a:lnTo>
                <a:lnTo>
                  <a:pt x="12961636" y="5357280"/>
                </a:lnTo>
                <a:lnTo>
                  <a:pt x="12917019" y="5373259"/>
                </a:lnTo>
                <a:lnTo>
                  <a:pt x="12870950" y="5384836"/>
                </a:lnTo>
                <a:lnTo>
                  <a:pt x="12823749" y="5391879"/>
                </a:lnTo>
                <a:lnTo>
                  <a:pt x="12775735" y="5394256"/>
                </a:lnTo>
                <a:close/>
              </a:path>
            </a:pathLst>
          </a:custGeom>
          <a:solidFill>
            <a:srgbClr val="000000">
              <a:alpha val="7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52687" y="3417194"/>
            <a:ext cx="9044940" cy="859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450" spc="-254"/>
              <a:t>AUTHOR'S</a:t>
            </a:r>
            <a:r>
              <a:rPr sz="5450" spc="-260"/>
              <a:t> </a:t>
            </a:r>
            <a:r>
              <a:rPr sz="5450" spc="-200"/>
              <a:t>PERSPECTIVE</a:t>
            </a:r>
            <a:endParaRPr sz="5450"/>
          </a:p>
        </p:txBody>
      </p:sp>
      <p:grpSp>
        <p:nvGrpSpPr>
          <p:cNvPr id="5" name="object 5"/>
          <p:cNvGrpSpPr/>
          <p:nvPr/>
        </p:nvGrpSpPr>
        <p:grpSpPr>
          <a:xfrm>
            <a:off x="3206718" y="5092369"/>
            <a:ext cx="114300" cy="1943100"/>
            <a:chOff x="3206718" y="5092369"/>
            <a:chExt cx="114300" cy="1943100"/>
          </a:xfrm>
        </p:grpSpPr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206718" y="5092369"/>
              <a:ext cx="114300" cy="114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206718" y="6921169"/>
              <a:ext cx="114300" cy="1143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479024" y="4850421"/>
            <a:ext cx="1187132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6559">
              <a:lnSpc>
                <a:spcPct val="115399"/>
              </a:lnSpc>
              <a:spcBef>
                <a:spcPts val="100"/>
              </a:spcBef>
            </a:pP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Magnesium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sulfate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0">
                <a:solidFill>
                  <a:srgbClr val="FFFFFF"/>
                </a:solidFill>
                <a:latin typeface="Trebuchet MS"/>
                <a:cs typeface="Trebuchet MS"/>
              </a:rPr>
              <a:t>demand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45">
                <a:solidFill>
                  <a:srgbClr val="FFFFFF"/>
                </a:solidFill>
                <a:latin typeface="Trebuchet MS"/>
                <a:cs typeface="Trebuchet MS"/>
              </a:rPr>
              <a:t>will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40">
                <a:solidFill>
                  <a:srgbClr val="FFFFFF"/>
                </a:solidFill>
                <a:latin typeface="Trebuchet MS"/>
                <a:cs typeface="Trebuchet MS"/>
              </a:rPr>
              <a:t>likely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increase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production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fertilisers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during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45">
                <a:solidFill>
                  <a:srgbClr val="FFFFFF"/>
                </a:solidFill>
                <a:latin typeface="Trebuchet MS"/>
                <a:cs typeface="Trebuchet MS"/>
              </a:rPr>
              <a:t>forecast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0">
                <a:solidFill>
                  <a:srgbClr val="FFFFFF"/>
                </a:solidFill>
                <a:latin typeface="Trebuchet MS"/>
                <a:cs typeface="Trebuchet MS"/>
              </a:rPr>
              <a:t>period</a:t>
            </a:r>
            <a:r>
              <a:rPr sz="260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45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expansion</a:t>
            </a:r>
            <a:r>
              <a:rPr sz="2600" b="1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600" b="1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agricultural</a:t>
            </a:r>
            <a:r>
              <a:rPr sz="2600" b="1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industry</a:t>
            </a:r>
            <a:r>
              <a:rPr sz="2600" b="1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globally</a:t>
            </a:r>
            <a:r>
              <a:rPr sz="2600" b="1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600" b="1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growing</a:t>
            </a:r>
            <a:r>
              <a:rPr sz="2600" b="1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35">
                <a:solidFill>
                  <a:srgbClr val="FFFFFF"/>
                </a:solidFill>
                <a:latin typeface="Trebuchet MS"/>
                <a:cs typeface="Trebuchet MS"/>
              </a:rPr>
              <a:t>requirement</a:t>
            </a:r>
            <a:r>
              <a:rPr sz="2600" b="1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600" b="1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achieve</a:t>
            </a:r>
            <a:r>
              <a:rPr sz="2600" b="1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0">
                <a:solidFill>
                  <a:srgbClr val="FFFFFF"/>
                </a:solidFill>
                <a:latin typeface="Trebuchet MS"/>
                <a:cs typeface="Trebuchet MS"/>
              </a:rPr>
              <a:t>high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agricultural</a:t>
            </a:r>
            <a:r>
              <a:rPr sz="2600" b="1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yields.</a:t>
            </a: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ct val="115399"/>
              </a:lnSpc>
            </a:pPr>
            <a:r>
              <a:rPr sz="2600" b="1" spc="-4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0">
                <a:solidFill>
                  <a:srgbClr val="FFFFFF"/>
                </a:solidFill>
                <a:latin typeface="Trebuchet MS"/>
                <a:cs typeface="Trebuchet MS"/>
              </a:rPr>
              <a:t>other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30">
                <a:solidFill>
                  <a:srgbClr val="FFFFFF"/>
                </a:solidFill>
                <a:latin typeface="Trebuchet MS"/>
                <a:cs typeface="Trebuchet MS"/>
              </a:rPr>
              <a:t>key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factor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expected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significantly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contribute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growth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of the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6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rising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magnesium</a:t>
            </a:r>
            <a:r>
              <a:rPr sz="2600" b="1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sulphate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95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60">
                <a:solidFill>
                  <a:srgbClr val="FFFFFF"/>
                </a:solidFill>
                <a:latin typeface="Trebuchet MS"/>
                <a:cs typeface="Trebuchet MS"/>
              </a:rPr>
              <a:t>first-</a:t>
            </a:r>
            <a:r>
              <a:rPr sz="2600" b="1" spc="-60">
                <a:solidFill>
                  <a:srgbClr val="FFFFFF"/>
                </a:solidFill>
                <a:latin typeface="Trebuchet MS"/>
                <a:cs typeface="Trebuchet MS"/>
              </a:rPr>
              <a:t>line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0">
                <a:solidFill>
                  <a:srgbClr val="FFFFFF"/>
                </a:solidFill>
                <a:latin typeface="Trebuchet MS"/>
                <a:cs typeface="Trebuchet MS"/>
              </a:rPr>
              <a:t>drug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treatment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severe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>
                <a:solidFill>
                  <a:srgbClr val="FFFFFF"/>
                </a:solidFill>
                <a:latin typeface="Trebuchet MS"/>
                <a:cs typeface="Trebuchet MS"/>
              </a:rPr>
              <a:t>pre-eclampsia</a:t>
            </a:r>
            <a:r>
              <a:rPr sz="2600" b="1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600" b="1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>
                <a:solidFill>
                  <a:srgbClr val="FFFFFF"/>
                </a:solidFill>
                <a:latin typeface="Trebuchet MS"/>
                <a:cs typeface="Trebuchet MS"/>
              </a:rPr>
              <a:t>eclampsia.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878610" y="3480998"/>
            <a:ext cx="8591550" cy="2247900"/>
            <a:chOff x="8878610" y="3480998"/>
            <a:chExt cx="8591550" cy="2247900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878610" y="3715633"/>
              <a:ext cx="5219699" cy="1781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4098127" y="3480998"/>
              <a:ext cx="3371849" cy="22478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9700138" y="6354272"/>
            <a:ext cx="2905124" cy="290510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4525955" y="6052463"/>
            <a:ext cx="2239645" cy="2212975"/>
          </a:xfrm>
          <a:custGeom>
            <a:rect l="l" t="t" r="r" b="b"/>
            <a:pathLst>
              <a:path w="2239644" h="2212975">
                <a:moveTo>
                  <a:pt x="1125689" y="390245"/>
                </a:moveTo>
                <a:lnTo>
                  <a:pt x="1117549" y="342773"/>
                </a:lnTo>
                <a:lnTo>
                  <a:pt x="1094867" y="301548"/>
                </a:lnTo>
                <a:lnTo>
                  <a:pt x="1060272" y="269036"/>
                </a:lnTo>
                <a:lnTo>
                  <a:pt x="1016393" y="247700"/>
                </a:lnTo>
                <a:lnTo>
                  <a:pt x="965860" y="240042"/>
                </a:lnTo>
                <a:lnTo>
                  <a:pt x="278536" y="240042"/>
                </a:lnTo>
                <a:lnTo>
                  <a:pt x="278536" y="540473"/>
                </a:lnTo>
                <a:lnTo>
                  <a:pt x="965860" y="540473"/>
                </a:lnTo>
                <a:lnTo>
                  <a:pt x="1016393" y="532815"/>
                </a:lnTo>
                <a:lnTo>
                  <a:pt x="1060272" y="511492"/>
                </a:lnTo>
                <a:lnTo>
                  <a:pt x="1094867" y="478967"/>
                </a:lnTo>
                <a:lnTo>
                  <a:pt x="1117549" y="437718"/>
                </a:lnTo>
                <a:lnTo>
                  <a:pt x="1125689" y="390245"/>
                </a:lnTo>
                <a:close/>
              </a:path>
              <a:path w="2239644" h="2212975">
                <a:moveTo>
                  <a:pt x="2239200" y="954252"/>
                </a:moveTo>
                <a:lnTo>
                  <a:pt x="2237130" y="897496"/>
                </a:lnTo>
                <a:lnTo>
                  <a:pt x="2231136" y="843000"/>
                </a:lnTo>
                <a:lnTo>
                  <a:pt x="2221484" y="790930"/>
                </a:lnTo>
                <a:lnTo>
                  <a:pt x="2208466" y="741476"/>
                </a:lnTo>
                <a:lnTo>
                  <a:pt x="2192388" y="694804"/>
                </a:lnTo>
                <a:lnTo>
                  <a:pt x="2173503" y="651078"/>
                </a:lnTo>
                <a:lnTo>
                  <a:pt x="2152116" y="610489"/>
                </a:lnTo>
                <a:lnTo>
                  <a:pt x="2126005" y="568452"/>
                </a:lnTo>
                <a:lnTo>
                  <a:pt x="2097189" y="528040"/>
                </a:lnTo>
                <a:lnTo>
                  <a:pt x="2065743" y="489470"/>
                </a:lnTo>
                <a:lnTo>
                  <a:pt x="2031771" y="452932"/>
                </a:lnTo>
                <a:lnTo>
                  <a:pt x="1995335" y="418668"/>
                </a:lnTo>
                <a:lnTo>
                  <a:pt x="1956498" y="386867"/>
                </a:lnTo>
                <a:lnTo>
                  <a:pt x="1915363" y="357746"/>
                </a:lnTo>
                <a:lnTo>
                  <a:pt x="1872005" y="331533"/>
                </a:lnTo>
                <a:lnTo>
                  <a:pt x="1826488" y="308419"/>
                </a:lnTo>
                <a:lnTo>
                  <a:pt x="1149896" y="0"/>
                </a:lnTo>
                <a:lnTo>
                  <a:pt x="1181023" y="21158"/>
                </a:lnTo>
                <a:lnTo>
                  <a:pt x="1213459" y="44792"/>
                </a:lnTo>
                <a:lnTo>
                  <a:pt x="1245997" y="71539"/>
                </a:lnTo>
                <a:lnTo>
                  <a:pt x="1277467" y="101968"/>
                </a:lnTo>
                <a:lnTo>
                  <a:pt x="1306703" y="136715"/>
                </a:lnTo>
                <a:lnTo>
                  <a:pt x="1332522" y="176377"/>
                </a:lnTo>
                <a:lnTo>
                  <a:pt x="1353743" y="221551"/>
                </a:lnTo>
                <a:lnTo>
                  <a:pt x="1369199" y="272872"/>
                </a:lnTo>
                <a:lnTo>
                  <a:pt x="1377708" y="330911"/>
                </a:lnTo>
                <a:lnTo>
                  <a:pt x="1378089" y="396303"/>
                </a:lnTo>
                <a:lnTo>
                  <a:pt x="1371549" y="450557"/>
                </a:lnTo>
                <a:lnTo>
                  <a:pt x="1358963" y="501789"/>
                </a:lnTo>
                <a:lnTo>
                  <a:pt x="1340878" y="549783"/>
                </a:lnTo>
                <a:lnTo>
                  <a:pt x="1317866" y="594283"/>
                </a:lnTo>
                <a:lnTo>
                  <a:pt x="1290485" y="635076"/>
                </a:lnTo>
                <a:lnTo>
                  <a:pt x="1259281" y="671931"/>
                </a:lnTo>
                <a:lnTo>
                  <a:pt x="1224838" y="704608"/>
                </a:lnTo>
                <a:lnTo>
                  <a:pt x="1187716" y="732904"/>
                </a:lnTo>
                <a:lnTo>
                  <a:pt x="1148473" y="756551"/>
                </a:lnTo>
                <a:lnTo>
                  <a:pt x="1107655" y="775360"/>
                </a:lnTo>
                <a:lnTo>
                  <a:pt x="1065847" y="789063"/>
                </a:lnTo>
                <a:lnTo>
                  <a:pt x="1023607" y="797471"/>
                </a:lnTo>
                <a:lnTo>
                  <a:pt x="981481" y="800315"/>
                </a:lnTo>
                <a:lnTo>
                  <a:pt x="278650" y="800442"/>
                </a:lnTo>
                <a:lnTo>
                  <a:pt x="278650" y="1359903"/>
                </a:lnTo>
                <a:lnTo>
                  <a:pt x="0" y="1359903"/>
                </a:lnTo>
                <a:lnTo>
                  <a:pt x="278485" y="2212771"/>
                </a:lnTo>
                <a:lnTo>
                  <a:pt x="1125423" y="2212771"/>
                </a:lnTo>
                <a:lnTo>
                  <a:pt x="1125423" y="1659077"/>
                </a:lnTo>
                <a:lnTo>
                  <a:pt x="1575714" y="1659077"/>
                </a:lnTo>
                <a:lnTo>
                  <a:pt x="1629156" y="1656740"/>
                </a:lnTo>
                <a:lnTo>
                  <a:pt x="1680578" y="1649920"/>
                </a:lnTo>
                <a:lnTo>
                  <a:pt x="1729955" y="1638935"/>
                </a:lnTo>
                <a:lnTo>
                  <a:pt x="1777238" y="1624063"/>
                </a:lnTo>
                <a:lnTo>
                  <a:pt x="1822399" y="1605597"/>
                </a:lnTo>
                <a:lnTo>
                  <a:pt x="1865414" y="1583842"/>
                </a:lnTo>
                <a:lnTo>
                  <a:pt x="1906231" y="1559090"/>
                </a:lnTo>
                <a:lnTo>
                  <a:pt x="1944827" y="1531632"/>
                </a:lnTo>
                <a:lnTo>
                  <a:pt x="1981161" y="1501762"/>
                </a:lnTo>
                <a:lnTo>
                  <a:pt x="2015197" y="1469783"/>
                </a:lnTo>
                <a:lnTo>
                  <a:pt x="2046909" y="1435989"/>
                </a:lnTo>
                <a:lnTo>
                  <a:pt x="2076259" y="1400670"/>
                </a:lnTo>
                <a:lnTo>
                  <a:pt x="2103208" y="1364132"/>
                </a:lnTo>
                <a:lnTo>
                  <a:pt x="2127720" y="1326654"/>
                </a:lnTo>
                <a:lnTo>
                  <a:pt x="2149754" y="1288554"/>
                </a:lnTo>
                <a:lnTo>
                  <a:pt x="2172665" y="1246543"/>
                </a:lnTo>
                <a:lnTo>
                  <a:pt x="2192426" y="1204645"/>
                </a:lnTo>
                <a:lnTo>
                  <a:pt x="2208898" y="1161643"/>
                </a:lnTo>
                <a:lnTo>
                  <a:pt x="2221954" y="1116330"/>
                </a:lnTo>
                <a:lnTo>
                  <a:pt x="2231440" y="1067473"/>
                </a:lnTo>
                <a:lnTo>
                  <a:pt x="2237232" y="1013853"/>
                </a:lnTo>
                <a:lnTo>
                  <a:pt x="2239200" y="954252"/>
                </a:lnTo>
                <a:close/>
              </a:path>
            </a:pathLst>
          </a:custGeom>
          <a:solidFill>
            <a:srgbClr val="EE3E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381290" y="8632659"/>
            <a:ext cx="608330" cy="302895"/>
          </a:xfrm>
          <a:custGeom>
            <a:rect l="l" t="t" r="r" b="b"/>
            <a:pathLst>
              <a:path w="608330" h="302895">
                <a:moveTo>
                  <a:pt x="303047" y="89039"/>
                </a:moveTo>
                <a:lnTo>
                  <a:pt x="298983" y="62242"/>
                </a:lnTo>
                <a:lnTo>
                  <a:pt x="297053" y="49491"/>
                </a:lnTo>
                <a:lnTo>
                  <a:pt x="277241" y="21945"/>
                </a:lnTo>
                <a:lnTo>
                  <a:pt x="240842" y="5816"/>
                </a:lnTo>
                <a:lnTo>
                  <a:pt x="238709" y="5626"/>
                </a:lnTo>
                <a:lnTo>
                  <a:pt x="238709" y="91059"/>
                </a:lnTo>
                <a:lnTo>
                  <a:pt x="236562" y="102235"/>
                </a:lnTo>
                <a:lnTo>
                  <a:pt x="230619" y="111302"/>
                </a:lnTo>
                <a:lnTo>
                  <a:pt x="221602" y="117398"/>
                </a:lnTo>
                <a:lnTo>
                  <a:pt x="210286" y="119621"/>
                </a:lnTo>
                <a:lnTo>
                  <a:pt x="62738" y="119621"/>
                </a:lnTo>
                <a:lnTo>
                  <a:pt x="62738" y="62242"/>
                </a:lnTo>
                <a:lnTo>
                  <a:pt x="206959" y="62242"/>
                </a:lnTo>
                <a:lnTo>
                  <a:pt x="219265" y="64350"/>
                </a:lnTo>
                <a:lnTo>
                  <a:pt x="229362" y="70269"/>
                </a:lnTo>
                <a:lnTo>
                  <a:pt x="236194" y="79387"/>
                </a:lnTo>
                <a:lnTo>
                  <a:pt x="238709" y="91059"/>
                </a:lnTo>
                <a:lnTo>
                  <a:pt x="238709" y="5626"/>
                </a:lnTo>
                <a:lnTo>
                  <a:pt x="185102" y="558"/>
                </a:lnTo>
                <a:lnTo>
                  <a:pt x="0" y="558"/>
                </a:lnTo>
                <a:lnTo>
                  <a:pt x="0" y="302590"/>
                </a:lnTo>
                <a:lnTo>
                  <a:pt x="62649" y="302590"/>
                </a:lnTo>
                <a:lnTo>
                  <a:pt x="62649" y="182054"/>
                </a:lnTo>
                <a:lnTo>
                  <a:pt x="187655" y="182054"/>
                </a:lnTo>
                <a:lnTo>
                  <a:pt x="241935" y="175983"/>
                </a:lnTo>
                <a:lnTo>
                  <a:pt x="277571" y="158115"/>
                </a:lnTo>
                <a:lnTo>
                  <a:pt x="297091" y="128955"/>
                </a:lnTo>
                <a:lnTo>
                  <a:pt x="298488" y="119621"/>
                </a:lnTo>
                <a:lnTo>
                  <a:pt x="303047" y="89039"/>
                </a:lnTo>
                <a:close/>
              </a:path>
              <a:path w="608330" h="302895">
                <a:moveTo>
                  <a:pt x="608063" y="0"/>
                </a:moveTo>
                <a:lnTo>
                  <a:pt x="431126" y="0"/>
                </a:lnTo>
                <a:lnTo>
                  <a:pt x="390461" y="6477"/>
                </a:lnTo>
                <a:lnTo>
                  <a:pt x="363575" y="25476"/>
                </a:lnTo>
                <a:lnTo>
                  <a:pt x="347751" y="56324"/>
                </a:lnTo>
                <a:lnTo>
                  <a:pt x="340258" y="98361"/>
                </a:lnTo>
                <a:lnTo>
                  <a:pt x="338366" y="150901"/>
                </a:lnTo>
                <a:lnTo>
                  <a:pt x="339852" y="208203"/>
                </a:lnTo>
                <a:lnTo>
                  <a:pt x="346468" y="251028"/>
                </a:lnTo>
                <a:lnTo>
                  <a:pt x="361454" y="280377"/>
                </a:lnTo>
                <a:lnTo>
                  <a:pt x="388061" y="297256"/>
                </a:lnTo>
                <a:lnTo>
                  <a:pt x="429526" y="302653"/>
                </a:lnTo>
                <a:lnTo>
                  <a:pt x="608063" y="302653"/>
                </a:lnTo>
                <a:lnTo>
                  <a:pt x="608063" y="240766"/>
                </a:lnTo>
                <a:lnTo>
                  <a:pt x="440207" y="240766"/>
                </a:lnTo>
                <a:lnTo>
                  <a:pt x="417830" y="238683"/>
                </a:lnTo>
                <a:lnTo>
                  <a:pt x="406120" y="230276"/>
                </a:lnTo>
                <a:lnTo>
                  <a:pt x="401624" y="212369"/>
                </a:lnTo>
                <a:lnTo>
                  <a:pt x="400900" y="181737"/>
                </a:lnTo>
                <a:lnTo>
                  <a:pt x="608063" y="181737"/>
                </a:lnTo>
                <a:lnTo>
                  <a:pt x="608063" y="124193"/>
                </a:lnTo>
                <a:lnTo>
                  <a:pt x="400900" y="124193"/>
                </a:lnTo>
                <a:lnTo>
                  <a:pt x="401726" y="94589"/>
                </a:lnTo>
                <a:lnTo>
                  <a:pt x="406387" y="74853"/>
                </a:lnTo>
                <a:lnTo>
                  <a:pt x="418134" y="63830"/>
                </a:lnTo>
                <a:lnTo>
                  <a:pt x="440207" y="60413"/>
                </a:lnTo>
                <a:lnTo>
                  <a:pt x="608063" y="60413"/>
                </a:lnTo>
                <a:lnTo>
                  <a:pt x="608063" y="0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381402" y="8631301"/>
            <a:ext cx="1221740" cy="304165"/>
          </a:xfrm>
          <a:custGeom>
            <a:rect l="l" t="t" r="r" b="b"/>
            <a:pathLst>
              <a:path w="1221740" h="304165">
                <a:moveTo>
                  <a:pt x="299974" y="107899"/>
                </a:moveTo>
                <a:lnTo>
                  <a:pt x="294779" y="66370"/>
                </a:lnTo>
                <a:lnTo>
                  <a:pt x="293357" y="63309"/>
                </a:lnTo>
                <a:lnTo>
                  <a:pt x="279095" y="32473"/>
                </a:lnTo>
                <a:lnTo>
                  <a:pt x="252768" y="9626"/>
                </a:lnTo>
                <a:lnTo>
                  <a:pt x="240182" y="6794"/>
                </a:lnTo>
                <a:lnTo>
                  <a:pt x="240182" y="104368"/>
                </a:lnTo>
                <a:lnTo>
                  <a:pt x="240182" y="200126"/>
                </a:lnTo>
                <a:lnTo>
                  <a:pt x="237769" y="220484"/>
                </a:lnTo>
                <a:lnTo>
                  <a:pt x="230111" y="233197"/>
                </a:lnTo>
                <a:lnTo>
                  <a:pt x="216535" y="239750"/>
                </a:lnTo>
                <a:lnTo>
                  <a:pt x="196367" y="241604"/>
                </a:lnTo>
                <a:lnTo>
                  <a:pt x="104368" y="241604"/>
                </a:lnTo>
                <a:lnTo>
                  <a:pt x="83832" y="239750"/>
                </a:lnTo>
                <a:lnTo>
                  <a:pt x="69507" y="233197"/>
                </a:lnTo>
                <a:lnTo>
                  <a:pt x="61099" y="220484"/>
                </a:lnTo>
                <a:lnTo>
                  <a:pt x="58356" y="200126"/>
                </a:lnTo>
                <a:lnTo>
                  <a:pt x="58356" y="104368"/>
                </a:lnTo>
                <a:lnTo>
                  <a:pt x="61099" y="84074"/>
                </a:lnTo>
                <a:lnTo>
                  <a:pt x="69507" y="71501"/>
                </a:lnTo>
                <a:lnTo>
                  <a:pt x="83832" y="65100"/>
                </a:lnTo>
                <a:lnTo>
                  <a:pt x="104368" y="63309"/>
                </a:lnTo>
                <a:lnTo>
                  <a:pt x="196367" y="63309"/>
                </a:lnTo>
                <a:lnTo>
                  <a:pt x="216535" y="65100"/>
                </a:lnTo>
                <a:lnTo>
                  <a:pt x="230111" y="71501"/>
                </a:lnTo>
                <a:lnTo>
                  <a:pt x="237769" y="84074"/>
                </a:lnTo>
                <a:lnTo>
                  <a:pt x="240182" y="104368"/>
                </a:lnTo>
                <a:lnTo>
                  <a:pt x="240182" y="6794"/>
                </a:lnTo>
                <a:lnTo>
                  <a:pt x="215658" y="1244"/>
                </a:lnTo>
                <a:lnTo>
                  <a:pt x="85864" y="1244"/>
                </a:lnTo>
                <a:lnTo>
                  <a:pt x="48475" y="9626"/>
                </a:lnTo>
                <a:lnTo>
                  <a:pt x="21628" y="32473"/>
                </a:lnTo>
                <a:lnTo>
                  <a:pt x="5422" y="66370"/>
                </a:lnTo>
                <a:lnTo>
                  <a:pt x="0" y="107899"/>
                </a:lnTo>
                <a:lnTo>
                  <a:pt x="0" y="197383"/>
                </a:lnTo>
                <a:lnTo>
                  <a:pt x="5422" y="238848"/>
                </a:lnTo>
                <a:lnTo>
                  <a:pt x="21628" y="272707"/>
                </a:lnTo>
                <a:lnTo>
                  <a:pt x="48475" y="295541"/>
                </a:lnTo>
                <a:lnTo>
                  <a:pt x="85864" y="303911"/>
                </a:lnTo>
                <a:lnTo>
                  <a:pt x="215671" y="303911"/>
                </a:lnTo>
                <a:lnTo>
                  <a:pt x="252768" y="295541"/>
                </a:lnTo>
                <a:lnTo>
                  <a:pt x="279095" y="272707"/>
                </a:lnTo>
                <a:lnTo>
                  <a:pt x="293497" y="241604"/>
                </a:lnTo>
                <a:lnTo>
                  <a:pt x="294779" y="238848"/>
                </a:lnTo>
                <a:lnTo>
                  <a:pt x="299974" y="197383"/>
                </a:lnTo>
                <a:lnTo>
                  <a:pt x="299974" y="107899"/>
                </a:lnTo>
                <a:close/>
              </a:path>
              <a:path w="1221740" h="304165">
                <a:moveTo>
                  <a:pt x="577189" y="240525"/>
                </a:moveTo>
                <a:lnTo>
                  <a:pt x="441667" y="240525"/>
                </a:lnTo>
                <a:lnTo>
                  <a:pt x="422490" y="239064"/>
                </a:lnTo>
                <a:lnTo>
                  <a:pt x="409600" y="231648"/>
                </a:lnTo>
                <a:lnTo>
                  <a:pt x="402348" y="213741"/>
                </a:lnTo>
                <a:lnTo>
                  <a:pt x="400088" y="180771"/>
                </a:lnTo>
                <a:lnTo>
                  <a:pt x="400088" y="0"/>
                </a:lnTo>
                <a:lnTo>
                  <a:pt x="338988" y="0"/>
                </a:lnTo>
                <a:lnTo>
                  <a:pt x="338988" y="180771"/>
                </a:lnTo>
                <a:lnTo>
                  <a:pt x="343573" y="235191"/>
                </a:lnTo>
                <a:lnTo>
                  <a:pt x="359702" y="273646"/>
                </a:lnTo>
                <a:lnTo>
                  <a:pt x="390982" y="296468"/>
                </a:lnTo>
                <a:lnTo>
                  <a:pt x="440994" y="303999"/>
                </a:lnTo>
                <a:lnTo>
                  <a:pt x="577189" y="303999"/>
                </a:lnTo>
                <a:lnTo>
                  <a:pt x="577189" y="240525"/>
                </a:lnTo>
                <a:close/>
              </a:path>
              <a:path w="1221740" h="304165">
                <a:moveTo>
                  <a:pt x="879322" y="1358"/>
                </a:moveTo>
                <a:lnTo>
                  <a:pt x="702373" y="1358"/>
                </a:lnTo>
                <a:lnTo>
                  <a:pt x="661746" y="7835"/>
                </a:lnTo>
                <a:lnTo>
                  <a:pt x="634873" y="26835"/>
                </a:lnTo>
                <a:lnTo>
                  <a:pt x="619036" y="57683"/>
                </a:lnTo>
                <a:lnTo>
                  <a:pt x="611517" y="99720"/>
                </a:lnTo>
                <a:lnTo>
                  <a:pt x="609625" y="152260"/>
                </a:lnTo>
                <a:lnTo>
                  <a:pt x="611111" y="209562"/>
                </a:lnTo>
                <a:lnTo>
                  <a:pt x="617728" y="252387"/>
                </a:lnTo>
                <a:lnTo>
                  <a:pt x="632739" y="281736"/>
                </a:lnTo>
                <a:lnTo>
                  <a:pt x="659345" y="298615"/>
                </a:lnTo>
                <a:lnTo>
                  <a:pt x="700824" y="304012"/>
                </a:lnTo>
                <a:lnTo>
                  <a:pt x="879322" y="304012"/>
                </a:lnTo>
                <a:lnTo>
                  <a:pt x="879322" y="242125"/>
                </a:lnTo>
                <a:lnTo>
                  <a:pt x="711415" y="242125"/>
                </a:lnTo>
                <a:lnTo>
                  <a:pt x="689038" y="240042"/>
                </a:lnTo>
                <a:lnTo>
                  <a:pt x="677329" y="231635"/>
                </a:lnTo>
                <a:lnTo>
                  <a:pt x="672833" y="213728"/>
                </a:lnTo>
                <a:lnTo>
                  <a:pt x="672096" y="183095"/>
                </a:lnTo>
                <a:lnTo>
                  <a:pt x="879322" y="183095"/>
                </a:lnTo>
                <a:lnTo>
                  <a:pt x="879322" y="125552"/>
                </a:lnTo>
                <a:lnTo>
                  <a:pt x="672096" y="125552"/>
                </a:lnTo>
                <a:lnTo>
                  <a:pt x="672947" y="95948"/>
                </a:lnTo>
                <a:lnTo>
                  <a:pt x="677633" y="76212"/>
                </a:lnTo>
                <a:lnTo>
                  <a:pt x="689381" y="65189"/>
                </a:lnTo>
                <a:lnTo>
                  <a:pt x="711415" y="61772"/>
                </a:lnTo>
                <a:lnTo>
                  <a:pt x="879322" y="61772"/>
                </a:lnTo>
                <a:lnTo>
                  <a:pt x="879322" y="1358"/>
                </a:lnTo>
                <a:close/>
              </a:path>
              <a:path w="1221740" h="304165">
                <a:moveTo>
                  <a:pt x="1221422" y="220014"/>
                </a:moveTo>
                <a:lnTo>
                  <a:pt x="1216812" y="183934"/>
                </a:lnTo>
                <a:lnTo>
                  <a:pt x="1201305" y="154330"/>
                </a:lnTo>
                <a:lnTo>
                  <a:pt x="1172413" y="134277"/>
                </a:lnTo>
                <a:lnTo>
                  <a:pt x="1127620" y="126911"/>
                </a:lnTo>
                <a:lnTo>
                  <a:pt x="1028890" y="126911"/>
                </a:lnTo>
                <a:lnTo>
                  <a:pt x="1014488" y="124383"/>
                </a:lnTo>
                <a:lnTo>
                  <a:pt x="1003973" y="117614"/>
                </a:lnTo>
                <a:lnTo>
                  <a:pt x="997521" y="107797"/>
                </a:lnTo>
                <a:lnTo>
                  <a:pt x="995324" y="96113"/>
                </a:lnTo>
                <a:lnTo>
                  <a:pt x="997381" y="82003"/>
                </a:lnTo>
                <a:lnTo>
                  <a:pt x="1003731" y="71932"/>
                </a:lnTo>
                <a:lnTo>
                  <a:pt x="1014704" y="65900"/>
                </a:lnTo>
                <a:lnTo>
                  <a:pt x="1030605" y="63881"/>
                </a:lnTo>
                <a:lnTo>
                  <a:pt x="1205865" y="63881"/>
                </a:lnTo>
                <a:lnTo>
                  <a:pt x="1205865" y="1333"/>
                </a:lnTo>
                <a:lnTo>
                  <a:pt x="1044575" y="1333"/>
                </a:lnTo>
                <a:lnTo>
                  <a:pt x="1002322" y="6299"/>
                </a:lnTo>
                <a:lnTo>
                  <a:pt x="968057" y="22174"/>
                </a:lnTo>
                <a:lnTo>
                  <a:pt x="945070" y="50380"/>
                </a:lnTo>
                <a:lnTo>
                  <a:pt x="936675" y="92367"/>
                </a:lnTo>
                <a:lnTo>
                  <a:pt x="943165" y="130454"/>
                </a:lnTo>
                <a:lnTo>
                  <a:pt x="961707" y="159092"/>
                </a:lnTo>
                <a:lnTo>
                  <a:pt x="990917" y="177114"/>
                </a:lnTo>
                <a:lnTo>
                  <a:pt x="1029385" y="183375"/>
                </a:lnTo>
                <a:lnTo>
                  <a:pt x="1129042" y="183375"/>
                </a:lnTo>
                <a:lnTo>
                  <a:pt x="1146810" y="186601"/>
                </a:lnTo>
                <a:lnTo>
                  <a:pt x="1157630" y="194665"/>
                </a:lnTo>
                <a:lnTo>
                  <a:pt x="1163002" y="205092"/>
                </a:lnTo>
                <a:lnTo>
                  <a:pt x="1164450" y="215430"/>
                </a:lnTo>
                <a:lnTo>
                  <a:pt x="1162265" y="226085"/>
                </a:lnTo>
                <a:lnTo>
                  <a:pt x="1155738" y="236131"/>
                </a:lnTo>
                <a:lnTo>
                  <a:pt x="1144930" y="243598"/>
                </a:lnTo>
                <a:lnTo>
                  <a:pt x="1129931" y="246519"/>
                </a:lnTo>
                <a:lnTo>
                  <a:pt x="921410" y="246519"/>
                </a:lnTo>
                <a:lnTo>
                  <a:pt x="921410" y="303987"/>
                </a:lnTo>
                <a:lnTo>
                  <a:pt x="1127620" y="303987"/>
                </a:lnTo>
                <a:lnTo>
                  <a:pt x="1164602" y="298792"/>
                </a:lnTo>
                <a:lnTo>
                  <a:pt x="1194371" y="283146"/>
                </a:lnTo>
                <a:lnTo>
                  <a:pt x="1214208" y="256921"/>
                </a:lnTo>
                <a:lnTo>
                  <a:pt x="1221422" y="220014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035150" y="8572944"/>
            <a:ext cx="299720" cy="362585"/>
          </a:xfrm>
          <a:custGeom>
            <a:rect l="l" t="t" r="r" b="b"/>
            <a:pathLst>
              <a:path w="299719" h="362584">
                <a:moveTo>
                  <a:pt x="236220" y="0"/>
                </a:moveTo>
                <a:lnTo>
                  <a:pt x="38" y="0"/>
                </a:lnTo>
                <a:lnTo>
                  <a:pt x="38" y="27038"/>
                </a:lnTo>
                <a:lnTo>
                  <a:pt x="236220" y="27038"/>
                </a:lnTo>
                <a:lnTo>
                  <a:pt x="236220" y="0"/>
                </a:lnTo>
                <a:close/>
              </a:path>
              <a:path w="299719" h="362584">
                <a:moveTo>
                  <a:pt x="299593" y="202120"/>
                </a:moveTo>
                <a:lnTo>
                  <a:pt x="297370" y="146011"/>
                </a:lnTo>
                <a:lnTo>
                  <a:pt x="288302" y="105448"/>
                </a:lnTo>
                <a:lnTo>
                  <a:pt x="234924" y="63868"/>
                </a:lnTo>
                <a:lnTo>
                  <a:pt x="183324" y="59334"/>
                </a:lnTo>
                <a:lnTo>
                  <a:pt x="711" y="59334"/>
                </a:lnTo>
                <a:lnTo>
                  <a:pt x="0" y="362292"/>
                </a:lnTo>
                <a:lnTo>
                  <a:pt x="56807" y="362292"/>
                </a:lnTo>
                <a:lnTo>
                  <a:pt x="56807" y="120713"/>
                </a:lnTo>
                <a:lnTo>
                  <a:pt x="180848" y="120713"/>
                </a:lnTo>
                <a:lnTo>
                  <a:pt x="208597" y="121272"/>
                </a:lnTo>
                <a:lnTo>
                  <a:pt x="228219" y="127038"/>
                </a:lnTo>
                <a:lnTo>
                  <a:pt x="239864" y="144183"/>
                </a:lnTo>
                <a:lnTo>
                  <a:pt x="243713" y="178854"/>
                </a:lnTo>
                <a:lnTo>
                  <a:pt x="243497" y="362292"/>
                </a:lnTo>
                <a:lnTo>
                  <a:pt x="299593" y="362292"/>
                </a:lnTo>
                <a:lnTo>
                  <a:pt x="299593" y="202120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/>
          <a:stretch>
            <a:fillRect/>
          </a:stretch>
        </p:blipFill>
        <p:spPr>
          <a:xfrm>
            <a:off x="16387178" y="8063812"/>
            <a:ext cx="200024" cy="20013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250"/>
              <a:t>KEY</a:t>
            </a:r>
            <a:r>
              <a:rPr spc="-385"/>
              <a:t> </a:t>
            </a:r>
            <a:r>
              <a:rPr spc="-215"/>
              <a:t>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7489789" y="2156932"/>
            <a:ext cx="3324239" cy="22955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464985" y="697009"/>
            <a:ext cx="335851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-160">
                <a:latin typeface="Arial"/>
                <a:cs typeface="Arial"/>
              </a:rPr>
              <a:t>For</a:t>
            </a:r>
            <a:r>
              <a:rPr sz="4050" spc="-130">
                <a:latin typeface="Arial"/>
                <a:cs typeface="Arial"/>
              </a:rPr>
              <a:t> </a:t>
            </a:r>
            <a:r>
              <a:rPr sz="4050" spc="-30">
                <a:latin typeface="Arial"/>
                <a:cs typeface="Arial"/>
              </a:rPr>
              <a:t>Full</a:t>
            </a:r>
            <a:r>
              <a:rPr sz="4050" spc="-220">
                <a:latin typeface="Arial"/>
                <a:cs typeface="Arial"/>
              </a:rPr>
              <a:t> </a:t>
            </a:r>
            <a:r>
              <a:rPr sz="4050" spc="-10">
                <a:latin typeface="Arial"/>
                <a:cs typeface="Arial"/>
              </a:rPr>
              <a:t>Report</a:t>
            </a:r>
            <a:endParaRPr sz="40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38784" y="1020226"/>
            <a:ext cx="5610860" cy="1415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100" b="0" spc="135">
                <a:solidFill>
                  <a:srgbClr val="000000"/>
                </a:solidFill>
                <a:latin typeface="Arial"/>
                <a:cs typeface="Arial"/>
              </a:rPr>
              <a:t>Contact</a:t>
            </a:r>
            <a:r>
              <a:rPr sz="9100" b="0" spc="-25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100" b="0" spc="-90">
                <a:solidFill>
                  <a:srgbClr val="000000"/>
                </a:solidFill>
                <a:latin typeface="Arial"/>
                <a:cs typeface="Arial"/>
              </a:rPr>
              <a:t>us</a:t>
            </a:r>
            <a:endParaRPr sz="9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1846" y="3973193"/>
            <a:ext cx="12236450" cy="6316345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431165" algn="ctr">
              <a:lnSpc>
                <a:spcPct val="100000"/>
              </a:lnSpc>
              <a:spcBef>
                <a:spcPts val="2025"/>
              </a:spcBef>
            </a:pPr>
            <a:r>
              <a:rPr sz="6050" spc="-215">
                <a:latin typeface="Arial"/>
                <a:cs typeface="Arial"/>
              </a:rPr>
              <a:t>COGNITIVE</a:t>
            </a:r>
            <a:r>
              <a:rPr sz="6050" spc="-185">
                <a:latin typeface="Arial"/>
                <a:cs typeface="Arial"/>
              </a:rPr>
              <a:t> </a:t>
            </a:r>
            <a:r>
              <a:rPr sz="6050" spc="-395">
                <a:latin typeface="Arial"/>
                <a:cs typeface="Arial"/>
              </a:rPr>
              <a:t>MARKET</a:t>
            </a:r>
            <a:r>
              <a:rPr sz="6050" spc="-175">
                <a:latin typeface="Arial"/>
                <a:cs typeface="Arial"/>
              </a:rPr>
              <a:t> </a:t>
            </a:r>
            <a:r>
              <a:rPr sz="6050" spc="-725">
                <a:latin typeface="Arial"/>
                <a:cs typeface="Arial"/>
              </a:rPr>
              <a:t>RESEARCH</a:t>
            </a:r>
            <a:endParaRPr sz="6050">
              <a:latin typeface="Arial"/>
              <a:cs typeface="Arial"/>
            </a:endParaRPr>
          </a:p>
          <a:p>
            <a:pPr marL="431165" algn="ctr">
              <a:lnSpc>
                <a:spcPct val="100000"/>
              </a:lnSpc>
              <a:spcBef>
                <a:spcPts val="1120"/>
              </a:spcBef>
            </a:pPr>
            <a:r>
              <a:rPr sz="3450" spc="-229">
                <a:latin typeface="Verdana"/>
                <a:cs typeface="Verdana"/>
              </a:rPr>
              <a:t>Tel:</a:t>
            </a:r>
            <a:r>
              <a:rPr sz="3450" spc="-365">
                <a:latin typeface="Verdana"/>
                <a:cs typeface="Verdana"/>
              </a:rPr>
              <a:t> </a:t>
            </a:r>
            <a:r>
              <a:rPr sz="3450" spc="-440">
                <a:latin typeface="Verdana"/>
                <a:cs typeface="Verdana"/>
              </a:rPr>
              <a:t>+1</a:t>
            </a:r>
            <a:r>
              <a:rPr sz="3450" spc="-360">
                <a:latin typeface="Verdana"/>
                <a:cs typeface="Verdana"/>
              </a:rPr>
              <a:t> </a:t>
            </a:r>
            <a:r>
              <a:rPr sz="3450" spc="-135">
                <a:latin typeface="Verdana"/>
                <a:cs typeface="Verdana"/>
              </a:rPr>
              <a:t>312-376-</a:t>
            </a:r>
            <a:r>
              <a:rPr sz="3450" spc="-114">
                <a:latin typeface="Verdana"/>
                <a:cs typeface="Verdana"/>
              </a:rPr>
              <a:t>8303</a:t>
            </a:r>
            <a:r>
              <a:rPr sz="3450" spc="-360">
                <a:latin typeface="Verdana"/>
                <a:cs typeface="Verdana"/>
              </a:rPr>
              <a:t> </a:t>
            </a:r>
            <a:r>
              <a:rPr sz="3450" spc="-484">
                <a:latin typeface="Verdana"/>
                <a:cs typeface="Verdana"/>
              </a:rPr>
              <a:t>|</a:t>
            </a:r>
            <a:r>
              <a:rPr sz="3450" spc="-360">
                <a:latin typeface="Verdana"/>
                <a:cs typeface="Verdana"/>
              </a:rPr>
              <a:t> </a:t>
            </a:r>
            <a:r>
              <a:rPr sz="3450" spc="-330">
                <a:latin typeface="Verdana"/>
                <a:cs typeface="Verdana"/>
              </a:rPr>
              <a:t>+44</a:t>
            </a:r>
            <a:r>
              <a:rPr sz="3450" spc="-360">
                <a:latin typeface="Verdana"/>
                <a:cs typeface="Verdana"/>
              </a:rPr>
              <a:t> </a:t>
            </a:r>
            <a:r>
              <a:rPr sz="3450" spc="-135">
                <a:latin typeface="Verdana"/>
                <a:cs typeface="Verdana"/>
              </a:rPr>
              <a:t>020-</a:t>
            </a:r>
            <a:r>
              <a:rPr sz="3450" spc="-125">
                <a:latin typeface="Verdana"/>
                <a:cs typeface="Verdana"/>
              </a:rPr>
              <a:t>8123-</a:t>
            </a:r>
            <a:r>
              <a:rPr sz="3450" spc="-20">
                <a:latin typeface="Verdana"/>
                <a:cs typeface="Verdana"/>
              </a:rPr>
              <a:t>0732</a:t>
            </a:r>
            <a:endParaRPr sz="3450">
              <a:latin typeface="Verdana"/>
              <a:cs typeface="Verdana"/>
            </a:endParaRPr>
          </a:p>
          <a:p>
            <a:pPr marL="431165" algn="ctr">
              <a:lnSpc>
                <a:spcPct val="100000"/>
              </a:lnSpc>
              <a:spcBef>
                <a:spcPts val="660"/>
              </a:spcBef>
            </a:pPr>
            <a:r>
              <a:rPr sz="3450" spc="-225">
                <a:latin typeface="Verdana"/>
                <a:cs typeface="Verdana"/>
              </a:rPr>
              <a:t>India:</a:t>
            </a:r>
            <a:r>
              <a:rPr sz="3450" spc="-350">
                <a:latin typeface="Verdana"/>
                <a:cs typeface="Verdana"/>
              </a:rPr>
              <a:t> </a:t>
            </a:r>
            <a:r>
              <a:rPr sz="3450" spc="-360">
                <a:latin typeface="Verdana"/>
                <a:cs typeface="Verdana"/>
              </a:rPr>
              <a:t>(+91)</a:t>
            </a:r>
            <a:r>
              <a:rPr sz="3450" spc="-345">
                <a:latin typeface="Verdana"/>
                <a:cs typeface="Verdana"/>
              </a:rPr>
              <a:t> </a:t>
            </a:r>
            <a:r>
              <a:rPr sz="3450" spc="-135">
                <a:latin typeface="Verdana"/>
                <a:cs typeface="Verdana"/>
              </a:rPr>
              <a:t>983-496-</a:t>
            </a:r>
            <a:r>
              <a:rPr sz="3450" spc="-20">
                <a:latin typeface="Verdana"/>
                <a:cs typeface="Verdana"/>
              </a:rPr>
              <a:t>8611</a:t>
            </a:r>
            <a:endParaRPr sz="34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475"/>
              </a:spcBef>
            </a:pPr>
            <a:r>
              <a:rPr sz="4050" spc="-200">
                <a:latin typeface="Verdana"/>
                <a:cs typeface="Verdana"/>
                <a:hlinkClick r:id="rId4"/>
              </a:rPr>
              <a:t>sales@cognitivemarketresearch.com</a:t>
            </a:r>
            <a:endParaRPr sz="40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205"/>
              </a:spcBef>
            </a:pPr>
            <a:r>
              <a:rPr sz="4050" b="1" spc="-360">
                <a:latin typeface="Verdana"/>
                <a:cs typeface="Verdana"/>
              </a:rPr>
              <a:t>Access</a:t>
            </a:r>
            <a:r>
              <a:rPr sz="4050" b="1" spc="-415">
                <a:latin typeface="Verdana"/>
                <a:cs typeface="Verdana"/>
              </a:rPr>
              <a:t> the </a:t>
            </a:r>
            <a:r>
              <a:rPr sz="4050" b="1" spc="-280">
                <a:latin typeface="Verdana"/>
                <a:cs typeface="Verdana"/>
              </a:rPr>
              <a:t>Full</a:t>
            </a:r>
            <a:r>
              <a:rPr sz="4050" b="1" spc="-415">
                <a:latin typeface="Verdana"/>
                <a:cs typeface="Verdana"/>
              </a:rPr>
              <a:t> Report </a:t>
            </a:r>
            <a:r>
              <a:rPr sz="4050" b="1" spc="-295">
                <a:latin typeface="Verdana"/>
                <a:cs typeface="Verdana"/>
              </a:rPr>
              <a:t>:</a:t>
            </a:r>
            <a:r>
              <a:rPr sz="4050" b="1" spc="-415">
                <a:latin typeface="Verdana"/>
                <a:cs typeface="Verdana"/>
              </a:rPr>
              <a:t> </a:t>
            </a:r>
            <a:r>
              <a:rPr sz="4050" b="1" u="sng" spc="-47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5"/>
              </a:rPr>
              <a:t>https://shorturl.at/vBDR0</a:t>
            </a:r>
            <a:endParaRPr sz="40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4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4050">
              <a:latin typeface="Verdana"/>
              <a:cs typeface="Verdana"/>
            </a:endParaRPr>
          </a:p>
          <a:p>
            <a:pPr marL="1347470" marR="908685" algn="ctr">
              <a:lnSpc>
                <a:spcPts val="3900"/>
              </a:lnSpc>
            </a:pPr>
            <a:r>
              <a:rPr sz="4050" spc="-145">
                <a:latin typeface="Verdana"/>
                <a:cs typeface="Verdana"/>
              </a:rPr>
              <a:t>Please</a:t>
            </a:r>
            <a:r>
              <a:rPr sz="4050" spc="-440">
                <a:latin typeface="Verdana"/>
                <a:cs typeface="Verdana"/>
              </a:rPr>
              <a:t> </a:t>
            </a:r>
            <a:r>
              <a:rPr sz="4050" spc="-195">
                <a:latin typeface="Verdana"/>
                <a:cs typeface="Verdana"/>
              </a:rPr>
              <a:t>visit</a:t>
            </a:r>
            <a:r>
              <a:rPr sz="4050" spc="-434">
                <a:latin typeface="Verdana"/>
                <a:cs typeface="Verdana"/>
              </a:rPr>
              <a:t> </a:t>
            </a:r>
            <a:r>
              <a:rPr sz="4050" spc="-250">
                <a:latin typeface="Verdana"/>
                <a:cs typeface="Verdana"/>
              </a:rPr>
              <a:t>our</a:t>
            </a:r>
            <a:r>
              <a:rPr sz="4050" spc="-434">
                <a:latin typeface="Verdana"/>
                <a:cs typeface="Verdana"/>
              </a:rPr>
              <a:t> </a:t>
            </a:r>
            <a:r>
              <a:rPr sz="4050" spc="-105">
                <a:latin typeface="Verdana"/>
                <a:cs typeface="Verdana"/>
              </a:rPr>
              <a:t>website: </a:t>
            </a:r>
            <a:r>
              <a:rPr sz="4050" u="heavy" spc="-24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6"/>
              </a:rPr>
              <a:t>https://www.cognitivemarketresearch.com</a:t>
            </a:r>
            <a:endParaRPr sz="4050">
              <a:latin typeface="Verdana"/>
              <a:cs typeface="Verdana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MAGNESIUM SULFATE MARKET REPORT</vt:lpstr>
      <vt:lpstr>INTRODUCTION</vt:lpstr>
      <vt:lpstr>KEY INSIGHTS</vt:lpstr>
      <vt:lpstr>REVENUE MARKET SHARE BY SEGMENTS 2022</vt:lpstr>
      <vt:lpstr>Slide 5</vt:lpstr>
      <vt:lpstr>Slide 6</vt:lpstr>
      <vt:lpstr>AUTHOR'S PERSPECTIVE</vt:lpstr>
      <vt:lpstr>KEY PLAYERS</vt:lpstr>
      <vt:lpstr>Contact us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Magnesium Sulfate Market Report</dc:title>
  <dc:creator>Samantha Wilson</dc:creator>
  <cp:keywords>DAFtknV6x1Y,BAFpO3W-lpw</cp:keywords>
  <cp:revision>1</cp:revision>
  <dcterms:created xsi:type="dcterms:W3CDTF">2024-04-16T10:43:57Z</dcterms:created>
  <dcterms:modified xsi:type="dcterms:W3CDTF">2024-04-17T09:39:56Z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2023-09-05T00:00:00Z</vt:filetime>
  </property>
  <property fmtid="{D5CDD505-2E9C-101B-9397-08002B2CF9AE}" pid="3" name="Creator">
    <vt:lpwstr>Canva</vt:lpwstr>
  </property>
  <property fmtid="{D5CDD505-2E9C-101B-9397-08002B2CF9AE}" pid="4" name="LastSaved">
    <vt:filetime>2024-04-16T00:00:00Z</vt:filetime>
  </property>
  <property fmtid="{D5CDD505-2E9C-101B-9397-08002B2CF9AE}" pid="5" name="Producer">
    <vt:lpwstr>3-Heights(TM) PDF Security Shell 4.8.25.2 (http://www.pdf-tools.com)</vt:lpwstr>
  </property>
</Properties>
</file>