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D66C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32864" y="354837"/>
            <a:ext cx="14848205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642103" y="2424683"/>
            <a:ext cx="7428230" cy="2697480"/>
          </a:xfrm>
          <a:custGeom>
            <a:avLst/>
            <a:gdLst/>
            <a:ahLst/>
            <a:cxnLst/>
            <a:rect l="l" t="t" r="r" b="b"/>
            <a:pathLst>
              <a:path w="7428230" h="2697479">
                <a:moveTo>
                  <a:pt x="7270623" y="0"/>
                </a:moveTo>
                <a:lnTo>
                  <a:pt x="157353" y="0"/>
                </a:lnTo>
                <a:lnTo>
                  <a:pt x="107679" y="8037"/>
                </a:lnTo>
                <a:lnTo>
                  <a:pt x="64492" y="30406"/>
                </a:lnTo>
                <a:lnTo>
                  <a:pt x="30406" y="64492"/>
                </a:lnTo>
                <a:lnTo>
                  <a:pt x="8037" y="107679"/>
                </a:lnTo>
                <a:lnTo>
                  <a:pt x="0" y="157352"/>
                </a:lnTo>
                <a:lnTo>
                  <a:pt x="0" y="2540127"/>
                </a:lnTo>
                <a:lnTo>
                  <a:pt x="8037" y="2589800"/>
                </a:lnTo>
                <a:lnTo>
                  <a:pt x="30406" y="2632987"/>
                </a:lnTo>
                <a:lnTo>
                  <a:pt x="64492" y="2667073"/>
                </a:lnTo>
                <a:lnTo>
                  <a:pt x="107679" y="2689442"/>
                </a:lnTo>
                <a:lnTo>
                  <a:pt x="157353" y="2697480"/>
                </a:lnTo>
                <a:lnTo>
                  <a:pt x="7270623" y="2697480"/>
                </a:lnTo>
                <a:lnTo>
                  <a:pt x="7320296" y="2689442"/>
                </a:lnTo>
                <a:lnTo>
                  <a:pt x="7363483" y="2667073"/>
                </a:lnTo>
                <a:lnTo>
                  <a:pt x="7397569" y="2632987"/>
                </a:lnTo>
                <a:lnTo>
                  <a:pt x="7419938" y="2589800"/>
                </a:lnTo>
                <a:lnTo>
                  <a:pt x="7427976" y="2540127"/>
                </a:lnTo>
                <a:lnTo>
                  <a:pt x="7427976" y="157352"/>
                </a:lnTo>
                <a:lnTo>
                  <a:pt x="7419938" y="107679"/>
                </a:lnTo>
                <a:lnTo>
                  <a:pt x="7397569" y="64492"/>
                </a:lnTo>
                <a:lnTo>
                  <a:pt x="7363483" y="30406"/>
                </a:lnTo>
                <a:lnTo>
                  <a:pt x="7320296" y="8037"/>
                </a:lnTo>
                <a:lnTo>
                  <a:pt x="7270623" y="0"/>
                </a:lnTo>
                <a:close/>
              </a:path>
            </a:pathLst>
          </a:custGeom>
          <a:solidFill>
            <a:srgbClr val="BD50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877311"/>
            <a:ext cx="6009640" cy="1792605"/>
          </a:xfrm>
          <a:custGeom>
            <a:avLst/>
            <a:gdLst/>
            <a:ahLst/>
            <a:cxnLst/>
            <a:rect l="l" t="t" r="r" b="b"/>
            <a:pathLst>
              <a:path w="6009640" h="1792604">
                <a:moveTo>
                  <a:pt x="5366130" y="0"/>
                </a:moveTo>
                <a:lnTo>
                  <a:pt x="0" y="0"/>
                </a:lnTo>
                <a:lnTo>
                  <a:pt x="0" y="1792224"/>
                </a:lnTo>
                <a:lnTo>
                  <a:pt x="6009131" y="1792224"/>
                </a:lnTo>
                <a:lnTo>
                  <a:pt x="536613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57098"/>
            <a:ext cx="16999711" cy="21911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43861" y="3903619"/>
            <a:ext cx="1485519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4k5rsa78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859010" cy="10287000"/>
          </a:xfrm>
          <a:custGeom>
            <a:avLst/>
            <a:gdLst/>
            <a:ahLst/>
            <a:cxnLst/>
            <a:rect l="l" t="t" r="r" b="b"/>
            <a:pathLst>
              <a:path w="9859010" h="10287000">
                <a:moveTo>
                  <a:pt x="9858756" y="0"/>
                </a:moveTo>
                <a:lnTo>
                  <a:pt x="0" y="0"/>
                </a:lnTo>
                <a:lnTo>
                  <a:pt x="0" y="10287000"/>
                </a:lnTo>
                <a:lnTo>
                  <a:pt x="9858756" y="10287000"/>
                </a:lnTo>
                <a:lnTo>
                  <a:pt x="9858756" y="0"/>
                </a:lnTo>
                <a:close/>
              </a:path>
            </a:pathLst>
          </a:custGeom>
          <a:solidFill>
            <a:srgbClr val="A03424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5420" y="2649169"/>
            <a:ext cx="9336405" cy="3708400"/>
          </a:xfrm>
          <a:prstGeom prst="rect"/>
        </p:spPr>
        <p:txBody>
          <a:bodyPr wrap="square" lIns="0" tIns="231140" rIns="0" bIns="0" rtlCol="0" vert="horz">
            <a:spAutoFit/>
          </a:bodyPr>
          <a:lstStyle/>
          <a:p>
            <a:pPr marL="12700" marR="4874260">
              <a:lnSpc>
                <a:spcPts val="9100"/>
              </a:lnSpc>
              <a:spcBef>
                <a:spcPts val="1820"/>
              </a:spcBef>
            </a:pPr>
            <a:r>
              <a:rPr dirty="0" sz="9000" spc="-10">
                <a:solidFill>
                  <a:srgbClr val="FFFFFF"/>
                </a:solidFill>
                <a:latin typeface="Lato"/>
                <a:cs typeface="Lato"/>
              </a:rPr>
              <a:t>GLOBAL LYCHEE</a:t>
            </a:r>
            <a:endParaRPr sz="9000">
              <a:latin typeface="Lato"/>
              <a:cs typeface="Lato"/>
            </a:endParaRPr>
          </a:p>
          <a:p>
            <a:pPr marL="12700">
              <a:lnSpc>
                <a:spcPts val="9075"/>
              </a:lnSpc>
            </a:pPr>
            <a:r>
              <a:rPr dirty="0" sz="900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9000" spc="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9000" spc="-10">
                <a:solidFill>
                  <a:srgbClr val="FFFFFF"/>
                </a:solidFill>
                <a:latin typeface="Lato"/>
                <a:cs typeface="Lato"/>
              </a:rPr>
              <a:t>REPORT</a:t>
            </a:r>
            <a:endParaRPr sz="90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5420" y="6116777"/>
            <a:ext cx="2678430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20">
                <a:solidFill>
                  <a:srgbClr val="FFFFFF"/>
                </a:solidFill>
                <a:latin typeface="Lato"/>
                <a:cs typeface="Lato"/>
              </a:rPr>
              <a:t>2024</a:t>
            </a:r>
            <a:endParaRPr sz="9000">
              <a:latin typeface="Lato"/>
              <a:cs typeface="La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35379" y="9406534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8321" y="460324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239064" y="2100656"/>
            <a:ext cx="7904480" cy="8028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5"/>
              </a:spcBef>
            </a:pPr>
            <a:r>
              <a:rPr dirty="0" sz="3000" spc="-85">
                <a:latin typeface="Verdana"/>
                <a:cs typeface="Verdana"/>
              </a:rPr>
              <a:t>The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lychee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120">
                <a:latin typeface="Verdana"/>
                <a:cs typeface="Verdana"/>
              </a:rPr>
              <a:t>market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experiencing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growth </a:t>
            </a:r>
            <a:r>
              <a:rPr dirty="0" sz="3000" spc="-50">
                <a:latin typeface="Verdana"/>
                <a:cs typeface="Verdana"/>
              </a:rPr>
              <a:t>due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several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factors.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Increasing </a:t>
            </a:r>
            <a:r>
              <a:rPr dirty="0" sz="3000" spc="-55">
                <a:latin typeface="Verdana"/>
                <a:cs typeface="Verdana"/>
              </a:rPr>
              <a:t>consumer</a:t>
            </a:r>
            <a:r>
              <a:rPr dirty="0" sz="3000" spc="-315">
                <a:latin typeface="Verdana"/>
                <a:cs typeface="Verdana"/>
              </a:rPr>
              <a:t> </a:t>
            </a:r>
            <a:r>
              <a:rPr dirty="0" sz="3000" spc="-90">
                <a:latin typeface="Verdana"/>
                <a:cs typeface="Verdana"/>
              </a:rPr>
              <a:t>awareness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of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the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fruit's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health </a:t>
            </a:r>
            <a:r>
              <a:rPr dirty="0" sz="3000" spc="-25">
                <a:latin typeface="Verdana"/>
                <a:cs typeface="Verdana"/>
              </a:rPr>
              <a:t>benefits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its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unique,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sweet-</a:t>
            </a:r>
            <a:r>
              <a:rPr dirty="0" sz="3000" spc="-75">
                <a:latin typeface="Verdana"/>
                <a:cs typeface="Verdana"/>
              </a:rPr>
              <a:t>tasting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flesh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driving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demand.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Additionally,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 spc="-80">
                <a:latin typeface="Verdana"/>
                <a:cs typeface="Verdana"/>
              </a:rPr>
              <a:t>expansion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of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lychee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cultivation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in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various </a:t>
            </a:r>
            <a:r>
              <a:rPr dirty="0" sz="3000" spc="-85">
                <a:latin typeface="Verdana"/>
                <a:cs typeface="Verdana"/>
              </a:rPr>
              <a:t>regions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has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increased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the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availability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30">
                <a:latin typeface="Verdana"/>
                <a:cs typeface="Verdana"/>
              </a:rPr>
              <a:t>of </a:t>
            </a:r>
            <a:r>
              <a:rPr dirty="0" sz="3000" spc="-45">
                <a:latin typeface="Verdana"/>
                <a:cs typeface="Verdana"/>
              </a:rPr>
              <a:t>fresh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Lychee.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The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fruit's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versatility,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used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in </a:t>
            </a:r>
            <a:r>
              <a:rPr dirty="0" sz="3000" spc="-75">
                <a:latin typeface="Verdana"/>
                <a:cs typeface="Verdana"/>
              </a:rPr>
              <a:t>various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culinary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applications,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further </a:t>
            </a:r>
            <a:r>
              <a:rPr dirty="0" sz="3000" spc="-20">
                <a:latin typeface="Verdana"/>
                <a:cs typeface="Verdana"/>
              </a:rPr>
              <a:t>contributes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its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rising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popularity.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Export </a:t>
            </a:r>
            <a:r>
              <a:rPr dirty="0" sz="3000" spc="-20">
                <a:latin typeface="Verdana"/>
                <a:cs typeface="Verdana"/>
              </a:rPr>
              <a:t>opportunities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favorable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trade conditions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have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also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boosted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lychee </a:t>
            </a:r>
            <a:r>
              <a:rPr dirty="0" sz="3000" spc="-30">
                <a:latin typeface="Verdana"/>
                <a:cs typeface="Verdana"/>
              </a:rPr>
              <a:t>production,</a:t>
            </a:r>
            <a:r>
              <a:rPr dirty="0" sz="3000" spc="-320">
                <a:latin typeface="Verdana"/>
                <a:cs typeface="Verdana"/>
              </a:rPr>
              <a:t> </a:t>
            </a:r>
            <a:r>
              <a:rPr dirty="0" sz="3000" spc="-155">
                <a:latin typeface="Verdana"/>
                <a:cs typeface="Verdana"/>
              </a:rPr>
              <a:t>making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it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50">
                <a:latin typeface="Verdana"/>
                <a:cs typeface="Verdana"/>
              </a:rPr>
              <a:t>a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sought-</a:t>
            </a:r>
            <a:r>
              <a:rPr dirty="0" sz="3000" spc="-10">
                <a:latin typeface="Verdana"/>
                <a:cs typeface="Verdana"/>
              </a:rPr>
              <a:t>after </a:t>
            </a:r>
            <a:r>
              <a:rPr dirty="0" sz="3000" spc="-35">
                <a:latin typeface="Verdana"/>
                <a:cs typeface="Verdana"/>
              </a:rPr>
              <a:t>commodity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in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both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domestic</a:t>
            </a:r>
            <a:r>
              <a:rPr dirty="0" sz="3000" spc="-31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and </a:t>
            </a:r>
            <a:r>
              <a:rPr dirty="0" sz="3000" spc="-35">
                <a:latin typeface="Verdana"/>
                <a:cs typeface="Verdana"/>
              </a:rPr>
              <a:t>international</a:t>
            </a:r>
            <a:r>
              <a:rPr dirty="0" sz="3000" spc="-33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markets.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733788" y="5769864"/>
            <a:ext cx="8237220" cy="2493645"/>
            <a:chOff x="9733788" y="5769864"/>
            <a:chExt cx="8237220" cy="2493645"/>
          </a:xfrm>
        </p:grpSpPr>
        <p:sp>
          <p:nvSpPr>
            <p:cNvPr id="4" name="object 4" descr=""/>
            <p:cNvSpPr/>
            <p:nvPr/>
          </p:nvSpPr>
          <p:spPr>
            <a:xfrm>
              <a:off x="9733788" y="5769864"/>
              <a:ext cx="8237220" cy="2493645"/>
            </a:xfrm>
            <a:custGeom>
              <a:avLst/>
              <a:gdLst/>
              <a:ahLst/>
              <a:cxnLst/>
              <a:rect l="l" t="t" r="r" b="b"/>
              <a:pathLst>
                <a:path w="8237219" h="2493645">
                  <a:moveTo>
                    <a:pt x="7337425" y="0"/>
                  </a:moveTo>
                  <a:lnTo>
                    <a:pt x="899794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66"/>
                  </a:lnTo>
                  <a:lnTo>
                    <a:pt x="195782" y="339337"/>
                  </a:lnTo>
                  <a:lnTo>
                    <a:pt x="165424" y="379728"/>
                  </a:lnTo>
                  <a:lnTo>
                    <a:pt x="137469" y="421628"/>
                  </a:lnTo>
                  <a:lnTo>
                    <a:pt x="111961" y="464928"/>
                  </a:lnTo>
                  <a:lnTo>
                    <a:pt x="88945" y="509519"/>
                  </a:lnTo>
                  <a:lnTo>
                    <a:pt x="68468" y="555291"/>
                  </a:lnTo>
                  <a:lnTo>
                    <a:pt x="50575" y="602134"/>
                  </a:lnTo>
                  <a:lnTo>
                    <a:pt x="35310" y="649938"/>
                  </a:lnTo>
                  <a:lnTo>
                    <a:pt x="22719" y="698594"/>
                  </a:lnTo>
                  <a:lnTo>
                    <a:pt x="12847" y="747992"/>
                  </a:lnTo>
                  <a:lnTo>
                    <a:pt x="5740" y="798022"/>
                  </a:lnTo>
                  <a:lnTo>
                    <a:pt x="1442" y="848575"/>
                  </a:lnTo>
                  <a:lnTo>
                    <a:pt x="0" y="899540"/>
                  </a:lnTo>
                  <a:lnTo>
                    <a:pt x="0" y="1593723"/>
                  </a:lnTo>
                  <a:lnTo>
                    <a:pt x="1442" y="1644688"/>
                  </a:lnTo>
                  <a:lnTo>
                    <a:pt x="5740" y="1695241"/>
                  </a:lnTo>
                  <a:lnTo>
                    <a:pt x="12847" y="1745271"/>
                  </a:lnTo>
                  <a:lnTo>
                    <a:pt x="22719" y="1794669"/>
                  </a:lnTo>
                  <a:lnTo>
                    <a:pt x="35310" y="1843325"/>
                  </a:lnTo>
                  <a:lnTo>
                    <a:pt x="50575" y="1891129"/>
                  </a:lnTo>
                  <a:lnTo>
                    <a:pt x="68468" y="1937972"/>
                  </a:lnTo>
                  <a:lnTo>
                    <a:pt x="88945" y="1983744"/>
                  </a:lnTo>
                  <a:lnTo>
                    <a:pt x="111961" y="2028335"/>
                  </a:lnTo>
                  <a:lnTo>
                    <a:pt x="137469" y="2071635"/>
                  </a:lnTo>
                  <a:lnTo>
                    <a:pt x="165424" y="2113535"/>
                  </a:lnTo>
                  <a:lnTo>
                    <a:pt x="195782" y="2153926"/>
                  </a:lnTo>
                  <a:lnTo>
                    <a:pt x="228498" y="2192697"/>
                  </a:lnTo>
                  <a:lnTo>
                    <a:pt x="263525" y="2229739"/>
                  </a:lnTo>
                  <a:lnTo>
                    <a:pt x="300593" y="2264765"/>
                  </a:lnTo>
                  <a:lnTo>
                    <a:pt x="339391" y="2297481"/>
                  </a:lnTo>
                  <a:lnTo>
                    <a:pt x="379808" y="2327839"/>
                  </a:lnTo>
                  <a:lnTo>
                    <a:pt x="421734" y="2355794"/>
                  </a:lnTo>
                  <a:lnTo>
                    <a:pt x="465059" y="2381302"/>
                  </a:lnTo>
                  <a:lnTo>
                    <a:pt x="509673" y="2404318"/>
                  </a:lnTo>
                  <a:lnTo>
                    <a:pt x="555466" y="2424795"/>
                  </a:lnTo>
                  <a:lnTo>
                    <a:pt x="602328" y="2442688"/>
                  </a:lnTo>
                  <a:lnTo>
                    <a:pt x="650149" y="2457953"/>
                  </a:lnTo>
                  <a:lnTo>
                    <a:pt x="698820" y="2470544"/>
                  </a:lnTo>
                  <a:lnTo>
                    <a:pt x="748230" y="2480416"/>
                  </a:lnTo>
                  <a:lnTo>
                    <a:pt x="798269" y="2487523"/>
                  </a:lnTo>
                  <a:lnTo>
                    <a:pt x="848827" y="2491821"/>
                  </a:lnTo>
                  <a:lnTo>
                    <a:pt x="899794" y="2493264"/>
                  </a:lnTo>
                  <a:lnTo>
                    <a:pt x="7337425" y="2493264"/>
                  </a:lnTo>
                  <a:lnTo>
                    <a:pt x="7388392" y="2491821"/>
                  </a:lnTo>
                  <a:lnTo>
                    <a:pt x="7438950" y="2487523"/>
                  </a:lnTo>
                  <a:lnTo>
                    <a:pt x="7488989" y="2480416"/>
                  </a:lnTo>
                  <a:lnTo>
                    <a:pt x="7538399" y="2470544"/>
                  </a:lnTo>
                  <a:lnTo>
                    <a:pt x="7587070" y="2457953"/>
                  </a:lnTo>
                  <a:lnTo>
                    <a:pt x="7634891" y="2442688"/>
                  </a:lnTo>
                  <a:lnTo>
                    <a:pt x="7681753" y="2424795"/>
                  </a:lnTo>
                  <a:lnTo>
                    <a:pt x="7727546" y="2404318"/>
                  </a:lnTo>
                  <a:lnTo>
                    <a:pt x="7772160" y="2381302"/>
                  </a:lnTo>
                  <a:lnTo>
                    <a:pt x="7815485" y="2355794"/>
                  </a:lnTo>
                  <a:lnTo>
                    <a:pt x="7857411" y="2327839"/>
                  </a:lnTo>
                  <a:lnTo>
                    <a:pt x="7897828" y="2297481"/>
                  </a:lnTo>
                  <a:lnTo>
                    <a:pt x="7936626" y="2264765"/>
                  </a:lnTo>
                  <a:lnTo>
                    <a:pt x="7973694" y="2229739"/>
                  </a:lnTo>
                  <a:lnTo>
                    <a:pt x="8008721" y="2192697"/>
                  </a:lnTo>
                  <a:lnTo>
                    <a:pt x="8041437" y="2153926"/>
                  </a:lnTo>
                  <a:lnTo>
                    <a:pt x="8071795" y="2113535"/>
                  </a:lnTo>
                  <a:lnTo>
                    <a:pt x="8099750" y="2071635"/>
                  </a:lnTo>
                  <a:lnTo>
                    <a:pt x="8125258" y="2028335"/>
                  </a:lnTo>
                  <a:lnTo>
                    <a:pt x="8148274" y="1983744"/>
                  </a:lnTo>
                  <a:lnTo>
                    <a:pt x="8168751" y="1937972"/>
                  </a:lnTo>
                  <a:lnTo>
                    <a:pt x="8186644" y="1891129"/>
                  </a:lnTo>
                  <a:lnTo>
                    <a:pt x="8201909" y="1843325"/>
                  </a:lnTo>
                  <a:lnTo>
                    <a:pt x="8214500" y="1794669"/>
                  </a:lnTo>
                  <a:lnTo>
                    <a:pt x="8224372" y="1745271"/>
                  </a:lnTo>
                  <a:lnTo>
                    <a:pt x="8231479" y="1695241"/>
                  </a:lnTo>
                  <a:lnTo>
                    <a:pt x="8235777" y="1644688"/>
                  </a:lnTo>
                  <a:lnTo>
                    <a:pt x="8237219" y="1593723"/>
                  </a:lnTo>
                  <a:lnTo>
                    <a:pt x="8237219" y="899540"/>
                  </a:lnTo>
                  <a:lnTo>
                    <a:pt x="8235777" y="848575"/>
                  </a:lnTo>
                  <a:lnTo>
                    <a:pt x="8231479" y="798022"/>
                  </a:lnTo>
                  <a:lnTo>
                    <a:pt x="8224372" y="747992"/>
                  </a:lnTo>
                  <a:lnTo>
                    <a:pt x="8214500" y="698594"/>
                  </a:lnTo>
                  <a:lnTo>
                    <a:pt x="8201909" y="649938"/>
                  </a:lnTo>
                  <a:lnTo>
                    <a:pt x="8186644" y="602134"/>
                  </a:lnTo>
                  <a:lnTo>
                    <a:pt x="8168751" y="555291"/>
                  </a:lnTo>
                  <a:lnTo>
                    <a:pt x="8148274" y="509519"/>
                  </a:lnTo>
                  <a:lnTo>
                    <a:pt x="8125258" y="464928"/>
                  </a:lnTo>
                  <a:lnTo>
                    <a:pt x="8099750" y="421628"/>
                  </a:lnTo>
                  <a:lnTo>
                    <a:pt x="8071795" y="379728"/>
                  </a:lnTo>
                  <a:lnTo>
                    <a:pt x="8041437" y="339337"/>
                  </a:lnTo>
                  <a:lnTo>
                    <a:pt x="8008721" y="300566"/>
                  </a:lnTo>
                  <a:lnTo>
                    <a:pt x="7973694" y="263525"/>
                  </a:lnTo>
                  <a:lnTo>
                    <a:pt x="7936626" y="228498"/>
                  </a:lnTo>
                  <a:lnTo>
                    <a:pt x="7897828" y="195782"/>
                  </a:lnTo>
                  <a:lnTo>
                    <a:pt x="7857411" y="165424"/>
                  </a:lnTo>
                  <a:lnTo>
                    <a:pt x="7815485" y="137469"/>
                  </a:lnTo>
                  <a:lnTo>
                    <a:pt x="7772160" y="111961"/>
                  </a:lnTo>
                  <a:lnTo>
                    <a:pt x="7727546" y="88945"/>
                  </a:lnTo>
                  <a:lnTo>
                    <a:pt x="7681753" y="68468"/>
                  </a:lnTo>
                  <a:lnTo>
                    <a:pt x="7634891" y="50575"/>
                  </a:lnTo>
                  <a:lnTo>
                    <a:pt x="7587070" y="35310"/>
                  </a:lnTo>
                  <a:lnTo>
                    <a:pt x="7538399" y="22719"/>
                  </a:lnTo>
                  <a:lnTo>
                    <a:pt x="7488989" y="12847"/>
                  </a:lnTo>
                  <a:lnTo>
                    <a:pt x="7438950" y="5740"/>
                  </a:lnTo>
                  <a:lnTo>
                    <a:pt x="7388392" y="1442"/>
                  </a:lnTo>
                  <a:lnTo>
                    <a:pt x="7337425" y="0"/>
                  </a:lnTo>
                  <a:close/>
                </a:path>
              </a:pathLst>
            </a:custGeom>
            <a:solidFill>
              <a:srgbClr val="DF857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72116" y="6076188"/>
              <a:ext cx="2011679" cy="200863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024872" y="5995416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4" h="1983104">
                  <a:moveTo>
                    <a:pt x="991361" y="0"/>
                  </a:moveTo>
                  <a:lnTo>
                    <a:pt x="943331" y="1143"/>
                  </a:lnTo>
                  <a:lnTo>
                    <a:pt x="895889" y="4538"/>
                  </a:lnTo>
                  <a:lnTo>
                    <a:pt x="849090" y="10133"/>
                  </a:lnTo>
                  <a:lnTo>
                    <a:pt x="802984" y="17876"/>
                  </a:lnTo>
                  <a:lnTo>
                    <a:pt x="757624" y="27715"/>
                  </a:lnTo>
                  <a:lnTo>
                    <a:pt x="713062" y="39598"/>
                  </a:lnTo>
                  <a:lnTo>
                    <a:pt x="669349" y="53473"/>
                  </a:lnTo>
                  <a:lnTo>
                    <a:pt x="626537" y="69289"/>
                  </a:lnTo>
                  <a:lnTo>
                    <a:pt x="584679" y="86993"/>
                  </a:lnTo>
                  <a:lnTo>
                    <a:pt x="543826" y="106533"/>
                  </a:lnTo>
                  <a:lnTo>
                    <a:pt x="504031" y="127858"/>
                  </a:lnTo>
                  <a:lnTo>
                    <a:pt x="465345" y="150915"/>
                  </a:lnTo>
                  <a:lnTo>
                    <a:pt x="427820" y="175652"/>
                  </a:lnTo>
                  <a:lnTo>
                    <a:pt x="391507" y="202018"/>
                  </a:lnTo>
                  <a:lnTo>
                    <a:pt x="356460" y="229961"/>
                  </a:lnTo>
                  <a:lnTo>
                    <a:pt x="322730" y="259429"/>
                  </a:lnTo>
                  <a:lnTo>
                    <a:pt x="290369" y="290369"/>
                  </a:lnTo>
                  <a:lnTo>
                    <a:pt x="259429" y="322730"/>
                  </a:lnTo>
                  <a:lnTo>
                    <a:pt x="229961" y="356460"/>
                  </a:lnTo>
                  <a:lnTo>
                    <a:pt x="202018" y="391507"/>
                  </a:lnTo>
                  <a:lnTo>
                    <a:pt x="175652" y="427820"/>
                  </a:lnTo>
                  <a:lnTo>
                    <a:pt x="150915" y="465345"/>
                  </a:lnTo>
                  <a:lnTo>
                    <a:pt x="127858" y="504031"/>
                  </a:lnTo>
                  <a:lnTo>
                    <a:pt x="106533" y="543826"/>
                  </a:lnTo>
                  <a:lnTo>
                    <a:pt x="86993" y="584679"/>
                  </a:lnTo>
                  <a:lnTo>
                    <a:pt x="69289" y="626537"/>
                  </a:lnTo>
                  <a:lnTo>
                    <a:pt x="53473" y="669349"/>
                  </a:lnTo>
                  <a:lnTo>
                    <a:pt x="39598" y="713062"/>
                  </a:lnTo>
                  <a:lnTo>
                    <a:pt x="27715" y="757624"/>
                  </a:lnTo>
                  <a:lnTo>
                    <a:pt x="17876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2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6" y="1179739"/>
                  </a:lnTo>
                  <a:lnTo>
                    <a:pt x="27715" y="1225099"/>
                  </a:lnTo>
                  <a:lnTo>
                    <a:pt x="39598" y="1269661"/>
                  </a:lnTo>
                  <a:lnTo>
                    <a:pt x="53473" y="1313374"/>
                  </a:lnTo>
                  <a:lnTo>
                    <a:pt x="69289" y="1356186"/>
                  </a:lnTo>
                  <a:lnTo>
                    <a:pt x="86993" y="1398044"/>
                  </a:lnTo>
                  <a:lnTo>
                    <a:pt x="106533" y="1438897"/>
                  </a:lnTo>
                  <a:lnTo>
                    <a:pt x="127858" y="1478692"/>
                  </a:lnTo>
                  <a:lnTo>
                    <a:pt x="150915" y="1517378"/>
                  </a:lnTo>
                  <a:lnTo>
                    <a:pt x="175652" y="1554903"/>
                  </a:lnTo>
                  <a:lnTo>
                    <a:pt x="202018" y="1591216"/>
                  </a:lnTo>
                  <a:lnTo>
                    <a:pt x="229961" y="1626263"/>
                  </a:lnTo>
                  <a:lnTo>
                    <a:pt x="259429" y="1659993"/>
                  </a:lnTo>
                  <a:lnTo>
                    <a:pt x="290369" y="1692354"/>
                  </a:lnTo>
                  <a:lnTo>
                    <a:pt x="322730" y="1723294"/>
                  </a:lnTo>
                  <a:lnTo>
                    <a:pt x="356460" y="1752762"/>
                  </a:lnTo>
                  <a:lnTo>
                    <a:pt x="391507" y="1780705"/>
                  </a:lnTo>
                  <a:lnTo>
                    <a:pt x="427820" y="1807071"/>
                  </a:lnTo>
                  <a:lnTo>
                    <a:pt x="465345" y="1831808"/>
                  </a:lnTo>
                  <a:lnTo>
                    <a:pt x="504031" y="1854865"/>
                  </a:lnTo>
                  <a:lnTo>
                    <a:pt x="543826" y="1876190"/>
                  </a:lnTo>
                  <a:lnTo>
                    <a:pt x="584679" y="1895730"/>
                  </a:lnTo>
                  <a:lnTo>
                    <a:pt x="626537" y="1913434"/>
                  </a:lnTo>
                  <a:lnTo>
                    <a:pt x="669349" y="1929250"/>
                  </a:lnTo>
                  <a:lnTo>
                    <a:pt x="713062" y="1943125"/>
                  </a:lnTo>
                  <a:lnTo>
                    <a:pt x="757624" y="1955008"/>
                  </a:lnTo>
                  <a:lnTo>
                    <a:pt x="802984" y="1964847"/>
                  </a:lnTo>
                  <a:lnTo>
                    <a:pt x="849090" y="1972590"/>
                  </a:lnTo>
                  <a:lnTo>
                    <a:pt x="895889" y="1978185"/>
                  </a:lnTo>
                  <a:lnTo>
                    <a:pt x="943331" y="1981580"/>
                  </a:lnTo>
                  <a:lnTo>
                    <a:pt x="991361" y="1982724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2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9733788" y="3095244"/>
            <a:ext cx="8237220" cy="2493645"/>
            <a:chOff x="9733788" y="3095244"/>
            <a:chExt cx="8237220" cy="2493645"/>
          </a:xfrm>
        </p:grpSpPr>
        <p:sp>
          <p:nvSpPr>
            <p:cNvPr id="8" name="object 8" descr=""/>
            <p:cNvSpPr/>
            <p:nvPr/>
          </p:nvSpPr>
          <p:spPr>
            <a:xfrm>
              <a:off x="9733788" y="3095244"/>
              <a:ext cx="8237220" cy="2493645"/>
            </a:xfrm>
            <a:custGeom>
              <a:avLst/>
              <a:gdLst/>
              <a:ahLst/>
              <a:cxnLst/>
              <a:rect l="l" t="t" r="r" b="b"/>
              <a:pathLst>
                <a:path w="8237219" h="2493645">
                  <a:moveTo>
                    <a:pt x="7337425" y="0"/>
                  </a:moveTo>
                  <a:lnTo>
                    <a:pt x="899794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66"/>
                  </a:lnTo>
                  <a:lnTo>
                    <a:pt x="195782" y="339337"/>
                  </a:lnTo>
                  <a:lnTo>
                    <a:pt x="165424" y="379728"/>
                  </a:lnTo>
                  <a:lnTo>
                    <a:pt x="137469" y="421628"/>
                  </a:lnTo>
                  <a:lnTo>
                    <a:pt x="111961" y="464928"/>
                  </a:lnTo>
                  <a:lnTo>
                    <a:pt x="88945" y="509519"/>
                  </a:lnTo>
                  <a:lnTo>
                    <a:pt x="68468" y="555291"/>
                  </a:lnTo>
                  <a:lnTo>
                    <a:pt x="50575" y="602134"/>
                  </a:lnTo>
                  <a:lnTo>
                    <a:pt x="35310" y="649938"/>
                  </a:lnTo>
                  <a:lnTo>
                    <a:pt x="22719" y="698594"/>
                  </a:lnTo>
                  <a:lnTo>
                    <a:pt x="12847" y="747992"/>
                  </a:lnTo>
                  <a:lnTo>
                    <a:pt x="5740" y="798022"/>
                  </a:lnTo>
                  <a:lnTo>
                    <a:pt x="1442" y="848575"/>
                  </a:lnTo>
                  <a:lnTo>
                    <a:pt x="0" y="899540"/>
                  </a:lnTo>
                  <a:lnTo>
                    <a:pt x="0" y="1593722"/>
                  </a:lnTo>
                  <a:lnTo>
                    <a:pt x="1442" y="1644688"/>
                  </a:lnTo>
                  <a:lnTo>
                    <a:pt x="5740" y="1695241"/>
                  </a:lnTo>
                  <a:lnTo>
                    <a:pt x="12847" y="1745271"/>
                  </a:lnTo>
                  <a:lnTo>
                    <a:pt x="22719" y="1794669"/>
                  </a:lnTo>
                  <a:lnTo>
                    <a:pt x="35310" y="1843325"/>
                  </a:lnTo>
                  <a:lnTo>
                    <a:pt x="50575" y="1891129"/>
                  </a:lnTo>
                  <a:lnTo>
                    <a:pt x="68468" y="1937972"/>
                  </a:lnTo>
                  <a:lnTo>
                    <a:pt x="88945" y="1983744"/>
                  </a:lnTo>
                  <a:lnTo>
                    <a:pt x="111961" y="2028335"/>
                  </a:lnTo>
                  <a:lnTo>
                    <a:pt x="137469" y="2071635"/>
                  </a:lnTo>
                  <a:lnTo>
                    <a:pt x="165424" y="2113535"/>
                  </a:lnTo>
                  <a:lnTo>
                    <a:pt x="195782" y="2153926"/>
                  </a:lnTo>
                  <a:lnTo>
                    <a:pt x="228498" y="2192697"/>
                  </a:lnTo>
                  <a:lnTo>
                    <a:pt x="263525" y="2229739"/>
                  </a:lnTo>
                  <a:lnTo>
                    <a:pt x="300593" y="2264765"/>
                  </a:lnTo>
                  <a:lnTo>
                    <a:pt x="339391" y="2297481"/>
                  </a:lnTo>
                  <a:lnTo>
                    <a:pt x="379808" y="2327839"/>
                  </a:lnTo>
                  <a:lnTo>
                    <a:pt x="421734" y="2355794"/>
                  </a:lnTo>
                  <a:lnTo>
                    <a:pt x="465059" y="2381302"/>
                  </a:lnTo>
                  <a:lnTo>
                    <a:pt x="509673" y="2404318"/>
                  </a:lnTo>
                  <a:lnTo>
                    <a:pt x="555466" y="2424795"/>
                  </a:lnTo>
                  <a:lnTo>
                    <a:pt x="602328" y="2442688"/>
                  </a:lnTo>
                  <a:lnTo>
                    <a:pt x="650149" y="2457953"/>
                  </a:lnTo>
                  <a:lnTo>
                    <a:pt x="698820" y="2470544"/>
                  </a:lnTo>
                  <a:lnTo>
                    <a:pt x="748230" y="2480416"/>
                  </a:lnTo>
                  <a:lnTo>
                    <a:pt x="798269" y="2487523"/>
                  </a:lnTo>
                  <a:lnTo>
                    <a:pt x="848827" y="2491821"/>
                  </a:lnTo>
                  <a:lnTo>
                    <a:pt x="899794" y="2493264"/>
                  </a:lnTo>
                  <a:lnTo>
                    <a:pt x="7337425" y="2493264"/>
                  </a:lnTo>
                  <a:lnTo>
                    <a:pt x="7388392" y="2491821"/>
                  </a:lnTo>
                  <a:lnTo>
                    <a:pt x="7438950" y="2487523"/>
                  </a:lnTo>
                  <a:lnTo>
                    <a:pt x="7488989" y="2480416"/>
                  </a:lnTo>
                  <a:lnTo>
                    <a:pt x="7538399" y="2470544"/>
                  </a:lnTo>
                  <a:lnTo>
                    <a:pt x="7587070" y="2457953"/>
                  </a:lnTo>
                  <a:lnTo>
                    <a:pt x="7634891" y="2442688"/>
                  </a:lnTo>
                  <a:lnTo>
                    <a:pt x="7681753" y="2424795"/>
                  </a:lnTo>
                  <a:lnTo>
                    <a:pt x="7727546" y="2404318"/>
                  </a:lnTo>
                  <a:lnTo>
                    <a:pt x="7772160" y="2381302"/>
                  </a:lnTo>
                  <a:lnTo>
                    <a:pt x="7815485" y="2355794"/>
                  </a:lnTo>
                  <a:lnTo>
                    <a:pt x="7857411" y="2327839"/>
                  </a:lnTo>
                  <a:lnTo>
                    <a:pt x="7897828" y="2297481"/>
                  </a:lnTo>
                  <a:lnTo>
                    <a:pt x="7936626" y="2264765"/>
                  </a:lnTo>
                  <a:lnTo>
                    <a:pt x="7973694" y="2229739"/>
                  </a:lnTo>
                  <a:lnTo>
                    <a:pt x="8008721" y="2192697"/>
                  </a:lnTo>
                  <a:lnTo>
                    <a:pt x="8041437" y="2153926"/>
                  </a:lnTo>
                  <a:lnTo>
                    <a:pt x="8071795" y="2113535"/>
                  </a:lnTo>
                  <a:lnTo>
                    <a:pt x="8099750" y="2071635"/>
                  </a:lnTo>
                  <a:lnTo>
                    <a:pt x="8125258" y="2028335"/>
                  </a:lnTo>
                  <a:lnTo>
                    <a:pt x="8148274" y="1983744"/>
                  </a:lnTo>
                  <a:lnTo>
                    <a:pt x="8168751" y="1937972"/>
                  </a:lnTo>
                  <a:lnTo>
                    <a:pt x="8186644" y="1891129"/>
                  </a:lnTo>
                  <a:lnTo>
                    <a:pt x="8201909" y="1843325"/>
                  </a:lnTo>
                  <a:lnTo>
                    <a:pt x="8214500" y="1794669"/>
                  </a:lnTo>
                  <a:lnTo>
                    <a:pt x="8224372" y="1745271"/>
                  </a:lnTo>
                  <a:lnTo>
                    <a:pt x="8231479" y="1695241"/>
                  </a:lnTo>
                  <a:lnTo>
                    <a:pt x="8235777" y="1644688"/>
                  </a:lnTo>
                  <a:lnTo>
                    <a:pt x="8237219" y="1593722"/>
                  </a:lnTo>
                  <a:lnTo>
                    <a:pt x="8237219" y="899540"/>
                  </a:lnTo>
                  <a:lnTo>
                    <a:pt x="8235777" y="848575"/>
                  </a:lnTo>
                  <a:lnTo>
                    <a:pt x="8231479" y="798022"/>
                  </a:lnTo>
                  <a:lnTo>
                    <a:pt x="8224372" y="747992"/>
                  </a:lnTo>
                  <a:lnTo>
                    <a:pt x="8214500" y="698594"/>
                  </a:lnTo>
                  <a:lnTo>
                    <a:pt x="8201909" y="649938"/>
                  </a:lnTo>
                  <a:lnTo>
                    <a:pt x="8186644" y="602134"/>
                  </a:lnTo>
                  <a:lnTo>
                    <a:pt x="8168751" y="555291"/>
                  </a:lnTo>
                  <a:lnTo>
                    <a:pt x="8148274" y="509519"/>
                  </a:lnTo>
                  <a:lnTo>
                    <a:pt x="8125258" y="464928"/>
                  </a:lnTo>
                  <a:lnTo>
                    <a:pt x="8099750" y="421628"/>
                  </a:lnTo>
                  <a:lnTo>
                    <a:pt x="8071795" y="379728"/>
                  </a:lnTo>
                  <a:lnTo>
                    <a:pt x="8041437" y="339337"/>
                  </a:lnTo>
                  <a:lnTo>
                    <a:pt x="8008721" y="300566"/>
                  </a:lnTo>
                  <a:lnTo>
                    <a:pt x="7973694" y="263525"/>
                  </a:lnTo>
                  <a:lnTo>
                    <a:pt x="7936626" y="228498"/>
                  </a:lnTo>
                  <a:lnTo>
                    <a:pt x="7897828" y="195782"/>
                  </a:lnTo>
                  <a:lnTo>
                    <a:pt x="7857411" y="165424"/>
                  </a:lnTo>
                  <a:lnTo>
                    <a:pt x="7815485" y="137469"/>
                  </a:lnTo>
                  <a:lnTo>
                    <a:pt x="7772160" y="111961"/>
                  </a:lnTo>
                  <a:lnTo>
                    <a:pt x="7727546" y="88945"/>
                  </a:lnTo>
                  <a:lnTo>
                    <a:pt x="7681753" y="68468"/>
                  </a:lnTo>
                  <a:lnTo>
                    <a:pt x="7634891" y="50575"/>
                  </a:lnTo>
                  <a:lnTo>
                    <a:pt x="7587070" y="35310"/>
                  </a:lnTo>
                  <a:lnTo>
                    <a:pt x="7538399" y="22719"/>
                  </a:lnTo>
                  <a:lnTo>
                    <a:pt x="7488989" y="12847"/>
                  </a:lnTo>
                  <a:lnTo>
                    <a:pt x="7438950" y="5740"/>
                  </a:lnTo>
                  <a:lnTo>
                    <a:pt x="7388392" y="1442"/>
                  </a:lnTo>
                  <a:lnTo>
                    <a:pt x="7337425" y="0"/>
                  </a:lnTo>
                  <a:close/>
                </a:path>
              </a:pathLst>
            </a:custGeom>
            <a:solidFill>
              <a:srgbClr val="DF857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72116" y="3401568"/>
              <a:ext cx="2011679" cy="20101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024872" y="3320796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4" h="1983104">
                  <a:moveTo>
                    <a:pt x="991361" y="0"/>
                  </a:moveTo>
                  <a:lnTo>
                    <a:pt x="943331" y="1143"/>
                  </a:lnTo>
                  <a:lnTo>
                    <a:pt x="895889" y="4538"/>
                  </a:lnTo>
                  <a:lnTo>
                    <a:pt x="849090" y="10133"/>
                  </a:lnTo>
                  <a:lnTo>
                    <a:pt x="802984" y="17876"/>
                  </a:lnTo>
                  <a:lnTo>
                    <a:pt x="757624" y="27715"/>
                  </a:lnTo>
                  <a:lnTo>
                    <a:pt x="713062" y="39598"/>
                  </a:lnTo>
                  <a:lnTo>
                    <a:pt x="669349" y="53473"/>
                  </a:lnTo>
                  <a:lnTo>
                    <a:pt x="626537" y="69289"/>
                  </a:lnTo>
                  <a:lnTo>
                    <a:pt x="584679" y="86993"/>
                  </a:lnTo>
                  <a:lnTo>
                    <a:pt x="543826" y="106533"/>
                  </a:lnTo>
                  <a:lnTo>
                    <a:pt x="504031" y="127858"/>
                  </a:lnTo>
                  <a:lnTo>
                    <a:pt x="465345" y="150915"/>
                  </a:lnTo>
                  <a:lnTo>
                    <a:pt x="427820" y="175652"/>
                  </a:lnTo>
                  <a:lnTo>
                    <a:pt x="391507" y="202018"/>
                  </a:lnTo>
                  <a:lnTo>
                    <a:pt x="356460" y="229961"/>
                  </a:lnTo>
                  <a:lnTo>
                    <a:pt x="322730" y="259429"/>
                  </a:lnTo>
                  <a:lnTo>
                    <a:pt x="290369" y="290369"/>
                  </a:lnTo>
                  <a:lnTo>
                    <a:pt x="259429" y="322730"/>
                  </a:lnTo>
                  <a:lnTo>
                    <a:pt x="229961" y="356460"/>
                  </a:lnTo>
                  <a:lnTo>
                    <a:pt x="202018" y="391507"/>
                  </a:lnTo>
                  <a:lnTo>
                    <a:pt x="175652" y="427820"/>
                  </a:lnTo>
                  <a:lnTo>
                    <a:pt x="150915" y="465345"/>
                  </a:lnTo>
                  <a:lnTo>
                    <a:pt x="127858" y="504031"/>
                  </a:lnTo>
                  <a:lnTo>
                    <a:pt x="106533" y="543826"/>
                  </a:lnTo>
                  <a:lnTo>
                    <a:pt x="86993" y="584679"/>
                  </a:lnTo>
                  <a:lnTo>
                    <a:pt x="69289" y="626537"/>
                  </a:lnTo>
                  <a:lnTo>
                    <a:pt x="53473" y="669349"/>
                  </a:lnTo>
                  <a:lnTo>
                    <a:pt x="39598" y="713062"/>
                  </a:lnTo>
                  <a:lnTo>
                    <a:pt x="27715" y="757624"/>
                  </a:lnTo>
                  <a:lnTo>
                    <a:pt x="17876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2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6" y="1179739"/>
                  </a:lnTo>
                  <a:lnTo>
                    <a:pt x="27715" y="1225099"/>
                  </a:lnTo>
                  <a:lnTo>
                    <a:pt x="39598" y="1269661"/>
                  </a:lnTo>
                  <a:lnTo>
                    <a:pt x="53473" y="1313374"/>
                  </a:lnTo>
                  <a:lnTo>
                    <a:pt x="69289" y="1356186"/>
                  </a:lnTo>
                  <a:lnTo>
                    <a:pt x="86993" y="1398044"/>
                  </a:lnTo>
                  <a:lnTo>
                    <a:pt x="106533" y="1438897"/>
                  </a:lnTo>
                  <a:lnTo>
                    <a:pt x="127858" y="1478692"/>
                  </a:lnTo>
                  <a:lnTo>
                    <a:pt x="150915" y="1517378"/>
                  </a:lnTo>
                  <a:lnTo>
                    <a:pt x="175652" y="1554903"/>
                  </a:lnTo>
                  <a:lnTo>
                    <a:pt x="202018" y="1591216"/>
                  </a:lnTo>
                  <a:lnTo>
                    <a:pt x="229961" y="1626263"/>
                  </a:lnTo>
                  <a:lnTo>
                    <a:pt x="259429" y="1659993"/>
                  </a:lnTo>
                  <a:lnTo>
                    <a:pt x="290369" y="1692354"/>
                  </a:lnTo>
                  <a:lnTo>
                    <a:pt x="322730" y="1723294"/>
                  </a:lnTo>
                  <a:lnTo>
                    <a:pt x="356460" y="1752762"/>
                  </a:lnTo>
                  <a:lnTo>
                    <a:pt x="391507" y="1780705"/>
                  </a:lnTo>
                  <a:lnTo>
                    <a:pt x="427820" y="1807071"/>
                  </a:lnTo>
                  <a:lnTo>
                    <a:pt x="465345" y="1831808"/>
                  </a:lnTo>
                  <a:lnTo>
                    <a:pt x="504031" y="1854865"/>
                  </a:lnTo>
                  <a:lnTo>
                    <a:pt x="543826" y="1876190"/>
                  </a:lnTo>
                  <a:lnTo>
                    <a:pt x="584679" y="1895730"/>
                  </a:lnTo>
                  <a:lnTo>
                    <a:pt x="626537" y="1913434"/>
                  </a:lnTo>
                  <a:lnTo>
                    <a:pt x="669349" y="1929250"/>
                  </a:lnTo>
                  <a:lnTo>
                    <a:pt x="713062" y="1943125"/>
                  </a:lnTo>
                  <a:lnTo>
                    <a:pt x="757624" y="1955008"/>
                  </a:lnTo>
                  <a:lnTo>
                    <a:pt x="802984" y="1964847"/>
                  </a:lnTo>
                  <a:lnTo>
                    <a:pt x="849090" y="1972590"/>
                  </a:lnTo>
                  <a:lnTo>
                    <a:pt x="895889" y="1978185"/>
                  </a:lnTo>
                  <a:lnTo>
                    <a:pt x="943331" y="1981580"/>
                  </a:lnTo>
                  <a:lnTo>
                    <a:pt x="991361" y="1982724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2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0380598" y="6235700"/>
            <a:ext cx="127571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3900" spc="-15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461" sz="5850" spc="-153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0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384663" y="6921500"/>
            <a:ext cx="126555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824965" y="6062164"/>
            <a:ext cx="1688464" cy="16789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9230" marR="5080" indent="-177165">
              <a:lnSpc>
                <a:spcPct val="117900"/>
              </a:lnSpc>
              <a:spcBef>
                <a:spcPts val="95"/>
              </a:spcBef>
            </a:pPr>
            <a:r>
              <a:rPr dirty="0" sz="46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20">
                <a:solidFill>
                  <a:srgbClr val="FFFFFF"/>
                </a:solidFill>
                <a:latin typeface="Arial"/>
                <a:cs typeface="Arial"/>
              </a:rPr>
              <a:t>6.0%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354182" y="3871036"/>
            <a:ext cx="1327785" cy="6769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250" spc="-50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2869036" y="3357067"/>
            <a:ext cx="3884929" cy="162687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5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dirty="0" sz="4450" spc="-155">
                <a:solidFill>
                  <a:srgbClr val="FFFFFF"/>
                </a:solidFill>
                <a:latin typeface="Arial"/>
                <a:cs typeface="Arial"/>
              </a:rPr>
              <a:t>USD </a:t>
            </a:r>
            <a:r>
              <a:rPr dirty="0" sz="4450">
                <a:solidFill>
                  <a:srgbClr val="FFFFFF"/>
                </a:solidFill>
                <a:latin typeface="Arial"/>
                <a:cs typeface="Arial"/>
              </a:rPr>
              <a:t>7.2</a:t>
            </a:r>
            <a:r>
              <a:rPr dirty="0" sz="4450" spc="-2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20">
                <a:solidFill>
                  <a:srgbClr val="FFFFFF"/>
                </a:solidFill>
              </a:rPr>
              <a:t> </a:t>
            </a:r>
            <a:r>
              <a:rPr dirty="0" spc="-425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96595" y="3326333"/>
            <a:ext cx="4591050" cy="78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7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5000" spc="-45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5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587997" y="2983494"/>
            <a:ext cx="3423285" cy="144907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55">
                <a:solidFill>
                  <a:srgbClr val="FFFFFF"/>
                </a:solidFill>
                <a:latin typeface="Verdana"/>
                <a:cs typeface="Verdana"/>
              </a:rPr>
              <a:t>Dry</a:t>
            </a:r>
            <a:r>
              <a:rPr dirty="0" sz="4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0">
                <a:solidFill>
                  <a:srgbClr val="FFFFFF"/>
                </a:solidFill>
                <a:latin typeface="Verdana"/>
                <a:cs typeface="Verdana"/>
              </a:rPr>
              <a:t>Litchi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Fresh</a:t>
            </a:r>
            <a:r>
              <a:rPr dirty="0" sz="4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0">
                <a:solidFill>
                  <a:srgbClr val="FFFFFF"/>
                </a:solidFill>
                <a:latin typeface="Verdana"/>
                <a:cs typeface="Verdana"/>
              </a:rPr>
              <a:t>Litchi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7267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5535167"/>
            <a:ext cx="12070080" cy="2697480"/>
            <a:chOff x="0" y="5535167"/>
            <a:chExt cx="12070080" cy="2697480"/>
          </a:xfrm>
        </p:grpSpPr>
        <p:sp>
          <p:nvSpPr>
            <p:cNvPr id="6" name="object 6" descr=""/>
            <p:cNvSpPr/>
            <p:nvPr/>
          </p:nvSpPr>
          <p:spPr>
            <a:xfrm>
              <a:off x="4642104" y="5535167"/>
              <a:ext cx="7428230" cy="2697480"/>
            </a:xfrm>
            <a:custGeom>
              <a:avLst/>
              <a:gdLst/>
              <a:ahLst/>
              <a:cxnLst/>
              <a:rect l="l" t="t" r="r" b="b"/>
              <a:pathLst>
                <a:path w="7428230" h="2697479">
                  <a:moveTo>
                    <a:pt x="7270623" y="0"/>
                  </a:moveTo>
                  <a:lnTo>
                    <a:pt x="157353" y="0"/>
                  </a:lnTo>
                  <a:lnTo>
                    <a:pt x="107679" y="8037"/>
                  </a:lnTo>
                  <a:lnTo>
                    <a:pt x="64492" y="30406"/>
                  </a:lnTo>
                  <a:lnTo>
                    <a:pt x="30406" y="64492"/>
                  </a:lnTo>
                  <a:lnTo>
                    <a:pt x="8037" y="107679"/>
                  </a:lnTo>
                  <a:lnTo>
                    <a:pt x="0" y="157353"/>
                  </a:lnTo>
                  <a:lnTo>
                    <a:pt x="0" y="2540127"/>
                  </a:lnTo>
                  <a:lnTo>
                    <a:pt x="8037" y="2589800"/>
                  </a:lnTo>
                  <a:lnTo>
                    <a:pt x="30406" y="2632987"/>
                  </a:lnTo>
                  <a:lnTo>
                    <a:pt x="64492" y="2667073"/>
                  </a:lnTo>
                  <a:lnTo>
                    <a:pt x="107679" y="2689442"/>
                  </a:lnTo>
                  <a:lnTo>
                    <a:pt x="157353" y="2697480"/>
                  </a:lnTo>
                  <a:lnTo>
                    <a:pt x="7270623" y="2697480"/>
                  </a:lnTo>
                  <a:lnTo>
                    <a:pt x="7320296" y="2689442"/>
                  </a:lnTo>
                  <a:lnTo>
                    <a:pt x="7363483" y="2667073"/>
                  </a:lnTo>
                  <a:lnTo>
                    <a:pt x="7397569" y="2632987"/>
                  </a:lnTo>
                  <a:lnTo>
                    <a:pt x="7419938" y="2589800"/>
                  </a:lnTo>
                  <a:lnTo>
                    <a:pt x="7427976" y="2540127"/>
                  </a:lnTo>
                  <a:lnTo>
                    <a:pt x="7427976" y="157353"/>
                  </a:lnTo>
                  <a:lnTo>
                    <a:pt x="7419938" y="107679"/>
                  </a:lnTo>
                  <a:lnTo>
                    <a:pt x="7397569" y="64492"/>
                  </a:lnTo>
                  <a:lnTo>
                    <a:pt x="7363483" y="30406"/>
                  </a:lnTo>
                  <a:lnTo>
                    <a:pt x="7320296" y="8037"/>
                  </a:lnTo>
                  <a:lnTo>
                    <a:pt x="7270623" y="0"/>
                  </a:lnTo>
                  <a:close/>
                </a:path>
              </a:pathLst>
            </a:custGeom>
            <a:solidFill>
              <a:srgbClr val="5639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5989319"/>
              <a:ext cx="6009640" cy="1790700"/>
            </a:xfrm>
            <a:custGeom>
              <a:avLst/>
              <a:gdLst/>
              <a:ahLst/>
              <a:cxnLst/>
              <a:rect l="l" t="t" r="r" b="b"/>
              <a:pathLst>
                <a:path w="6009640" h="1790700">
                  <a:moveTo>
                    <a:pt x="5366130" y="0"/>
                  </a:moveTo>
                  <a:lnTo>
                    <a:pt x="0" y="0"/>
                  </a:lnTo>
                  <a:lnTo>
                    <a:pt x="0" y="1790699"/>
                  </a:lnTo>
                  <a:lnTo>
                    <a:pt x="6009131" y="1790699"/>
                  </a:lnTo>
                  <a:lnTo>
                    <a:pt x="536613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873963" y="6093713"/>
            <a:ext cx="3715385" cy="1436370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marL="411480" marR="5080" indent="-399415">
              <a:lnSpc>
                <a:spcPts val="5100"/>
              </a:lnSpc>
              <a:spcBef>
                <a:spcPts val="1025"/>
              </a:spcBef>
            </a:pPr>
            <a:r>
              <a:rPr dirty="0" sz="5000" spc="114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50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87997" y="6094247"/>
            <a:ext cx="3736340" cy="144907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8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r>
              <a:rPr dirty="0" sz="4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0">
                <a:solidFill>
                  <a:srgbClr val="FFFFFF"/>
                </a:solidFill>
              </a:rPr>
              <a:t>Global</a:t>
            </a:r>
            <a:r>
              <a:rPr dirty="0" sz="5000" spc="-200">
                <a:solidFill>
                  <a:srgbClr val="FFFFFF"/>
                </a:solidFill>
              </a:rPr>
              <a:t> </a:t>
            </a:r>
            <a:r>
              <a:rPr dirty="0" sz="5000" spc="80">
                <a:solidFill>
                  <a:srgbClr val="FFFFFF"/>
                </a:solidFill>
              </a:rPr>
              <a:t>Lychee</a:t>
            </a:r>
            <a:r>
              <a:rPr dirty="0" sz="5000" spc="-19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Market</a:t>
            </a:r>
            <a:r>
              <a:rPr dirty="0" sz="5000" spc="-190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Revenue</a:t>
            </a:r>
            <a:r>
              <a:rPr dirty="0" sz="5000" spc="-195">
                <a:solidFill>
                  <a:srgbClr val="FFFFFF"/>
                </a:solidFill>
              </a:rPr>
              <a:t> </a:t>
            </a:r>
            <a:r>
              <a:rPr dirty="0" sz="5000">
                <a:solidFill>
                  <a:srgbClr val="FFFFFF"/>
                </a:solidFill>
              </a:rPr>
              <a:t>share</a:t>
            </a:r>
            <a:r>
              <a:rPr dirty="0" sz="5000" spc="-195">
                <a:solidFill>
                  <a:srgbClr val="FFFFFF"/>
                </a:solidFill>
              </a:rPr>
              <a:t> </a:t>
            </a:r>
            <a:r>
              <a:rPr dirty="0" sz="5000" spc="135">
                <a:solidFill>
                  <a:srgbClr val="FFFFFF"/>
                </a:solidFill>
              </a:rPr>
              <a:t>for</a:t>
            </a:r>
            <a:r>
              <a:rPr dirty="0" sz="5000" spc="-204">
                <a:solidFill>
                  <a:srgbClr val="FFFFFF"/>
                </a:solidFill>
              </a:rPr>
              <a:t> </a:t>
            </a:r>
            <a:r>
              <a:rPr dirty="0" sz="5000" spc="-20">
                <a:solidFill>
                  <a:srgbClr val="FFFFFF"/>
                </a:solidFill>
              </a:rPr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7293102" y="8674404"/>
            <a:ext cx="41960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  <a:latin typeface="Verdana"/>
                <a:cs typeface="Verdana"/>
              </a:rPr>
              <a:t>Asia</a:t>
            </a:r>
            <a:r>
              <a:rPr dirty="0" sz="6000" spc="-6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000" spc="-10">
                <a:solidFill>
                  <a:srgbClr val="FFFFFF"/>
                </a:solidFill>
                <a:latin typeface="Verdana"/>
                <a:cs typeface="Verdana"/>
              </a:rPr>
              <a:t>Pacific</a:t>
            </a:r>
            <a:endParaRPr sz="6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514" y="1717839"/>
            <a:ext cx="16937621" cy="81363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300728" y="1575816"/>
            <a:ext cx="9686925" cy="3083560"/>
            <a:chOff x="4300728" y="1575816"/>
            <a:chExt cx="9686925" cy="3083560"/>
          </a:xfrm>
        </p:grpSpPr>
        <p:sp>
          <p:nvSpPr>
            <p:cNvPr id="4" name="object 4" descr=""/>
            <p:cNvSpPr/>
            <p:nvPr/>
          </p:nvSpPr>
          <p:spPr>
            <a:xfrm>
              <a:off x="6336792" y="1738884"/>
              <a:ext cx="7650480" cy="2819400"/>
            </a:xfrm>
            <a:custGeom>
              <a:avLst/>
              <a:gdLst/>
              <a:ahLst/>
              <a:cxnLst/>
              <a:rect l="l" t="t" r="r" b="b"/>
              <a:pathLst>
                <a:path w="7650480" h="2819400">
                  <a:moveTo>
                    <a:pt x="7511415" y="0"/>
                  </a:moveTo>
                  <a:lnTo>
                    <a:pt x="139065" y="0"/>
                  </a:lnTo>
                  <a:lnTo>
                    <a:pt x="95195" y="7098"/>
                  </a:lnTo>
                  <a:lnTo>
                    <a:pt x="57031" y="26858"/>
                  </a:lnTo>
                  <a:lnTo>
                    <a:pt x="26895" y="56976"/>
                  </a:lnTo>
                  <a:lnTo>
                    <a:pt x="7110" y="95146"/>
                  </a:lnTo>
                  <a:lnTo>
                    <a:pt x="0" y="139065"/>
                  </a:lnTo>
                  <a:lnTo>
                    <a:pt x="0" y="2680335"/>
                  </a:lnTo>
                  <a:lnTo>
                    <a:pt x="7110" y="2724253"/>
                  </a:lnTo>
                  <a:lnTo>
                    <a:pt x="26895" y="2762423"/>
                  </a:lnTo>
                  <a:lnTo>
                    <a:pt x="57031" y="2792541"/>
                  </a:lnTo>
                  <a:lnTo>
                    <a:pt x="95195" y="2812301"/>
                  </a:lnTo>
                  <a:lnTo>
                    <a:pt x="139065" y="2819400"/>
                  </a:lnTo>
                  <a:lnTo>
                    <a:pt x="7511415" y="2819400"/>
                  </a:lnTo>
                  <a:lnTo>
                    <a:pt x="7555284" y="2812301"/>
                  </a:lnTo>
                  <a:lnTo>
                    <a:pt x="7593448" y="2792541"/>
                  </a:lnTo>
                  <a:lnTo>
                    <a:pt x="7623584" y="2762423"/>
                  </a:lnTo>
                  <a:lnTo>
                    <a:pt x="7643369" y="2724253"/>
                  </a:lnTo>
                  <a:lnTo>
                    <a:pt x="7650479" y="2680335"/>
                  </a:lnTo>
                  <a:lnTo>
                    <a:pt x="7650479" y="139065"/>
                  </a:lnTo>
                  <a:lnTo>
                    <a:pt x="7643369" y="95146"/>
                  </a:lnTo>
                  <a:lnTo>
                    <a:pt x="7623584" y="56976"/>
                  </a:lnTo>
                  <a:lnTo>
                    <a:pt x="7593448" y="26858"/>
                  </a:lnTo>
                  <a:lnTo>
                    <a:pt x="7555284" y="7098"/>
                  </a:lnTo>
                  <a:lnTo>
                    <a:pt x="7511415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22036" y="1575816"/>
              <a:ext cx="8365490" cy="3083560"/>
            </a:xfrm>
            <a:custGeom>
              <a:avLst/>
              <a:gdLst/>
              <a:ahLst/>
              <a:cxnLst/>
              <a:rect l="l" t="t" r="r" b="b"/>
              <a:pathLst>
                <a:path w="8365490" h="3083560">
                  <a:moveTo>
                    <a:pt x="8226171" y="0"/>
                  </a:moveTo>
                  <a:lnTo>
                    <a:pt x="139064" y="0"/>
                  </a:lnTo>
                  <a:lnTo>
                    <a:pt x="95195" y="7110"/>
                  </a:lnTo>
                  <a:lnTo>
                    <a:pt x="57031" y="26895"/>
                  </a:lnTo>
                  <a:lnTo>
                    <a:pt x="26895" y="57031"/>
                  </a:lnTo>
                  <a:lnTo>
                    <a:pt x="7110" y="95195"/>
                  </a:lnTo>
                  <a:lnTo>
                    <a:pt x="0" y="139064"/>
                  </a:lnTo>
                  <a:lnTo>
                    <a:pt x="0" y="2943986"/>
                  </a:lnTo>
                  <a:lnTo>
                    <a:pt x="7110" y="2987856"/>
                  </a:lnTo>
                  <a:lnTo>
                    <a:pt x="26895" y="3026020"/>
                  </a:lnTo>
                  <a:lnTo>
                    <a:pt x="57031" y="3056156"/>
                  </a:lnTo>
                  <a:lnTo>
                    <a:pt x="95195" y="3075941"/>
                  </a:lnTo>
                  <a:lnTo>
                    <a:pt x="139064" y="3083051"/>
                  </a:lnTo>
                  <a:lnTo>
                    <a:pt x="8226171" y="3083051"/>
                  </a:lnTo>
                  <a:lnTo>
                    <a:pt x="8270040" y="3075941"/>
                  </a:lnTo>
                  <a:lnTo>
                    <a:pt x="8308204" y="3056156"/>
                  </a:lnTo>
                  <a:lnTo>
                    <a:pt x="8338340" y="3026020"/>
                  </a:lnTo>
                  <a:lnTo>
                    <a:pt x="8358125" y="2987856"/>
                  </a:lnTo>
                  <a:lnTo>
                    <a:pt x="8365235" y="2943986"/>
                  </a:lnTo>
                  <a:lnTo>
                    <a:pt x="8365235" y="139064"/>
                  </a:lnTo>
                  <a:lnTo>
                    <a:pt x="8358125" y="95195"/>
                  </a:lnTo>
                  <a:lnTo>
                    <a:pt x="8338340" y="57031"/>
                  </a:lnTo>
                  <a:lnTo>
                    <a:pt x="8308204" y="26895"/>
                  </a:lnTo>
                  <a:lnTo>
                    <a:pt x="8270040" y="7110"/>
                  </a:lnTo>
                  <a:lnTo>
                    <a:pt x="8226171" y="0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00728" y="2174747"/>
              <a:ext cx="2889885" cy="1948180"/>
            </a:xfrm>
            <a:custGeom>
              <a:avLst/>
              <a:gdLst/>
              <a:ahLst/>
              <a:cxnLst/>
              <a:rect l="l" t="t" r="r" b="b"/>
              <a:pathLst>
                <a:path w="2889884" h="1948179">
                  <a:moveTo>
                    <a:pt x="2889504" y="974598"/>
                  </a:moveTo>
                  <a:lnTo>
                    <a:pt x="2395728" y="689686"/>
                  </a:lnTo>
                  <a:lnTo>
                    <a:pt x="2395728" y="139065"/>
                  </a:lnTo>
                  <a:lnTo>
                    <a:pt x="2388616" y="95199"/>
                  </a:lnTo>
                  <a:lnTo>
                    <a:pt x="2368829" y="57035"/>
                  </a:lnTo>
                  <a:lnTo>
                    <a:pt x="2338692" y="26898"/>
                  </a:lnTo>
                  <a:lnTo>
                    <a:pt x="2300528" y="7112"/>
                  </a:lnTo>
                  <a:lnTo>
                    <a:pt x="2256663" y="0"/>
                  </a:lnTo>
                  <a:lnTo>
                    <a:pt x="139065" y="0"/>
                  </a:lnTo>
                  <a:lnTo>
                    <a:pt x="95186" y="7112"/>
                  </a:lnTo>
                  <a:lnTo>
                    <a:pt x="57023" y="26898"/>
                  </a:lnTo>
                  <a:lnTo>
                    <a:pt x="26885" y="57035"/>
                  </a:lnTo>
                  <a:lnTo>
                    <a:pt x="7099" y="95199"/>
                  </a:lnTo>
                  <a:lnTo>
                    <a:pt x="0" y="139065"/>
                  </a:lnTo>
                  <a:lnTo>
                    <a:pt x="0" y="1808607"/>
                  </a:lnTo>
                  <a:lnTo>
                    <a:pt x="7099" y="1852485"/>
                  </a:lnTo>
                  <a:lnTo>
                    <a:pt x="26885" y="1890649"/>
                  </a:lnTo>
                  <a:lnTo>
                    <a:pt x="57023" y="1920786"/>
                  </a:lnTo>
                  <a:lnTo>
                    <a:pt x="95186" y="1940572"/>
                  </a:lnTo>
                  <a:lnTo>
                    <a:pt x="139065" y="1947672"/>
                  </a:lnTo>
                  <a:lnTo>
                    <a:pt x="2256663" y="1947672"/>
                  </a:lnTo>
                  <a:lnTo>
                    <a:pt x="2300528" y="1940572"/>
                  </a:lnTo>
                  <a:lnTo>
                    <a:pt x="2338692" y="1920786"/>
                  </a:lnTo>
                  <a:lnTo>
                    <a:pt x="2368829" y="1890649"/>
                  </a:lnTo>
                  <a:lnTo>
                    <a:pt x="2388616" y="1852485"/>
                  </a:lnTo>
                  <a:lnTo>
                    <a:pt x="2395728" y="1808607"/>
                  </a:lnTo>
                  <a:lnTo>
                    <a:pt x="2395728" y="1259522"/>
                  </a:lnTo>
                  <a:lnTo>
                    <a:pt x="2889504" y="974598"/>
                  </a:lnTo>
                  <a:close/>
                </a:path>
              </a:pathLst>
            </a:custGeom>
            <a:solidFill>
              <a:srgbClr val="D66C85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300728" y="4931664"/>
            <a:ext cx="9686925" cy="3083560"/>
            <a:chOff x="4300728" y="4931664"/>
            <a:chExt cx="9686925" cy="3083560"/>
          </a:xfrm>
        </p:grpSpPr>
        <p:sp>
          <p:nvSpPr>
            <p:cNvPr id="8" name="object 8" descr=""/>
            <p:cNvSpPr/>
            <p:nvPr/>
          </p:nvSpPr>
          <p:spPr>
            <a:xfrm>
              <a:off x="6336792" y="5093208"/>
              <a:ext cx="7650480" cy="2821305"/>
            </a:xfrm>
            <a:custGeom>
              <a:avLst/>
              <a:gdLst/>
              <a:ahLst/>
              <a:cxnLst/>
              <a:rect l="l" t="t" r="r" b="b"/>
              <a:pathLst>
                <a:path w="7650480" h="2821304">
                  <a:moveTo>
                    <a:pt x="7511415" y="0"/>
                  </a:moveTo>
                  <a:lnTo>
                    <a:pt x="139065" y="0"/>
                  </a:lnTo>
                  <a:lnTo>
                    <a:pt x="95195" y="7110"/>
                  </a:lnTo>
                  <a:lnTo>
                    <a:pt x="57031" y="26895"/>
                  </a:lnTo>
                  <a:lnTo>
                    <a:pt x="26895" y="57031"/>
                  </a:lnTo>
                  <a:lnTo>
                    <a:pt x="7110" y="95195"/>
                  </a:lnTo>
                  <a:lnTo>
                    <a:pt x="0" y="139064"/>
                  </a:lnTo>
                  <a:lnTo>
                    <a:pt x="0" y="2681859"/>
                  </a:lnTo>
                  <a:lnTo>
                    <a:pt x="7110" y="2725728"/>
                  </a:lnTo>
                  <a:lnTo>
                    <a:pt x="26895" y="2763892"/>
                  </a:lnTo>
                  <a:lnTo>
                    <a:pt x="57031" y="2794028"/>
                  </a:lnTo>
                  <a:lnTo>
                    <a:pt x="95195" y="2813813"/>
                  </a:lnTo>
                  <a:lnTo>
                    <a:pt x="139065" y="2820923"/>
                  </a:lnTo>
                  <a:lnTo>
                    <a:pt x="7511415" y="2820923"/>
                  </a:lnTo>
                  <a:lnTo>
                    <a:pt x="7555284" y="2813813"/>
                  </a:lnTo>
                  <a:lnTo>
                    <a:pt x="7593448" y="2794028"/>
                  </a:lnTo>
                  <a:lnTo>
                    <a:pt x="7623584" y="2763892"/>
                  </a:lnTo>
                  <a:lnTo>
                    <a:pt x="7643369" y="2725728"/>
                  </a:lnTo>
                  <a:lnTo>
                    <a:pt x="7650479" y="2681859"/>
                  </a:lnTo>
                  <a:lnTo>
                    <a:pt x="7650479" y="139064"/>
                  </a:lnTo>
                  <a:lnTo>
                    <a:pt x="7643369" y="95195"/>
                  </a:lnTo>
                  <a:lnTo>
                    <a:pt x="7623584" y="57031"/>
                  </a:lnTo>
                  <a:lnTo>
                    <a:pt x="7593448" y="26895"/>
                  </a:lnTo>
                  <a:lnTo>
                    <a:pt x="7555284" y="7110"/>
                  </a:lnTo>
                  <a:lnTo>
                    <a:pt x="7511415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622036" y="4931664"/>
              <a:ext cx="8365490" cy="3083560"/>
            </a:xfrm>
            <a:custGeom>
              <a:avLst/>
              <a:gdLst/>
              <a:ahLst/>
              <a:cxnLst/>
              <a:rect l="l" t="t" r="r" b="b"/>
              <a:pathLst>
                <a:path w="8365490" h="3083559">
                  <a:moveTo>
                    <a:pt x="8226171" y="0"/>
                  </a:moveTo>
                  <a:lnTo>
                    <a:pt x="139064" y="0"/>
                  </a:lnTo>
                  <a:lnTo>
                    <a:pt x="95195" y="7110"/>
                  </a:lnTo>
                  <a:lnTo>
                    <a:pt x="57031" y="26895"/>
                  </a:lnTo>
                  <a:lnTo>
                    <a:pt x="26895" y="57031"/>
                  </a:lnTo>
                  <a:lnTo>
                    <a:pt x="7110" y="95195"/>
                  </a:lnTo>
                  <a:lnTo>
                    <a:pt x="0" y="139064"/>
                  </a:lnTo>
                  <a:lnTo>
                    <a:pt x="0" y="2943987"/>
                  </a:lnTo>
                  <a:lnTo>
                    <a:pt x="7110" y="2987856"/>
                  </a:lnTo>
                  <a:lnTo>
                    <a:pt x="26895" y="3026020"/>
                  </a:lnTo>
                  <a:lnTo>
                    <a:pt x="57031" y="3056156"/>
                  </a:lnTo>
                  <a:lnTo>
                    <a:pt x="95195" y="3075941"/>
                  </a:lnTo>
                  <a:lnTo>
                    <a:pt x="139064" y="3083052"/>
                  </a:lnTo>
                  <a:lnTo>
                    <a:pt x="8226171" y="3083052"/>
                  </a:lnTo>
                  <a:lnTo>
                    <a:pt x="8270040" y="3075941"/>
                  </a:lnTo>
                  <a:lnTo>
                    <a:pt x="8308204" y="3056156"/>
                  </a:lnTo>
                  <a:lnTo>
                    <a:pt x="8338340" y="3026020"/>
                  </a:lnTo>
                  <a:lnTo>
                    <a:pt x="8358125" y="2987856"/>
                  </a:lnTo>
                  <a:lnTo>
                    <a:pt x="8365235" y="2943987"/>
                  </a:lnTo>
                  <a:lnTo>
                    <a:pt x="8365235" y="139064"/>
                  </a:lnTo>
                  <a:lnTo>
                    <a:pt x="8358125" y="95195"/>
                  </a:lnTo>
                  <a:lnTo>
                    <a:pt x="8338340" y="57031"/>
                  </a:lnTo>
                  <a:lnTo>
                    <a:pt x="8308204" y="26895"/>
                  </a:lnTo>
                  <a:lnTo>
                    <a:pt x="8270040" y="7110"/>
                  </a:lnTo>
                  <a:lnTo>
                    <a:pt x="8226171" y="0"/>
                  </a:lnTo>
                  <a:close/>
                </a:path>
              </a:pathLst>
            </a:custGeom>
            <a:solidFill>
              <a:srgbClr val="D66C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00728" y="5530595"/>
              <a:ext cx="2889885" cy="1946275"/>
            </a:xfrm>
            <a:custGeom>
              <a:avLst/>
              <a:gdLst/>
              <a:ahLst/>
              <a:cxnLst/>
              <a:rect l="l" t="t" r="r" b="b"/>
              <a:pathLst>
                <a:path w="2889884" h="1946275">
                  <a:moveTo>
                    <a:pt x="2889504" y="973074"/>
                  </a:moveTo>
                  <a:lnTo>
                    <a:pt x="2395728" y="688162"/>
                  </a:lnTo>
                  <a:lnTo>
                    <a:pt x="2395728" y="138938"/>
                  </a:lnTo>
                  <a:lnTo>
                    <a:pt x="2388616" y="95084"/>
                  </a:lnTo>
                  <a:lnTo>
                    <a:pt x="2368829" y="56959"/>
                  </a:lnTo>
                  <a:lnTo>
                    <a:pt x="2338692" y="26860"/>
                  </a:lnTo>
                  <a:lnTo>
                    <a:pt x="2300528" y="7099"/>
                  </a:lnTo>
                  <a:lnTo>
                    <a:pt x="2256663" y="0"/>
                  </a:lnTo>
                  <a:lnTo>
                    <a:pt x="139065" y="0"/>
                  </a:lnTo>
                  <a:lnTo>
                    <a:pt x="95186" y="7099"/>
                  </a:lnTo>
                  <a:lnTo>
                    <a:pt x="57023" y="26860"/>
                  </a:lnTo>
                  <a:lnTo>
                    <a:pt x="26885" y="56959"/>
                  </a:lnTo>
                  <a:lnTo>
                    <a:pt x="7099" y="95084"/>
                  </a:lnTo>
                  <a:lnTo>
                    <a:pt x="0" y="138938"/>
                  </a:lnTo>
                  <a:lnTo>
                    <a:pt x="0" y="1807210"/>
                  </a:lnTo>
                  <a:lnTo>
                    <a:pt x="7099" y="1851075"/>
                  </a:lnTo>
                  <a:lnTo>
                    <a:pt x="26885" y="1889201"/>
                  </a:lnTo>
                  <a:lnTo>
                    <a:pt x="57023" y="1919300"/>
                  </a:lnTo>
                  <a:lnTo>
                    <a:pt x="95186" y="1939061"/>
                  </a:lnTo>
                  <a:lnTo>
                    <a:pt x="139065" y="1946148"/>
                  </a:lnTo>
                  <a:lnTo>
                    <a:pt x="2256663" y="1946148"/>
                  </a:lnTo>
                  <a:lnTo>
                    <a:pt x="2300528" y="1939061"/>
                  </a:lnTo>
                  <a:lnTo>
                    <a:pt x="2338692" y="1919300"/>
                  </a:lnTo>
                  <a:lnTo>
                    <a:pt x="2368829" y="1889201"/>
                  </a:lnTo>
                  <a:lnTo>
                    <a:pt x="2388616" y="1851075"/>
                  </a:lnTo>
                  <a:lnTo>
                    <a:pt x="2395728" y="1807210"/>
                  </a:lnTo>
                  <a:lnTo>
                    <a:pt x="2395728" y="1257998"/>
                  </a:lnTo>
                  <a:lnTo>
                    <a:pt x="2889504" y="973074"/>
                  </a:lnTo>
                  <a:close/>
                </a:path>
              </a:pathLst>
            </a:custGeom>
            <a:solidFill>
              <a:srgbClr val="872224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1455" y="2770377"/>
            <a:ext cx="1738629" cy="5486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9167" y="2356739"/>
            <a:ext cx="4412868" cy="46024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55610" y="2893695"/>
            <a:ext cx="5051044" cy="45415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59167" y="3423539"/>
            <a:ext cx="3318002" cy="36334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62907" y="6213602"/>
            <a:ext cx="2398902" cy="548639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9568" y="6030467"/>
            <a:ext cx="5346573" cy="460756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38365" y="6563868"/>
            <a:ext cx="4992878" cy="3633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870839" cy="1028699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42067" y="0"/>
              <a:ext cx="8345932" cy="1028699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14215" y="478281"/>
            <a:ext cx="9259570" cy="9550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165"/>
              <a:t>AUTHOR'S</a:t>
            </a:r>
            <a:r>
              <a:rPr dirty="0" sz="6100" spc="-590"/>
              <a:t> </a:t>
            </a:r>
            <a:r>
              <a:rPr dirty="0" sz="6100" spc="-140"/>
              <a:t>PERSPECTIVE</a:t>
            </a:r>
            <a:endParaRPr sz="6100"/>
          </a:p>
        </p:txBody>
      </p:sp>
      <p:sp>
        <p:nvSpPr>
          <p:cNvPr id="6" name="object 6" descr=""/>
          <p:cNvSpPr txBox="1"/>
          <p:nvPr/>
        </p:nvSpPr>
        <p:spPr>
          <a:xfrm>
            <a:off x="526186" y="1805685"/>
            <a:ext cx="11258550" cy="802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363855" indent="-323215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85">
                <a:latin typeface="Verdana"/>
                <a:cs typeface="Verdana"/>
              </a:rPr>
              <a:t>The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Global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Lychee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Market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witnessing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significant</a:t>
            </a:r>
            <a:r>
              <a:rPr dirty="0" sz="3000" spc="-3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growth </a:t>
            </a:r>
            <a:r>
              <a:rPr dirty="0" sz="3000" spc="-50">
                <a:latin typeface="Verdana"/>
                <a:cs typeface="Verdana"/>
              </a:rPr>
              <a:t>in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the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near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335280" marR="592455" indent="-323215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75">
                <a:latin typeface="Verdana"/>
                <a:cs typeface="Verdana"/>
              </a:rPr>
              <a:t>Consumers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90">
                <a:latin typeface="Verdana"/>
                <a:cs typeface="Verdana"/>
              </a:rPr>
              <a:t>are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increasingly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120">
                <a:latin typeface="Verdana"/>
                <a:cs typeface="Verdana"/>
              </a:rPr>
              <a:t>seeking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fresh,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95">
                <a:latin typeface="Verdana"/>
                <a:cs typeface="Verdana"/>
              </a:rPr>
              <a:t>natural,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and </a:t>
            </a:r>
            <a:r>
              <a:rPr dirty="0" sz="3000" spc="-55">
                <a:latin typeface="Verdana"/>
                <a:cs typeface="Verdana"/>
              </a:rPr>
              <a:t>healthy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food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options.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Fresh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Lychee,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with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its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20">
                <a:latin typeface="Verdana"/>
                <a:cs typeface="Verdana"/>
              </a:rPr>
              <a:t>juicy,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sweet,</a:t>
            </a:r>
            <a:endParaRPr sz="3000">
              <a:latin typeface="Verdana"/>
              <a:cs typeface="Verdana"/>
            </a:endParaRPr>
          </a:p>
          <a:p>
            <a:pPr marL="335280" marR="1041400">
              <a:lnSpc>
                <a:spcPts val="4200"/>
              </a:lnSpc>
              <a:spcBef>
                <a:spcPts val="5"/>
              </a:spcBef>
            </a:pP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unique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flavor,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10">
                <a:latin typeface="Verdana"/>
                <a:cs typeface="Verdana"/>
              </a:rPr>
              <a:t>gaining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popularity</a:t>
            </a:r>
            <a:r>
              <a:rPr dirty="0" sz="3000" spc="-325">
                <a:latin typeface="Verdana"/>
                <a:cs typeface="Verdana"/>
              </a:rPr>
              <a:t> </a:t>
            </a:r>
            <a:r>
              <a:rPr dirty="0" sz="3000" spc="-114">
                <a:latin typeface="Verdana"/>
                <a:cs typeface="Verdana"/>
              </a:rPr>
              <a:t>among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health- </a:t>
            </a:r>
            <a:r>
              <a:rPr dirty="0" sz="3000" spc="-20">
                <a:latin typeface="Verdana"/>
                <a:cs typeface="Verdana"/>
              </a:rPr>
              <a:t>conscious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consumers.</a:t>
            </a:r>
            <a:endParaRPr sz="3000">
              <a:latin typeface="Verdana"/>
              <a:cs typeface="Verdana"/>
            </a:endParaRPr>
          </a:p>
          <a:p>
            <a:pPr marL="335280" marR="5080" indent="-323215">
              <a:lnSpc>
                <a:spcPts val="4200"/>
              </a:lnSpc>
              <a:buFont typeface="Arial"/>
              <a:buChar char="•"/>
              <a:tabLst>
                <a:tab pos="335280" algn="l"/>
              </a:tabLst>
            </a:pPr>
            <a:r>
              <a:rPr dirty="0" sz="3000" spc="-85">
                <a:latin typeface="Verdana"/>
                <a:cs typeface="Verdana"/>
              </a:rPr>
              <a:t>The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convenience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of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online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platforms,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where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consumers</a:t>
            </a:r>
            <a:r>
              <a:rPr dirty="0" sz="3000" spc="-32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can </a:t>
            </a:r>
            <a:r>
              <a:rPr dirty="0" sz="3000" spc="-45">
                <a:latin typeface="Verdana"/>
                <a:cs typeface="Verdana"/>
              </a:rPr>
              <a:t>purchase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fresh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Lychee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with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ease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and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have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it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delivered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to</a:t>
            </a:r>
            <a:endParaRPr sz="3000">
              <a:latin typeface="Verdana"/>
              <a:cs typeface="Verdana"/>
            </a:endParaRPr>
          </a:p>
          <a:p>
            <a:pPr marL="335280">
              <a:lnSpc>
                <a:spcPct val="100000"/>
              </a:lnSpc>
              <a:spcBef>
                <a:spcPts val="360"/>
              </a:spcBef>
            </a:pPr>
            <a:r>
              <a:rPr dirty="0" sz="3000" spc="-40">
                <a:latin typeface="Verdana"/>
                <a:cs typeface="Verdana"/>
              </a:rPr>
              <a:t>their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doorstep,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has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become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increasingly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attractive.</a:t>
            </a:r>
            <a:endParaRPr sz="3000">
              <a:latin typeface="Verdana"/>
              <a:cs typeface="Verdana"/>
            </a:endParaRPr>
          </a:p>
          <a:p>
            <a:pPr marL="335280" marR="484505" indent="-323215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215">
                <a:latin typeface="Verdana"/>
                <a:cs typeface="Verdana"/>
              </a:rPr>
              <a:t>In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85">
                <a:latin typeface="Verdana"/>
                <a:cs typeface="Verdana"/>
              </a:rPr>
              <a:t>2023,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Dry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Litchi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segment</a:t>
            </a:r>
            <a:r>
              <a:rPr dirty="0" sz="3000" spc="-3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accounted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for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noticeable </a:t>
            </a:r>
            <a:r>
              <a:rPr dirty="0" sz="3000" spc="-80">
                <a:latin typeface="Verdana"/>
                <a:cs typeface="Verdana"/>
              </a:rPr>
              <a:t>share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of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global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Lychee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Market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projected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to </a:t>
            </a:r>
            <a:r>
              <a:rPr dirty="0" sz="3000" spc="-65">
                <a:latin typeface="Verdana"/>
                <a:cs typeface="Verdana"/>
              </a:rPr>
              <a:t>experience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significant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growth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in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the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near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335280" marR="38735" indent="-323215">
              <a:lnSpc>
                <a:spcPts val="4200"/>
              </a:lnSpc>
              <a:buFont typeface="Arial"/>
              <a:buChar char="•"/>
              <a:tabLst>
                <a:tab pos="335280" algn="l"/>
              </a:tabLst>
            </a:pPr>
            <a:r>
              <a:rPr dirty="0" sz="3000" spc="-85">
                <a:latin typeface="Verdana"/>
                <a:cs typeface="Verdana"/>
              </a:rPr>
              <a:t>The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Online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Sales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95">
                <a:latin typeface="Verdana"/>
                <a:cs typeface="Verdana"/>
              </a:rPr>
              <a:t>segment</a:t>
            </a:r>
            <a:r>
              <a:rPr dirty="0" sz="3000" spc="-31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expected</a:t>
            </a:r>
            <a:r>
              <a:rPr dirty="0" sz="3000" spc="-3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expand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at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 spc="-45">
                <a:latin typeface="Verdana"/>
                <a:cs typeface="Verdana"/>
              </a:rPr>
              <a:t>significant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CAGR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retaining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position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throughout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the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forecast period.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151" y="1443227"/>
            <a:ext cx="2743200" cy="183794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4740" y="1702307"/>
            <a:ext cx="5777484" cy="126949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49611" y="2054351"/>
            <a:ext cx="5679948" cy="91744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966947" y="1575816"/>
            <a:ext cx="1866900" cy="187604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4151" y="3451859"/>
            <a:ext cx="2421636" cy="153619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75152" y="3512820"/>
            <a:ext cx="1758696" cy="261518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97351" y="3281171"/>
            <a:ext cx="3692652" cy="153923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0880" y="3281171"/>
            <a:ext cx="4206239" cy="201320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809476" y="3395471"/>
            <a:ext cx="3720083" cy="164896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87868" y="5550408"/>
            <a:ext cx="5137404" cy="11567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http://tinyurl.com/4k5rsa78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2024-01-10T11:10:48Z</dcterms:created>
  <dcterms:modified xsi:type="dcterms:W3CDTF">2024-01-10T11:10:48Z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