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2/23/2024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13" Type="http://schemas.openxmlformats.org/officeDocument/2006/relationships/image" Target="../media/image20.jpeg" /><Relationship Id="rId14" Type="http://schemas.openxmlformats.org/officeDocument/2006/relationships/image" Target="../media/image21.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2.jpeg" /><Relationship Id="rId3" Type="http://schemas.openxmlformats.org/officeDocument/2006/relationships/image" Target="../media/image23.jpeg" /><Relationship Id="rId4" Type="http://schemas.openxmlformats.org/officeDocument/2006/relationships/hyperlink" Target="http://tinyurl.com/3nfmeck3"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l="-16633" r="-16633"/>
            </a:stretch>
          </a:blipFill>
        </p:spPr>
        <p:txBody>
          <a:bodyPr/>
          <a:lstStyle/>
          <a:p/>
        </p:txBody>
      </p:sp>
      <p:grpSp>
        <p:nvGrpSpPr>
          <p:cNvPr id="3" name="Group 3"/>
          <p:cNvGrpSpPr/>
          <p:nvPr/>
        </p:nvGrpSpPr>
        <p:grpSpPr>
          <a:xfrm>
            <a:off x="0" y="0"/>
            <a:ext cx="9144000" cy="10287000"/>
            <a:chExt cx="2408296" cy="2709333"/>
          </a:xfrm>
        </p:grpSpPr>
        <p:sp>
          <p:nvSpPr>
            <p:cNvPr id="4" name="Freeform 4"/>
            <p:cNvSpPr/>
            <p:nvPr/>
          </p:nvSpPr>
          <p:spPr>
            <a:xfrm>
              <a:off x="0" y="0"/>
              <a:ext cx="2408296" cy="2709333"/>
            </a:xfrm>
            <a:custGeom>
              <a:rect l="l" t="t" r="r" b="b"/>
              <a:pathLst>
                <a:path w="2408296" h="2709333">
                  <a:moveTo>
                    <a:pt x="0" y="0"/>
                  </a:moveTo>
                  <a:lnTo>
                    <a:pt x="2408296" y="0"/>
                  </a:lnTo>
                  <a:lnTo>
                    <a:pt x="2408296" y="2709333"/>
                  </a:lnTo>
                  <a:lnTo>
                    <a:pt x="0" y="2709333"/>
                  </a:lnTo>
                  <a:close/>
                </a:path>
              </a:pathLst>
            </a:custGeom>
            <a:solidFill>
              <a:srgbClr val="543E2F">
                <a:alpha val="69804"/>
              </a:srgbClr>
            </a:solidFill>
          </p:spPr>
          <p:txBody>
            <a:bodyPr/>
            <a:lstStyle/>
            <a:p/>
          </p:txBody>
        </p:sp>
        <p:sp>
          <p:nvSpPr>
            <p:cNvPr id="5" name="TextBox 5"/>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25360" y="9441959"/>
            <a:ext cx="8076298" cy="606424"/>
          </a:xfrm>
          <a:prstGeom prst="rect">
            <a:avLst/>
          </a:prstGeom>
        </p:spPr>
        <p:txBody>
          <a:bodyPr lIns="0" tIns="0" rIns="0" bIns="0" rtlCol="0" anchor="t">
            <a:spAutoFit/>
          </a:bodyPr>
          <a:lstStyle/>
          <a:p>
            <a:pPr algn="ctr">
              <a:lnSpc>
                <a:spcPts val="4900"/>
              </a:lnSpc>
            </a:pPr>
            <a:r>
              <a:rPr lang="en-US" sz="3500">
                <a:solidFill>
                  <a:srgbClr val="FFFFFF"/>
                </a:solidFill>
                <a:latin typeface="DM Sans"/>
              </a:rPr>
              <a:t>Global,Regional,CountryAnalysis</a:t>
            </a:r>
          </a:p>
        </p:txBody>
      </p:sp>
      <p:sp>
        <p:nvSpPr>
          <p:cNvPr id="7" name="TextBox 7"/>
          <p:cNvSpPr txBox="1"/>
          <p:nvPr/>
        </p:nvSpPr>
        <p:spPr>
          <a:xfrm>
            <a:off x="225360" y="3306445"/>
            <a:ext cx="8763265" cy="3874136"/>
          </a:xfrm>
          <a:prstGeom prst="rect">
            <a:avLst/>
          </a:prstGeom>
        </p:spPr>
        <p:txBody>
          <a:bodyPr lIns="0" tIns="0" rIns="0" bIns="0" rtlCol="0" anchor="t">
            <a:spAutoFit/>
          </a:bodyPr>
          <a:lstStyle/>
          <a:p>
            <a:pPr>
              <a:lnSpc>
                <a:spcPts val="7520"/>
              </a:lnSpc>
            </a:pPr>
            <a:r>
              <a:rPr lang="en-US" sz="8000">
                <a:solidFill>
                  <a:srgbClr val="FFFFFF"/>
                </a:solidFill>
                <a:latin typeface="Canva Sans"/>
              </a:rPr>
              <a:t>GLOBAL </a:t>
            </a:r>
          </a:p>
          <a:p>
            <a:pPr>
              <a:lnSpc>
                <a:spcPts val="7520"/>
              </a:lnSpc>
            </a:pPr>
            <a:r>
              <a:rPr lang="en-US" sz="8000">
                <a:solidFill>
                  <a:srgbClr val="FFFFFF"/>
                </a:solidFill>
                <a:latin typeface="Canva Sans"/>
              </a:rPr>
              <a:t>LUXURY WINE</a:t>
            </a:r>
          </a:p>
          <a:p>
            <a:pPr>
              <a:lnSpc>
                <a:spcPts val="7520"/>
              </a:lnSpc>
            </a:pPr>
            <a:r>
              <a:rPr lang="en-US" sz="8000">
                <a:solidFill>
                  <a:srgbClr val="FFFFFF"/>
                </a:solidFill>
                <a:latin typeface="Canva Sans"/>
              </a:rPr>
              <a:t>MARKET REPORT </a:t>
            </a:r>
          </a:p>
          <a:p>
            <a:pPr>
              <a:lnSpc>
                <a:spcPts val="7520"/>
              </a:lnSpc>
            </a:pPr>
            <a:r>
              <a:rPr lang="en-US" sz="80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33333"/>
            </a:stretch>
          </a:blipFill>
        </p:spPr>
        <p:txBody>
          <a:bodyPr/>
          <a:lstStyle/>
          <a:p/>
        </p:txBody>
      </p:sp>
      <p:grpSp>
        <p:nvGrpSpPr>
          <p:cNvPr id="3" name="Group 3"/>
          <p:cNvGrpSpPr/>
          <p:nvPr/>
        </p:nvGrpSpPr>
        <p:grpSpPr>
          <a:xfrm>
            <a:off x="1537315" y="2155492"/>
            <a:ext cx="15160343" cy="6458140"/>
            <a:chExt cx="3895471" cy="1659428"/>
          </a:xfrm>
        </p:grpSpPr>
        <p:sp>
          <p:nvSpPr>
            <p:cNvPr id="4" name="Freeform 4"/>
            <p:cNvSpPr/>
            <p:nvPr/>
          </p:nvSpPr>
          <p:spPr>
            <a:xfrm>
              <a:off x="0" y="0"/>
              <a:ext cx="3895471" cy="1659428"/>
            </a:xfrm>
            <a:custGeom>
              <a:rect l="l" t="t" r="r" b="b"/>
              <a:pathLst>
                <a:path w="3895471" h="1659428">
                  <a:moveTo>
                    <a:pt x="0" y="0"/>
                  </a:moveTo>
                  <a:lnTo>
                    <a:pt x="3895471" y="0"/>
                  </a:lnTo>
                  <a:lnTo>
                    <a:pt x="3895471" y="1659428"/>
                  </a:lnTo>
                  <a:lnTo>
                    <a:pt x="0" y="1659428"/>
                  </a:lnTo>
                  <a:close/>
                </a:path>
              </a:pathLst>
            </a:custGeom>
            <a:solidFill>
              <a:srgbClr val="2D120A">
                <a:alpha val="89804"/>
              </a:srgbClr>
            </a:solidFill>
          </p:spPr>
          <p:txBody>
            <a:bodyPr/>
            <a:lstStyle/>
            <a:p/>
          </p:txBody>
        </p:sp>
        <p:sp>
          <p:nvSpPr>
            <p:cNvPr id="5" name="TextBox 5"/>
            <p:cNvSpPr txBox="1"/>
            <p:nvPr/>
          </p:nvSpPr>
          <p:spPr>
            <a:xfrm>
              <a:off x="0" y="-38100"/>
              <a:ext cx="3895471" cy="1697528"/>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769367" y="3527915"/>
            <a:ext cx="14696239" cy="4794250"/>
          </a:xfrm>
          <a:prstGeom prst="rect">
            <a:avLst/>
          </a:prstGeom>
        </p:spPr>
        <p:txBody>
          <a:bodyPr lIns="0" tIns="0" rIns="0" bIns="0" rtlCol="0" anchor="t">
            <a:spAutoFit/>
          </a:bodyPr>
          <a:lstStyle/>
          <a:p>
            <a:pPr>
              <a:lnSpc>
                <a:spcPts val="3499"/>
              </a:lnSpc>
              <a:spcBef>
                <a:spcPct val="0"/>
              </a:spcBef>
            </a:pPr>
            <a:r>
              <a:rPr lang="en-US" sz="2499">
                <a:solidFill>
                  <a:srgbClr val="FFFFFF"/>
                </a:solidFill>
                <a:latin typeface="Montserrat"/>
              </a:rPr>
              <a:t>The luxury wine market encompasses exclusive, high-quality wines crafted with precision, often from prestigious vineyards and limited production, targeting discerning consumers seeking elevated sensory experiences and rare vintages in the world of oenology. This niche market focuses on delivering exceptional taste, distinctive terroir, and a sense of exclusivity, appealing to wine enthusiasts who appreciate the finest vinicultural offerings. The luxury wine market's robust growth is fueled by rising consumer affluence and a premiumization trend, driving demand for sophisticated and exclusive wine offerings. Winemakers respond with limited-edition blends, meeting the demand for unique experiences and propelling market growth. Concurrently, evolving consumer tastes, influenced by global culinary exploration, drive demand for distinctive wine offerings. Winemakers emphasize terroir and varietals, creating a symbiotic relationship that fuels further market growth.</a:t>
            </a:r>
          </a:p>
        </p:txBody>
      </p:sp>
      <p:sp>
        <p:nvSpPr>
          <p:cNvPr id="7" name="TextBox 7"/>
          <p:cNvSpPr txBox="1"/>
          <p:nvPr/>
        </p:nvSpPr>
        <p:spPr>
          <a:xfrm>
            <a:off x="5080096" y="2484459"/>
            <a:ext cx="8127807" cy="922478"/>
          </a:xfrm>
          <a:prstGeom prst="rect">
            <a:avLst/>
          </a:prstGeom>
        </p:spPr>
        <p:txBody>
          <a:bodyPr lIns="0" tIns="0" rIns="0" bIns="0" rtlCol="0" anchor="t">
            <a:spAutoFit/>
          </a:bodyPr>
          <a:lstStyle/>
          <a:p>
            <a:pPr algn="ctr">
              <a:lnSpc>
                <a:spcPts val="7128"/>
              </a:lnSpc>
            </a:pPr>
            <a:r>
              <a:rPr lang="en-US" sz="6662">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18" b="0"/>
            </a:stretch>
          </a:blipFill>
        </p:spPr>
        <p:txBody>
          <a:bodyPr/>
          <a:lstStyle/>
          <a:p/>
        </p:txBody>
      </p:sp>
      <p:grpSp>
        <p:nvGrpSpPr>
          <p:cNvPr id="3" name="Group 3"/>
          <p:cNvGrpSpPr/>
          <p:nvPr/>
        </p:nvGrpSpPr>
        <p:grpSpPr>
          <a:xfrm>
            <a:off x="159078" y="5604424"/>
            <a:ext cx="8339714" cy="2524841"/>
            <a:chExt cx="860407" cy="260488"/>
          </a:xfrm>
        </p:grpSpPr>
        <p:sp>
          <p:nvSpPr>
            <p:cNvPr id="4" name="Freeform 4"/>
            <p:cNvSpPr/>
            <p:nvPr/>
          </p:nvSpPr>
          <p:spPr>
            <a:xfrm>
              <a:off x="0" y="0"/>
              <a:ext cx="860407" cy="260488"/>
            </a:xfrm>
            <a:custGeom>
              <a:rect l="l" t="t" r="r" b="b"/>
              <a:pathLst>
                <a:path w="860407" h="260488">
                  <a:moveTo>
                    <a:pt x="92832" y="0"/>
                  </a:moveTo>
                  <a:lnTo>
                    <a:pt x="767575" y="0"/>
                  </a:lnTo>
                  <a:cubicBezTo>
                    <a:pt x="792196" y="0"/>
                    <a:pt x="815808" y="9780"/>
                    <a:pt x="833217" y="27190"/>
                  </a:cubicBezTo>
                  <a:cubicBezTo>
                    <a:pt x="850627" y="44599"/>
                    <a:pt x="860407" y="68211"/>
                    <a:pt x="860407" y="92832"/>
                  </a:cubicBezTo>
                  <a:lnTo>
                    <a:pt x="860407" y="167656"/>
                  </a:lnTo>
                  <a:cubicBezTo>
                    <a:pt x="860407" y="192276"/>
                    <a:pt x="850627" y="215888"/>
                    <a:pt x="833217" y="233298"/>
                  </a:cubicBezTo>
                  <a:cubicBezTo>
                    <a:pt x="815808" y="250707"/>
                    <a:pt x="792196" y="260488"/>
                    <a:pt x="767575" y="260488"/>
                  </a:cubicBezTo>
                  <a:lnTo>
                    <a:pt x="92832" y="260488"/>
                  </a:lnTo>
                  <a:cubicBezTo>
                    <a:pt x="68211" y="260488"/>
                    <a:pt x="44599" y="250707"/>
                    <a:pt x="27190" y="233298"/>
                  </a:cubicBezTo>
                  <a:cubicBezTo>
                    <a:pt x="9780" y="215888"/>
                    <a:pt x="0" y="192276"/>
                    <a:pt x="0" y="167656"/>
                  </a:cubicBezTo>
                  <a:lnTo>
                    <a:pt x="0" y="92832"/>
                  </a:lnTo>
                  <a:cubicBezTo>
                    <a:pt x="0" y="68211"/>
                    <a:pt x="9780" y="44599"/>
                    <a:pt x="27190" y="27190"/>
                  </a:cubicBezTo>
                  <a:cubicBezTo>
                    <a:pt x="44599" y="9780"/>
                    <a:pt x="68211" y="0"/>
                    <a:pt x="92832" y="0"/>
                  </a:cubicBezTo>
                  <a:close/>
                </a:path>
              </a:pathLst>
            </a:custGeom>
            <a:solidFill>
              <a:srgbClr val="5D3D40"/>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502387" y="5914644"/>
            <a:ext cx="2036993" cy="2034447"/>
          </a:xfrm>
          <a:custGeom>
            <a:rect l="l" t="t" r="r" b="b"/>
            <a:pathLst>
              <a:path w="2036993" h="2034447">
                <a:moveTo>
                  <a:pt x="0" y="0"/>
                </a:moveTo>
                <a:lnTo>
                  <a:pt x="2036993" y="0"/>
                </a:lnTo>
                <a:lnTo>
                  <a:pt x="2036993" y="2034447"/>
                </a:lnTo>
                <a:lnTo>
                  <a:pt x="0" y="2034447"/>
                </a:lnTo>
                <a:lnTo>
                  <a:pt x="0" y="0"/>
                </a:lnTo>
                <a:close/>
              </a:path>
            </a:pathLst>
          </a:custGeom>
          <a:blipFill>
            <a:blip r:embed="rId3"/>
            <a:stretch>
              <a:fillRect/>
            </a:stretch>
          </a:blipFill>
        </p:spPr>
        <p:txBody>
          <a:bodyPr/>
          <a:lstStyle/>
          <a:p/>
        </p:txBody>
      </p:sp>
      <p:grpSp>
        <p:nvGrpSpPr>
          <p:cNvPr id="7" name="Group 7"/>
          <p:cNvGrpSpPr/>
          <p:nvPr/>
        </p:nvGrpSpPr>
        <p:grpSpPr>
          <a:xfrm>
            <a:off x="454895" y="5833230"/>
            <a:ext cx="2006993" cy="2006993"/>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0" y="14287"/>
            <a:ext cx="18288000" cy="1362755"/>
            <a:chExt cx="4816593" cy="358915"/>
          </a:xfrm>
        </p:grpSpPr>
        <p:sp>
          <p:nvSpPr>
            <p:cNvPr id="11" name="Freeform 11"/>
            <p:cNvSpPr/>
            <p:nvPr/>
          </p:nvSpPr>
          <p:spPr>
            <a:xfrm>
              <a:off x="0" y="0"/>
              <a:ext cx="4816592" cy="358915"/>
            </a:xfrm>
            <a:custGeom>
              <a:rect l="l" t="t" r="r" b="b"/>
              <a:pathLst>
                <a:path w="4816592" h="358915">
                  <a:moveTo>
                    <a:pt x="0" y="0"/>
                  </a:moveTo>
                  <a:lnTo>
                    <a:pt x="4816592" y="0"/>
                  </a:lnTo>
                  <a:lnTo>
                    <a:pt x="4816592" y="358915"/>
                  </a:lnTo>
                  <a:lnTo>
                    <a:pt x="0" y="358915"/>
                  </a:lnTo>
                  <a:close/>
                </a:path>
              </a:pathLst>
            </a:custGeom>
            <a:solidFill>
              <a:srgbClr val="000000">
                <a:alpha val="69804"/>
              </a:srgbClr>
            </a:solidFill>
          </p:spPr>
          <p:txBody>
            <a:bodyPr/>
            <a:lstStyle/>
            <a:p/>
          </p:txBody>
        </p:sp>
        <p:sp>
          <p:nvSpPr>
            <p:cNvPr id="12" name="TextBox 12"/>
            <p:cNvSpPr txBox="1"/>
            <p:nvPr/>
          </p:nvSpPr>
          <p:spPr>
            <a:xfrm>
              <a:off x="0" y="-38100"/>
              <a:ext cx="4816593" cy="397015"/>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723287" y="6310599"/>
            <a:ext cx="1470210" cy="1381596"/>
          </a:xfrm>
          <a:prstGeom prst="rect">
            <a:avLst/>
          </a:prstGeom>
        </p:spPr>
        <p:txBody>
          <a:bodyPr lIns="0" tIns="0" rIns="0" bIns="0" rtlCol="0" anchor="t">
            <a:spAutoFit/>
          </a:bodyPr>
          <a:lstStyle/>
          <a:p>
            <a:pPr algn="ctr">
              <a:lnSpc>
                <a:spcPts val="3463"/>
              </a:lnSpc>
            </a:pPr>
            <a:r>
              <a:rPr lang="en-US" sz="4329">
                <a:solidFill>
                  <a:srgbClr val="1E3048"/>
                </a:solidFill>
                <a:latin typeface="Poppins Bold"/>
              </a:rPr>
              <a:t>2023- 2030</a:t>
            </a:r>
          </a:p>
        </p:txBody>
      </p:sp>
      <p:sp>
        <p:nvSpPr>
          <p:cNvPr id="14" name="TextBox 14"/>
          <p:cNvSpPr txBox="1"/>
          <p:nvPr/>
        </p:nvSpPr>
        <p:spPr>
          <a:xfrm>
            <a:off x="2461888" y="5949651"/>
            <a:ext cx="5603397" cy="1650326"/>
          </a:xfrm>
          <a:prstGeom prst="rect">
            <a:avLst/>
          </a:prstGeom>
        </p:spPr>
        <p:txBody>
          <a:bodyPr lIns="0" tIns="0" rIns="0" bIns="0" rtlCol="0" anchor="t">
            <a:spAutoFit/>
          </a:bodyPr>
          <a:lstStyle/>
          <a:p>
            <a:pPr algn="ctr">
              <a:lnSpc>
                <a:spcPts val="6497"/>
              </a:lnSpc>
            </a:pPr>
            <a:r>
              <a:rPr lang="en-US" sz="4640">
                <a:solidFill>
                  <a:srgbClr val="FFFFFF"/>
                </a:solidFill>
                <a:latin typeface="Poppins"/>
              </a:rPr>
              <a:t>CAGR</a:t>
            </a:r>
          </a:p>
          <a:p>
            <a:pPr algn="ctr">
              <a:lnSpc>
                <a:spcPts val="6497"/>
              </a:lnSpc>
              <a:spcBef>
                <a:spcPct val="0"/>
              </a:spcBef>
            </a:pPr>
            <a:r>
              <a:rPr lang="en-US" sz="4640">
                <a:solidFill>
                  <a:srgbClr val="FFFFFF"/>
                </a:solidFill>
                <a:latin typeface="Poppins"/>
              </a:rPr>
              <a:t>7.0%</a:t>
            </a:r>
          </a:p>
        </p:txBody>
      </p:sp>
      <p:sp>
        <p:nvSpPr>
          <p:cNvPr id="15" name="TextBox 15"/>
          <p:cNvSpPr txBox="1"/>
          <p:nvPr/>
        </p:nvSpPr>
        <p:spPr>
          <a:xfrm>
            <a:off x="5347472" y="367053"/>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grpSp>
        <p:nvGrpSpPr>
          <p:cNvPr id="16" name="Group 16"/>
          <p:cNvGrpSpPr/>
          <p:nvPr/>
        </p:nvGrpSpPr>
        <p:grpSpPr>
          <a:xfrm>
            <a:off x="159078" y="2944163"/>
            <a:ext cx="8339714" cy="2524841"/>
            <a:chExt cx="860407" cy="260488"/>
          </a:xfrm>
        </p:grpSpPr>
        <p:sp>
          <p:nvSpPr>
            <p:cNvPr id="17" name="Freeform 17"/>
            <p:cNvSpPr/>
            <p:nvPr/>
          </p:nvSpPr>
          <p:spPr>
            <a:xfrm>
              <a:off x="0" y="0"/>
              <a:ext cx="860407" cy="260488"/>
            </a:xfrm>
            <a:custGeom>
              <a:rect l="l" t="t" r="r" b="b"/>
              <a:pathLst>
                <a:path w="860407" h="260488">
                  <a:moveTo>
                    <a:pt x="92832" y="0"/>
                  </a:moveTo>
                  <a:lnTo>
                    <a:pt x="767575" y="0"/>
                  </a:lnTo>
                  <a:cubicBezTo>
                    <a:pt x="792196" y="0"/>
                    <a:pt x="815808" y="9780"/>
                    <a:pt x="833217" y="27190"/>
                  </a:cubicBezTo>
                  <a:cubicBezTo>
                    <a:pt x="850627" y="44599"/>
                    <a:pt x="860407" y="68211"/>
                    <a:pt x="860407" y="92832"/>
                  </a:cubicBezTo>
                  <a:lnTo>
                    <a:pt x="860407" y="167656"/>
                  </a:lnTo>
                  <a:cubicBezTo>
                    <a:pt x="860407" y="192276"/>
                    <a:pt x="850627" y="215888"/>
                    <a:pt x="833217" y="233298"/>
                  </a:cubicBezTo>
                  <a:cubicBezTo>
                    <a:pt x="815808" y="250707"/>
                    <a:pt x="792196" y="260488"/>
                    <a:pt x="767575" y="260488"/>
                  </a:cubicBezTo>
                  <a:lnTo>
                    <a:pt x="92832" y="260488"/>
                  </a:lnTo>
                  <a:cubicBezTo>
                    <a:pt x="68211" y="260488"/>
                    <a:pt x="44599" y="250707"/>
                    <a:pt x="27190" y="233298"/>
                  </a:cubicBezTo>
                  <a:cubicBezTo>
                    <a:pt x="9780" y="215888"/>
                    <a:pt x="0" y="192276"/>
                    <a:pt x="0" y="167656"/>
                  </a:cubicBezTo>
                  <a:lnTo>
                    <a:pt x="0" y="92832"/>
                  </a:lnTo>
                  <a:cubicBezTo>
                    <a:pt x="0" y="68211"/>
                    <a:pt x="9780" y="44599"/>
                    <a:pt x="27190" y="27190"/>
                  </a:cubicBezTo>
                  <a:cubicBezTo>
                    <a:pt x="44599" y="9780"/>
                    <a:pt x="68211" y="0"/>
                    <a:pt x="92832" y="0"/>
                  </a:cubicBezTo>
                  <a:close/>
                </a:path>
              </a:pathLst>
            </a:custGeom>
            <a:solidFill>
              <a:srgbClr val="5D3D40"/>
            </a:solidFill>
          </p:spPr>
          <p:txBody>
            <a:bodyPr/>
            <a:lstStyle/>
            <a:p/>
          </p:txBody>
        </p:sp>
        <p:sp>
          <p:nvSpPr>
            <p:cNvPr id="18" name="TextBox 1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9" name="Freeform 19"/>
          <p:cNvSpPr/>
          <p:nvPr/>
        </p:nvSpPr>
        <p:spPr>
          <a:xfrm>
            <a:off x="502387" y="3254384"/>
            <a:ext cx="2036993" cy="2034447"/>
          </a:xfrm>
          <a:custGeom>
            <a:rect l="l" t="t" r="r" b="b"/>
            <a:pathLst>
              <a:path w="2036993" h="2034447">
                <a:moveTo>
                  <a:pt x="0" y="0"/>
                </a:moveTo>
                <a:lnTo>
                  <a:pt x="2036993" y="0"/>
                </a:lnTo>
                <a:lnTo>
                  <a:pt x="2036993" y="2034446"/>
                </a:lnTo>
                <a:lnTo>
                  <a:pt x="0" y="2034446"/>
                </a:lnTo>
                <a:lnTo>
                  <a:pt x="0" y="0"/>
                </a:lnTo>
                <a:close/>
              </a:path>
            </a:pathLst>
          </a:custGeom>
          <a:blipFill>
            <a:blip r:embed="rId3"/>
            <a:stretch>
              <a:fillRect/>
            </a:stretch>
          </a:blipFill>
        </p:spPr>
        <p:txBody>
          <a:bodyPr/>
          <a:lstStyle/>
          <a:p/>
        </p:txBody>
      </p:sp>
      <p:grpSp>
        <p:nvGrpSpPr>
          <p:cNvPr id="20" name="Group 20"/>
          <p:cNvGrpSpPr/>
          <p:nvPr/>
        </p:nvGrpSpPr>
        <p:grpSpPr>
          <a:xfrm>
            <a:off x="454895" y="3172969"/>
            <a:ext cx="2006993" cy="2006993"/>
            <a:chExt cx="812800" cy="812800"/>
          </a:xfrm>
        </p:grpSpPr>
        <p:sp>
          <p:nvSpPr>
            <p:cNvPr id="21" name="Freeform 2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2" name="TextBox 2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3" name="TextBox 23"/>
          <p:cNvSpPr txBox="1"/>
          <p:nvPr/>
        </p:nvSpPr>
        <p:spPr>
          <a:xfrm>
            <a:off x="723287" y="3984013"/>
            <a:ext cx="1470210" cy="518255"/>
          </a:xfrm>
          <a:prstGeom prst="rect">
            <a:avLst/>
          </a:prstGeom>
        </p:spPr>
        <p:txBody>
          <a:bodyPr lIns="0" tIns="0" rIns="0" bIns="0" rtlCol="0" anchor="t">
            <a:spAutoFit/>
          </a:bodyPr>
          <a:lstStyle/>
          <a:p>
            <a:pPr algn="ctr">
              <a:lnSpc>
                <a:spcPts val="3463"/>
              </a:lnSpc>
            </a:pPr>
            <a:r>
              <a:rPr lang="en-US" sz="4329">
                <a:solidFill>
                  <a:srgbClr val="1E3048"/>
                </a:solidFill>
                <a:latin typeface="Poppins Bold"/>
              </a:rPr>
              <a:t>2023</a:t>
            </a:r>
          </a:p>
        </p:txBody>
      </p:sp>
      <p:sp>
        <p:nvSpPr>
          <p:cNvPr id="24" name="TextBox 24"/>
          <p:cNvSpPr txBox="1"/>
          <p:nvPr/>
        </p:nvSpPr>
        <p:spPr>
          <a:xfrm>
            <a:off x="2461888" y="3289390"/>
            <a:ext cx="5603397" cy="1650326"/>
          </a:xfrm>
          <a:prstGeom prst="rect">
            <a:avLst/>
          </a:prstGeom>
        </p:spPr>
        <p:txBody>
          <a:bodyPr lIns="0" tIns="0" rIns="0" bIns="0" rtlCol="0" anchor="t">
            <a:spAutoFit/>
          </a:bodyPr>
          <a:lstStyle/>
          <a:p>
            <a:pPr algn="ctr">
              <a:lnSpc>
                <a:spcPts val="6497"/>
              </a:lnSpc>
            </a:pPr>
            <a:r>
              <a:rPr lang="en-US" sz="4640">
                <a:solidFill>
                  <a:srgbClr val="FFFFFF"/>
                </a:solidFill>
                <a:latin typeface="Poppins"/>
              </a:rPr>
              <a:t>MARKET SIZE</a:t>
            </a:r>
          </a:p>
          <a:p>
            <a:pPr algn="ctr">
              <a:lnSpc>
                <a:spcPts val="6497"/>
              </a:lnSpc>
              <a:spcBef>
                <a:spcPct val="0"/>
              </a:spcBef>
            </a:pPr>
            <a:r>
              <a:rPr lang="en-US" sz="4640">
                <a:solidFill>
                  <a:srgbClr val="FFFFFF"/>
                </a:solidFill>
                <a:latin typeface="Poppins"/>
              </a:rPr>
              <a:t>USD 170.8 billion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5650" b="-12867"/>
            </a:stretch>
          </a:blipFill>
        </p:spPr>
        <p:txBody>
          <a:bodyPr/>
          <a:lstStyle/>
          <a:p/>
        </p:txBody>
      </p:sp>
      <p:grpSp>
        <p:nvGrpSpPr>
          <p:cNvPr id="3" name="Group 3"/>
          <p:cNvGrpSpPr/>
          <p:nvPr/>
        </p:nvGrpSpPr>
        <p:grpSpPr>
          <a:xfrm>
            <a:off x="0" y="0"/>
            <a:ext cx="18288000" cy="1319223"/>
            <a:chExt cx="4816593" cy="347450"/>
          </a:xfrm>
        </p:grpSpPr>
        <p:sp>
          <p:nvSpPr>
            <p:cNvPr id="4" name="Freeform 4"/>
            <p:cNvSpPr/>
            <p:nvPr/>
          </p:nvSpPr>
          <p:spPr>
            <a:xfrm>
              <a:off x="0" y="0"/>
              <a:ext cx="4816592" cy="347450"/>
            </a:xfrm>
            <a:custGeom>
              <a:rect l="l" t="t" r="r" b="b"/>
              <a:pathLst>
                <a:path w="4816592" h="347450">
                  <a:moveTo>
                    <a:pt x="0" y="0"/>
                  </a:moveTo>
                  <a:lnTo>
                    <a:pt x="4816592" y="0"/>
                  </a:lnTo>
                  <a:lnTo>
                    <a:pt x="4816592" y="347450"/>
                  </a:lnTo>
                  <a:lnTo>
                    <a:pt x="0" y="347450"/>
                  </a:lnTo>
                  <a:close/>
                </a:path>
              </a:pathLst>
            </a:custGeom>
            <a:solidFill>
              <a:srgbClr val="000000">
                <a:alpha val="69804"/>
              </a:srgbClr>
            </a:solidFill>
          </p:spPr>
          <p:txBody>
            <a:bodyPr/>
            <a:lstStyle/>
            <a:p/>
          </p:txBody>
        </p:sp>
        <p:sp>
          <p:nvSpPr>
            <p:cNvPr id="5" name="TextBox 5"/>
            <p:cNvSpPr txBox="1"/>
            <p:nvPr/>
          </p:nvSpPr>
          <p:spPr>
            <a:xfrm>
              <a:off x="0" y="-38100"/>
              <a:ext cx="4816593" cy="38555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985786" y="2711868"/>
            <a:ext cx="6418248" cy="2715115"/>
            <a:chExt cx="8245593" cy="3488138"/>
          </a:xfrm>
        </p:grpSpPr>
        <p:sp>
          <p:nvSpPr>
            <p:cNvPr id="7" name="Freeform 7"/>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5D2A14"/>
            </a:solidFill>
          </p:spPr>
          <p:txBody>
            <a:bodyPr/>
            <a:lstStyle/>
            <a:p/>
          </p:txBody>
        </p:sp>
      </p:grpSp>
      <p:grpSp>
        <p:nvGrpSpPr>
          <p:cNvPr id="8" name="Group 8"/>
          <p:cNvGrpSpPr/>
          <p:nvPr/>
        </p:nvGrpSpPr>
        <p:grpSpPr>
          <a:xfrm rot="5400000">
            <a:off x="1187680" y="2494015"/>
            <a:ext cx="800647" cy="3176010"/>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1985786" y="5842280"/>
            <a:ext cx="6418248" cy="2715115"/>
            <a:chExt cx="8245593" cy="3488138"/>
          </a:xfrm>
        </p:grpSpPr>
        <p:sp>
          <p:nvSpPr>
            <p:cNvPr id="11" name="Freeform 11"/>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2D120A"/>
            </a:solidFill>
          </p:spPr>
          <p:txBody>
            <a:bodyPr/>
            <a:lstStyle/>
            <a:p/>
          </p:txBody>
        </p:sp>
      </p:grpSp>
      <p:grpSp>
        <p:nvGrpSpPr>
          <p:cNvPr id="12" name="Group 12"/>
          <p:cNvGrpSpPr/>
          <p:nvPr/>
        </p:nvGrpSpPr>
        <p:grpSpPr>
          <a:xfrm rot="5400000">
            <a:off x="1187680" y="5624427"/>
            <a:ext cx="800647" cy="3176010"/>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12154864" y="2724461"/>
            <a:ext cx="6133136" cy="2715115"/>
            <a:chExt cx="8245593" cy="3488138"/>
          </a:xfrm>
        </p:grpSpPr>
        <p:sp>
          <p:nvSpPr>
            <p:cNvPr id="15" name="Freeform 15"/>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744453"/>
            </a:solidFill>
          </p:spPr>
          <p:txBody>
            <a:bodyPr/>
            <a:lstStyle/>
            <a:p/>
          </p:txBody>
        </p:sp>
      </p:grpSp>
      <p:grpSp>
        <p:nvGrpSpPr>
          <p:cNvPr id="16" name="Group 16"/>
          <p:cNvGrpSpPr/>
          <p:nvPr/>
        </p:nvGrpSpPr>
        <p:grpSpPr>
          <a:xfrm rot="5400000">
            <a:off x="11223570" y="2374706"/>
            <a:ext cx="800647" cy="3414627"/>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8" name="Group 18"/>
          <p:cNvGrpSpPr/>
          <p:nvPr/>
        </p:nvGrpSpPr>
        <p:grpSpPr>
          <a:xfrm>
            <a:off x="12140983" y="5842280"/>
            <a:ext cx="6133136" cy="2715115"/>
            <a:chExt cx="8245593" cy="3488138"/>
          </a:xfrm>
        </p:grpSpPr>
        <p:sp>
          <p:nvSpPr>
            <p:cNvPr id="19" name="Freeform 19"/>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B65C5C"/>
            </a:solidFill>
          </p:spPr>
          <p:txBody>
            <a:bodyPr/>
            <a:lstStyle/>
            <a:p/>
          </p:txBody>
        </p:sp>
      </p:grpSp>
      <p:grpSp>
        <p:nvGrpSpPr>
          <p:cNvPr id="20" name="Group 20"/>
          <p:cNvGrpSpPr/>
          <p:nvPr/>
        </p:nvGrpSpPr>
        <p:grpSpPr>
          <a:xfrm rot="5400000">
            <a:off x="11223570" y="5505118"/>
            <a:ext cx="800647" cy="3414627"/>
            <a:chExt cx="3130550" cy="13351270"/>
          </a:xfrm>
        </p:grpSpPr>
        <p:sp>
          <p:nvSpPr>
            <p:cNvPr id="21" name="Freeform 21"/>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2" name="TextBox 22"/>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23" name="TextBox 23"/>
          <p:cNvSpPr txBox="1"/>
          <p:nvPr/>
        </p:nvSpPr>
        <p:spPr>
          <a:xfrm>
            <a:off x="3326379" y="2980295"/>
            <a:ext cx="4859235" cy="2165350"/>
          </a:xfrm>
          <a:prstGeom prst="rect">
            <a:avLst/>
          </a:prstGeom>
        </p:spPr>
        <p:txBody>
          <a:bodyPr lIns="0" tIns="0" rIns="0" bIns="0" rtlCol="0" anchor="t">
            <a:spAutoFit/>
          </a:bodyPr>
          <a:lstStyle/>
          <a:p>
            <a:pPr marL="539749" lvl="1" indent="-269875">
              <a:lnSpc>
                <a:spcPts val="3499"/>
              </a:lnSpc>
              <a:buFont typeface="Arial"/>
              <a:buChar char="•"/>
            </a:pPr>
            <a:r>
              <a:rPr lang="en-US" sz="2499">
                <a:solidFill>
                  <a:srgbClr val="FFFFFF"/>
                </a:solidFill>
                <a:latin typeface="Montserrat"/>
              </a:rPr>
              <a:t>Red Wine</a:t>
            </a:r>
          </a:p>
          <a:p>
            <a:pPr marL="539749" lvl="1" indent="-269875">
              <a:lnSpc>
                <a:spcPts val="3499"/>
              </a:lnSpc>
              <a:buFont typeface="Arial"/>
              <a:buChar char="•"/>
            </a:pPr>
            <a:r>
              <a:rPr lang="en-US" sz="2499">
                <a:solidFill>
                  <a:srgbClr val="FFFFFF"/>
                </a:solidFill>
                <a:latin typeface="Montserrat"/>
              </a:rPr>
              <a:t>White Wine</a:t>
            </a:r>
          </a:p>
          <a:p>
            <a:pPr marL="539749" lvl="1" indent="-269875">
              <a:lnSpc>
                <a:spcPts val="3499"/>
              </a:lnSpc>
              <a:buFont typeface="Arial"/>
              <a:buChar char="•"/>
            </a:pPr>
            <a:r>
              <a:rPr lang="en-US" sz="2499">
                <a:solidFill>
                  <a:srgbClr val="FFFFFF"/>
                </a:solidFill>
                <a:latin typeface="Montserrat"/>
              </a:rPr>
              <a:t>Rosa Wine</a:t>
            </a:r>
          </a:p>
          <a:p>
            <a:pPr marL="539749" lvl="1" indent="-269875">
              <a:lnSpc>
                <a:spcPts val="3499"/>
              </a:lnSpc>
              <a:buFont typeface="Arial"/>
              <a:buChar char="•"/>
            </a:pPr>
            <a:r>
              <a:rPr lang="en-US" sz="2499">
                <a:solidFill>
                  <a:srgbClr val="FFFFFF"/>
                </a:solidFill>
                <a:latin typeface="Montserrat"/>
              </a:rPr>
              <a:t>Sparkling Wine</a:t>
            </a:r>
          </a:p>
          <a:p>
            <a:pPr marL="539749" lvl="1" indent="-269875">
              <a:lnSpc>
                <a:spcPts val="3499"/>
              </a:lnSpc>
              <a:buFont typeface="Arial"/>
              <a:buChar char="•"/>
            </a:pPr>
            <a:r>
              <a:rPr lang="en-US" sz="2499">
                <a:solidFill>
                  <a:srgbClr val="FFFFFF"/>
                </a:solidFill>
                <a:latin typeface="Montserrat"/>
              </a:rPr>
              <a:t>Fortified Wine</a:t>
            </a:r>
          </a:p>
        </p:txBody>
      </p:sp>
      <p:sp>
        <p:nvSpPr>
          <p:cNvPr id="24" name="TextBox 24"/>
          <p:cNvSpPr txBox="1"/>
          <p:nvPr/>
        </p:nvSpPr>
        <p:spPr>
          <a:xfrm>
            <a:off x="3865" y="3951960"/>
            <a:ext cx="2929664" cy="359569"/>
          </a:xfrm>
          <a:prstGeom prst="rect">
            <a:avLst/>
          </a:prstGeom>
        </p:spPr>
        <p:txBody>
          <a:bodyPr lIns="0" tIns="0" rIns="0" bIns="0" rtlCol="0" anchor="t">
            <a:spAutoFit/>
          </a:bodyPr>
          <a:lstStyle/>
          <a:p>
            <a:pPr algn="ctr">
              <a:lnSpc>
                <a:spcPts val="2744"/>
              </a:lnSpc>
            </a:pPr>
            <a:r>
              <a:rPr lang="en-US" sz="2717">
                <a:solidFill>
                  <a:srgbClr val="43B4BE"/>
                </a:solidFill>
                <a:latin typeface="Montserrat Classic"/>
              </a:rPr>
              <a:t>Type Segment </a:t>
            </a:r>
          </a:p>
        </p:txBody>
      </p:sp>
      <p:sp>
        <p:nvSpPr>
          <p:cNvPr id="25" name="TextBox 25"/>
          <p:cNvSpPr txBox="1"/>
          <p:nvPr/>
        </p:nvSpPr>
        <p:spPr>
          <a:xfrm>
            <a:off x="3326379" y="5865719"/>
            <a:ext cx="4859235" cy="2603500"/>
          </a:xfrm>
          <a:prstGeom prst="rect">
            <a:avLst/>
          </a:prstGeom>
        </p:spPr>
        <p:txBody>
          <a:bodyPr lIns="0" tIns="0" rIns="0" bIns="0" rtlCol="0" anchor="t">
            <a:spAutoFit/>
          </a:bodyPr>
          <a:lstStyle/>
          <a:p>
            <a:pPr marL="539749" lvl="1" indent="-269875">
              <a:lnSpc>
                <a:spcPts val="3499"/>
              </a:lnSpc>
              <a:buFont typeface="Arial"/>
              <a:buChar char="•"/>
            </a:pPr>
            <a:r>
              <a:rPr lang="en-US" sz="2499">
                <a:solidFill>
                  <a:srgbClr val="FFFFFF"/>
                </a:solidFill>
                <a:latin typeface="Montserrat"/>
              </a:rPr>
              <a:t>Wholesale</a:t>
            </a:r>
          </a:p>
          <a:p>
            <a:pPr marL="539749" lvl="1" indent="-269875">
              <a:lnSpc>
                <a:spcPts val="3499"/>
              </a:lnSpc>
              <a:buFont typeface="Arial"/>
              <a:buChar char="•"/>
            </a:pPr>
            <a:r>
              <a:rPr lang="en-US" sz="2499">
                <a:solidFill>
                  <a:srgbClr val="FFFFFF"/>
                </a:solidFill>
                <a:latin typeface="Montserrat"/>
              </a:rPr>
              <a:t>Retail Stores</a:t>
            </a:r>
          </a:p>
          <a:p>
            <a:pPr marL="539749" lvl="1" indent="-269875">
              <a:lnSpc>
                <a:spcPts val="3499"/>
              </a:lnSpc>
              <a:buFont typeface="Arial"/>
              <a:buChar char="•"/>
            </a:pPr>
            <a:r>
              <a:rPr lang="en-US" sz="2499">
                <a:solidFill>
                  <a:srgbClr val="FFFFFF"/>
                </a:solidFill>
                <a:latin typeface="Montserrat"/>
              </a:rPr>
              <a:t>Department Stores</a:t>
            </a:r>
          </a:p>
          <a:p>
            <a:pPr marL="539749" lvl="1" indent="-269875">
              <a:lnSpc>
                <a:spcPts val="3499"/>
              </a:lnSpc>
              <a:buFont typeface="Arial"/>
              <a:buChar char="•"/>
            </a:pPr>
            <a:r>
              <a:rPr lang="en-US" sz="2499">
                <a:solidFill>
                  <a:srgbClr val="FFFFFF"/>
                </a:solidFill>
                <a:latin typeface="Montserrat"/>
              </a:rPr>
              <a:t>Online Retailers</a:t>
            </a:r>
          </a:p>
          <a:p>
            <a:pPr marL="539749" lvl="1" indent="-269875">
              <a:lnSpc>
                <a:spcPts val="3499"/>
              </a:lnSpc>
              <a:buFont typeface="Arial"/>
              <a:buChar char="•"/>
            </a:pPr>
            <a:r>
              <a:rPr lang="en-US" sz="2499">
                <a:solidFill>
                  <a:srgbClr val="FFFFFF"/>
                </a:solidFill>
                <a:latin typeface="Montserrat"/>
              </a:rPr>
              <a:t>Specialty Stores</a:t>
            </a:r>
          </a:p>
          <a:p>
            <a:pPr marL="539749" lvl="1" indent="-269875">
              <a:lnSpc>
                <a:spcPts val="3499"/>
              </a:lnSpc>
              <a:buFont typeface="Arial"/>
              <a:buChar char="•"/>
            </a:pPr>
            <a:r>
              <a:rPr lang="en-US" sz="2499">
                <a:solidFill>
                  <a:srgbClr val="FFFFFF"/>
                </a:solidFill>
                <a:latin typeface="Montserrat"/>
              </a:rPr>
              <a:t>Duty-Free Shops</a:t>
            </a:r>
          </a:p>
        </p:txBody>
      </p:sp>
      <p:sp>
        <p:nvSpPr>
          <p:cNvPr id="26" name="TextBox 26"/>
          <p:cNvSpPr txBox="1"/>
          <p:nvPr/>
        </p:nvSpPr>
        <p:spPr>
          <a:xfrm>
            <a:off x="3865" y="6859733"/>
            <a:ext cx="2929664" cy="701198"/>
          </a:xfrm>
          <a:prstGeom prst="rect">
            <a:avLst/>
          </a:prstGeom>
        </p:spPr>
        <p:txBody>
          <a:bodyPr lIns="0" tIns="0" rIns="0" bIns="0" rtlCol="0" anchor="t">
            <a:spAutoFit/>
          </a:bodyPr>
          <a:lstStyle/>
          <a:p>
            <a:pPr algn="ctr">
              <a:lnSpc>
                <a:spcPts val="2744"/>
              </a:lnSpc>
            </a:pPr>
            <a:r>
              <a:rPr lang="en-US" sz="2717">
                <a:solidFill>
                  <a:srgbClr val="43B4BE"/>
                </a:solidFill>
                <a:latin typeface="Montserrat Classic"/>
              </a:rPr>
              <a:t>Application Segment</a:t>
            </a:r>
          </a:p>
        </p:txBody>
      </p:sp>
      <p:sp>
        <p:nvSpPr>
          <p:cNvPr id="27" name="TextBox 27"/>
          <p:cNvSpPr txBox="1"/>
          <p:nvPr/>
        </p:nvSpPr>
        <p:spPr>
          <a:xfrm>
            <a:off x="13483606" y="3459835"/>
            <a:ext cx="4859235" cy="850900"/>
          </a:xfrm>
          <a:prstGeom prst="rect">
            <a:avLst/>
          </a:prstGeom>
        </p:spPr>
        <p:txBody>
          <a:bodyPr lIns="0" tIns="0" rIns="0" bIns="0" rtlCol="0" anchor="t">
            <a:spAutoFit/>
          </a:bodyPr>
          <a:lstStyle/>
          <a:p>
            <a:pPr marL="539749" lvl="1" indent="-269875">
              <a:lnSpc>
                <a:spcPts val="3499"/>
              </a:lnSpc>
              <a:buFont typeface="Arial"/>
              <a:buChar char="•"/>
            </a:pPr>
            <a:r>
              <a:rPr lang="en-US" sz="2499">
                <a:solidFill>
                  <a:srgbClr val="FFFFFF"/>
                </a:solidFill>
                <a:latin typeface="Montserrat"/>
              </a:rPr>
              <a:t>Business-to-Business</a:t>
            </a:r>
          </a:p>
          <a:p>
            <a:pPr marL="539749" lvl="1" indent="-269875">
              <a:lnSpc>
                <a:spcPts val="3499"/>
              </a:lnSpc>
              <a:buFont typeface="Arial"/>
              <a:buChar char="•"/>
            </a:pPr>
            <a:r>
              <a:rPr lang="en-US" sz="2499">
                <a:solidFill>
                  <a:srgbClr val="FFFFFF"/>
                </a:solidFill>
                <a:latin typeface="Montserrat"/>
              </a:rPr>
              <a:t>Business-to-Consumer</a:t>
            </a:r>
          </a:p>
        </p:txBody>
      </p:sp>
      <p:sp>
        <p:nvSpPr>
          <p:cNvPr id="28" name="TextBox 28"/>
          <p:cNvSpPr txBox="1"/>
          <p:nvPr/>
        </p:nvSpPr>
        <p:spPr>
          <a:xfrm>
            <a:off x="10159061" y="3755233"/>
            <a:ext cx="2929664" cy="701198"/>
          </a:xfrm>
          <a:prstGeom prst="rect">
            <a:avLst/>
          </a:prstGeom>
        </p:spPr>
        <p:txBody>
          <a:bodyPr lIns="0" tIns="0" rIns="0" bIns="0" rtlCol="0" anchor="t">
            <a:spAutoFit/>
          </a:bodyPr>
          <a:lstStyle/>
          <a:p>
            <a:pPr algn="ctr">
              <a:lnSpc>
                <a:spcPts val="2744"/>
              </a:lnSpc>
            </a:pPr>
            <a:r>
              <a:rPr lang="en-US" sz="2717">
                <a:solidFill>
                  <a:srgbClr val="43B4BE"/>
                </a:solidFill>
                <a:latin typeface="Montserrat Classic"/>
              </a:rPr>
              <a:t>Distribution Channel</a:t>
            </a:r>
          </a:p>
        </p:txBody>
      </p:sp>
      <p:sp>
        <p:nvSpPr>
          <p:cNvPr id="29" name="TextBox 29"/>
          <p:cNvSpPr txBox="1"/>
          <p:nvPr/>
        </p:nvSpPr>
        <p:spPr>
          <a:xfrm>
            <a:off x="13483606" y="6303869"/>
            <a:ext cx="4859235" cy="1727200"/>
          </a:xfrm>
          <a:prstGeom prst="rect">
            <a:avLst/>
          </a:prstGeom>
        </p:spPr>
        <p:txBody>
          <a:bodyPr lIns="0" tIns="0" rIns="0" bIns="0" rtlCol="0" anchor="t">
            <a:spAutoFit/>
          </a:bodyPr>
          <a:lstStyle/>
          <a:p>
            <a:pPr marL="539749" lvl="1" indent="-269875">
              <a:lnSpc>
                <a:spcPts val="3499"/>
              </a:lnSpc>
              <a:buFont typeface="Arial"/>
              <a:buChar char="•"/>
            </a:pPr>
            <a:r>
              <a:rPr lang="en-US" sz="2499">
                <a:solidFill>
                  <a:srgbClr val="FFFFFF"/>
                </a:solidFill>
                <a:latin typeface="Montserrat"/>
              </a:rPr>
              <a:t>Glass</a:t>
            </a:r>
          </a:p>
          <a:p>
            <a:pPr marL="539749" lvl="1" indent="-269875">
              <a:lnSpc>
                <a:spcPts val="3499"/>
              </a:lnSpc>
              <a:buFont typeface="Arial"/>
              <a:buChar char="•"/>
            </a:pPr>
            <a:r>
              <a:rPr lang="en-US" sz="2499">
                <a:solidFill>
                  <a:srgbClr val="FFFFFF"/>
                </a:solidFill>
                <a:latin typeface="Montserrat"/>
              </a:rPr>
              <a:t>Plastic</a:t>
            </a:r>
          </a:p>
          <a:p>
            <a:pPr marL="539749" lvl="1" indent="-269875">
              <a:lnSpc>
                <a:spcPts val="3499"/>
              </a:lnSpc>
              <a:buFont typeface="Arial"/>
              <a:buChar char="•"/>
            </a:pPr>
            <a:r>
              <a:rPr lang="en-US" sz="2499">
                <a:solidFill>
                  <a:srgbClr val="FFFFFF"/>
                </a:solidFill>
                <a:latin typeface="Montserrat"/>
              </a:rPr>
              <a:t>Metal</a:t>
            </a:r>
          </a:p>
          <a:p>
            <a:pPr marL="539749" lvl="1" indent="-269875">
              <a:lnSpc>
                <a:spcPts val="3499"/>
              </a:lnSpc>
              <a:buFont typeface="Arial"/>
              <a:buChar char="•"/>
            </a:pPr>
            <a:r>
              <a:rPr lang="en-US" sz="2499">
                <a:solidFill>
                  <a:srgbClr val="FFFFFF"/>
                </a:solidFill>
                <a:latin typeface="Montserrat"/>
              </a:rPr>
              <a:t>Ceramic</a:t>
            </a:r>
          </a:p>
        </p:txBody>
      </p:sp>
      <p:sp>
        <p:nvSpPr>
          <p:cNvPr id="30" name="TextBox 30"/>
          <p:cNvSpPr txBox="1"/>
          <p:nvPr/>
        </p:nvSpPr>
        <p:spPr>
          <a:xfrm>
            <a:off x="10159061" y="7030547"/>
            <a:ext cx="2929664" cy="359569"/>
          </a:xfrm>
          <a:prstGeom prst="rect">
            <a:avLst/>
          </a:prstGeom>
        </p:spPr>
        <p:txBody>
          <a:bodyPr lIns="0" tIns="0" rIns="0" bIns="0" rtlCol="0" anchor="t">
            <a:spAutoFit/>
          </a:bodyPr>
          <a:lstStyle/>
          <a:p>
            <a:pPr algn="ctr">
              <a:lnSpc>
                <a:spcPts val="2744"/>
              </a:lnSpc>
            </a:pPr>
            <a:r>
              <a:rPr lang="en-US" sz="2717">
                <a:solidFill>
                  <a:srgbClr val="43B4BE"/>
                </a:solidFill>
                <a:latin typeface="Montserrat Classic"/>
              </a:rPr>
              <a:t>Bottle Material</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135983" y="1139221"/>
            <a:ext cx="10749849" cy="8882063"/>
          </a:xfrm>
          <a:custGeom>
            <a:rect l="l" t="t" r="r" b="b"/>
            <a:pathLst>
              <a:path w="10749849" h="8882063">
                <a:moveTo>
                  <a:pt x="0" y="0"/>
                </a:moveTo>
                <a:lnTo>
                  <a:pt x="10749849" y="0"/>
                </a:lnTo>
                <a:lnTo>
                  <a:pt x="10749849" y="8882063"/>
                </a:lnTo>
                <a:lnTo>
                  <a:pt x="0" y="888206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964758" y="4936478"/>
            <a:ext cx="7798289" cy="1045845"/>
          </a:xfrm>
          <a:prstGeom prst="rect">
            <a:avLst/>
          </a:prstGeom>
        </p:spPr>
        <p:txBody>
          <a:bodyPr lIns="0" tIns="0" rIns="0" bIns="0" rtlCol="0" anchor="t">
            <a:spAutoFit/>
          </a:bodyPr>
          <a:lstStyle/>
          <a:p>
            <a:pPr algn="ctr">
              <a:lnSpc>
                <a:spcPts val="8189"/>
              </a:lnSpc>
            </a:pPr>
            <a:r>
              <a:rPr lang="en-US" sz="6999">
                <a:solidFill>
                  <a:srgbClr val="000000"/>
                </a:solidFill>
                <a:latin typeface="Montserrat"/>
              </a:rPr>
              <a:t>North America</a:t>
            </a:r>
          </a:p>
        </p:txBody>
      </p:sp>
      <p:sp>
        <p:nvSpPr>
          <p:cNvPr id="4" name="TextBox 4"/>
          <p:cNvSpPr txBox="1"/>
          <p:nvPr/>
        </p:nvSpPr>
        <p:spPr>
          <a:xfrm>
            <a:off x="135983" y="193674"/>
            <a:ext cx="18016034" cy="752476"/>
          </a:xfrm>
          <a:prstGeom prst="rect">
            <a:avLst/>
          </a:prstGeom>
        </p:spPr>
        <p:txBody>
          <a:bodyPr lIns="0" tIns="0" rIns="0" bIns="0" rtlCol="0" anchor="t">
            <a:spAutoFit/>
          </a:bodyPr>
          <a:lstStyle/>
          <a:p>
            <a:pPr algn="ctr">
              <a:lnSpc>
                <a:spcPts val="6299"/>
              </a:lnSpc>
              <a:spcBef>
                <a:spcPct val="0"/>
              </a:spcBef>
            </a:pPr>
            <a:r>
              <a:rPr lang="en-US" sz="4499" spc="143">
                <a:solidFill>
                  <a:srgbClr val="000000"/>
                </a:solidFill>
                <a:latin typeface="Canva Sans"/>
              </a:rPr>
              <a:t>Global Luxury Wine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15597" r="-15597"/>
            </a:stretch>
          </a:blipFill>
        </p:spPr>
        <p:txBody>
          <a:bodyPr/>
          <a:lstStyle/>
          <a:p/>
        </p:txBody>
      </p:sp>
      <p:grpSp>
        <p:nvGrpSpPr>
          <p:cNvPr id="3" name="Group 3"/>
          <p:cNvGrpSpPr/>
          <p:nvPr/>
        </p:nvGrpSpPr>
        <p:grpSpPr>
          <a:xfrm>
            <a:off x="5909795" y="1658220"/>
            <a:ext cx="8812743" cy="3248143"/>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5087470" y="5344357"/>
            <a:ext cx="9635068" cy="3284424"/>
            <a:chExt cx="7487197" cy="2552253"/>
          </a:xfrm>
        </p:grpSpPr>
        <p:sp>
          <p:nvSpPr>
            <p:cNvPr id="6" name="Freeform 6"/>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1B140C"/>
            </a:solidFill>
          </p:spPr>
          <p:txBody>
            <a:bodyPr/>
            <a:lstStyle/>
            <a:p/>
          </p:txBody>
        </p:sp>
      </p:grpSp>
      <p:grpSp>
        <p:nvGrpSpPr>
          <p:cNvPr id="7" name="Group 7"/>
          <p:cNvGrpSpPr/>
          <p:nvPr/>
        </p:nvGrpSpPr>
        <p:grpSpPr>
          <a:xfrm>
            <a:off x="5087470" y="1658220"/>
            <a:ext cx="9635068" cy="3248143"/>
            <a:chExt cx="7487197" cy="2524059"/>
          </a:xfrm>
        </p:grpSpPr>
        <p:sp>
          <p:nvSpPr>
            <p:cNvPr id="8" name="Freeform 8"/>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5F3034"/>
            </a:solidFill>
          </p:spPr>
          <p:txBody>
            <a:bodyPr/>
            <a:lstStyle/>
            <a:p/>
          </p:txBody>
        </p:sp>
      </p:grpSp>
      <p:grpSp>
        <p:nvGrpSpPr>
          <p:cNvPr id="9" name="Group 9"/>
          <p:cNvGrpSpPr/>
          <p:nvPr/>
        </p:nvGrpSpPr>
        <p:grpSpPr>
          <a:xfrm>
            <a:off x="3565462" y="1919429"/>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1B140C">
                <a:alpha val="89804"/>
              </a:srgbClr>
            </a:solidFill>
          </p:spPr>
          <p:txBody>
            <a:bodyPr/>
            <a:lstStyle/>
            <a:p/>
          </p:txBody>
        </p:sp>
      </p:grpSp>
      <p:grpSp>
        <p:nvGrpSpPr>
          <p:cNvPr id="11" name="Group 11"/>
          <p:cNvGrpSpPr/>
          <p:nvPr/>
        </p:nvGrpSpPr>
        <p:grpSpPr>
          <a:xfrm>
            <a:off x="3565462" y="5865032"/>
            <a:ext cx="2759617" cy="2243073"/>
            <a:chExt cx="2144437" cy="1743043"/>
          </a:xfrm>
        </p:grpSpPr>
        <p:sp>
          <p:nvSpPr>
            <p:cNvPr id="12" name="Freeform 12"/>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5F3034"/>
            </a:solidFill>
          </p:spPr>
          <p:txBody>
            <a:bodyPr/>
            <a:lstStyle/>
            <a:p/>
          </p:txBody>
        </p:sp>
      </p:grpSp>
      <p:grpSp>
        <p:nvGrpSpPr>
          <p:cNvPr id="13" name="Group 13"/>
          <p:cNvGrpSpPr>
            <a:grpSpLocks noChangeAspect="1"/>
          </p:cNvGrpSpPr>
          <p:nvPr/>
        </p:nvGrpSpPr>
        <p:grpSpPr>
          <a:xfrm rot="5400000">
            <a:off x="6194412" y="2716349"/>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1B140C">
                <a:alpha val="89804"/>
              </a:srgbClr>
            </a:solidFill>
          </p:spPr>
          <p:txBody>
            <a:bodyPr/>
            <a:lstStyle/>
            <a:p/>
          </p:txBody>
        </p:sp>
      </p:grpSp>
      <p:grpSp>
        <p:nvGrpSpPr>
          <p:cNvPr id="15" name="Group 15"/>
          <p:cNvGrpSpPr>
            <a:grpSpLocks noChangeAspect="1"/>
          </p:cNvGrpSpPr>
          <p:nvPr/>
        </p:nvGrpSpPr>
        <p:grpSpPr>
          <a:xfrm rot="5400000">
            <a:off x="6194412" y="6661951"/>
            <a:ext cx="749694" cy="649235"/>
            <a:chExt cx="6350000" cy="5499100"/>
          </a:xfrm>
        </p:grpSpPr>
        <p:sp>
          <p:nvSpPr>
            <p:cNvPr id="16" name="Freeform 16"/>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5F3034"/>
            </a:solidFill>
          </p:spPr>
          <p:txBody>
            <a:bodyPr/>
            <a:lstStyle/>
            <a:p/>
          </p:txBody>
        </p:sp>
      </p:grpSp>
      <p:sp>
        <p:nvSpPr>
          <p:cNvPr id="17" name="TextBox 17"/>
          <p:cNvSpPr txBox="1"/>
          <p:nvPr/>
        </p:nvSpPr>
        <p:spPr>
          <a:xfrm>
            <a:off x="3769423" y="2857197"/>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8" name="TextBox 18"/>
          <p:cNvSpPr txBox="1"/>
          <p:nvPr/>
        </p:nvSpPr>
        <p:spPr>
          <a:xfrm>
            <a:off x="3565462" y="6709263"/>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9" name="TextBox 19"/>
          <p:cNvSpPr txBox="1"/>
          <p:nvPr/>
        </p:nvSpPr>
        <p:spPr>
          <a:xfrm>
            <a:off x="7175233" y="2004932"/>
            <a:ext cx="6920490" cy="24003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Symbiotic Dance of Evolving Palates and Innovation Reshaping the Luxury Wine Market</a:t>
            </a:r>
          </a:p>
        </p:txBody>
      </p:sp>
      <p:sp>
        <p:nvSpPr>
          <p:cNvPr id="20" name="TextBox 20"/>
          <p:cNvSpPr txBox="1"/>
          <p:nvPr/>
        </p:nvSpPr>
        <p:spPr>
          <a:xfrm>
            <a:off x="7175233" y="6105506"/>
            <a:ext cx="7108062"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On-Premise Sales Restrictions to Restrict the Luxury Wine Market</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42356" b="-31532"/>
            </a:stretch>
          </a:blipFill>
        </p:spPr>
        <p:txBody>
          <a:bodyPr/>
          <a:lstStyle/>
          <a:p/>
        </p:txBody>
      </p:sp>
      <p:grpSp>
        <p:nvGrpSpPr>
          <p:cNvPr id="3" name="Group 3"/>
          <p:cNvGrpSpPr/>
          <p:nvPr/>
        </p:nvGrpSpPr>
        <p:grpSpPr>
          <a:xfrm>
            <a:off x="1675296" y="1492667"/>
            <a:ext cx="14937408" cy="7301666"/>
            <a:chExt cx="3934132" cy="1923072"/>
          </a:xfrm>
        </p:grpSpPr>
        <p:sp>
          <p:nvSpPr>
            <p:cNvPr id="4" name="Freeform 4"/>
            <p:cNvSpPr/>
            <p:nvPr/>
          </p:nvSpPr>
          <p:spPr>
            <a:xfrm>
              <a:off x="0" y="0"/>
              <a:ext cx="3934132" cy="1923073"/>
            </a:xfrm>
            <a:custGeom>
              <a:rect l="l" t="t" r="r" b="b"/>
              <a:pathLst>
                <a:path w="3934132" h="1923073">
                  <a:moveTo>
                    <a:pt x="0" y="0"/>
                  </a:moveTo>
                  <a:lnTo>
                    <a:pt x="3934132" y="0"/>
                  </a:lnTo>
                  <a:lnTo>
                    <a:pt x="3934132" y="1923073"/>
                  </a:lnTo>
                  <a:lnTo>
                    <a:pt x="0" y="1923073"/>
                  </a:lnTo>
                  <a:close/>
                </a:path>
              </a:pathLst>
            </a:custGeom>
            <a:solidFill>
              <a:srgbClr val="000000">
                <a:alpha val="75686"/>
              </a:srgbClr>
            </a:solidFill>
          </p:spPr>
          <p:txBody>
            <a:bodyPr/>
            <a:lstStyle/>
            <a:p/>
          </p:txBody>
        </p:sp>
        <p:sp>
          <p:nvSpPr>
            <p:cNvPr id="5" name="TextBox 5"/>
            <p:cNvSpPr txBox="1"/>
            <p:nvPr/>
          </p:nvSpPr>
          <p:spPr>
            <a:xfrm>
              <a:off x="0" y="-38100"/>
              <a:ext cx="3934132" cy="1961172"/>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3732607" y="1817129"/>
            <a:ext cx="10822785"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AUTHOR'S PERSPECTIVE</a:t>
            </a:r>
          </a:p>
        </p:txBody>
      </p:sp>
      <p:sp>
        <p:nvSpPr>
          <p:cNvPr id="7" name="TextBox 7"/>
          <p:cNvSpPr txBox="1"/>
          <p:nvPr/>
        </p:nvSpPr>
        <p:spPr>
          <a:xfrm>
            <a:off x="1964450" y="2799216"/>
            <a:ext cx="14359099" cy="5734051"/>
          </a:xfrm>
          <a:prstGeom prst="rect">
            <a:avLst/>
          </a:prstGeom>
        </p:spPr>
        <p:txBody>
          <a:bodyPr lIns="0" tIns="0" rIns="0" bIns="0" rtlCol="0" anchor="t">
            <a:spAutoFit/>
          </a:bodyPr>
          <a:lstStyle/>
          <a:p>
            <a:pPr marL="647690" lvl="1" indent="-323845">
              <a:lnSpc>
                <a:spcPts val="4199"/>
              </a:lnSpc>
              <a:buFont typeface="Arial"/>
              <a:buChar char="•"/>
            </a:pPr>
            <a:r>
              <a:rPr lang="en-US" sz="2999">
                <a:solidFill>
                  <a:srgbClr val="FFFFFF"/>
                </a:solidFill>
                <a:latin typeface="Canva Sans"/>
              </a:rPr>
              <a:t>The Global Luxury Wine Market is witnessing significant growth in the near future.</a:t>
            </a:r>
          </a:p>
          <a:p>
            <a:pPr marL="647690" lvl="1" indent="-323845">
              <a:lnSpc>
                <a:spcPts val="4199"/>
              </a:lnSpc>
              <a:buFont typeface="Arial"/>
              <a:buChar char="•"/>
            </a:pPr>
            <a:r>
              <a:rPr lang="en-US" sz="2999">
                <a:solidFill>
                  <a:srgbClr val="FFFFFF"/>
                </a:solidFill>
                <a:latin typeface="Canva Sans"/>
              </a:rPr>
              <a:t>Sparkling Wine as a frontrunner in growth, diversifying the luxury wine landscape and reflecting an increasing inclination towards effervescent and celebratory options among discerning consumers.</a:t>
            </a:r>
          </a:p>
          <a:p>
            <a:pPr marL="647690" lvl="1" indent="-323845">
              <a:lnSpc>
                <a:spcPts val="4199"/>
              </a:lnSpc>
              <a:buFont typeface="Arial"/>
              <a:buChar char="•"/>
            </a:pPr>
            <a:r>
              <a:rPr lang="en-US" sz="2999">
                <a:solidFill>
                  <a:srgbClr val="FFFFFF"/>
                </a:solidFill>
                <a:latin typeface="Canva Sans"/>
              </a:rPr>
              <a:t>Simultaneously, the business-to-business (B2B) distribution segment emerges as the fastest-growing category, fueled by a rising demand from restaurants, hotels, and specialty retailers. </a:t>
            </a:r>
          </a:p>
          <a:p>
            <a:pPr marL="647690" lvl="1" indent="-323845">
              <a:lnSpc>
                <a:spcPts val="4199"/>
              </a:lnSpc>
              <a:buFont typeface="Arial"/>
              <a:buChar char="•"/>
            </a:pPr>
            <a:r>
              <a:rPr lang="en-US" sz="2999">
                <a:solidFill>
                  <a:srgbClr val="FFFFFF"/>
                </a:solidFill>
                <a:latin typeface="Canva Sans"/>
              </a:rPr>
              <a:t>Simultaneously, the business-to-business (B2B) distribution segment emerges as the fastest-growing category, fueled by a rising demand from restaurants, hotels, and specialty retailers. </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0257" b="-9742"/>
            </a:stretch>
          </a:blipFill>
        </p:spPr>
        <p:txBody>
          <a:bodyPr/>
          <a:lstStyle/>
          <a:p/>
        </p:txBody>
      </p:sp>
      <p:sp>
        <p:nvSpPr>
          <p:cNvPr id="3" name="Freeform 3"/>
          <p:cNvSpPr/>
          <p:nvPr/>
        </p:nvSpPr>
        <p:spPr>
          <a:xfrm>
            <a:off x="9700334" y="1722072"/>
            <a:ext cx="3775041" cy="1625037"/>
          </a:xfrm>
          <a:custGeom>
            <a:rect l="l" t="t" r="r" b="b"/>
            <a:pathLst>
              <a:path w="3775041" h="1625037">
                <a:moveTo>
                  <a:pt x="0" y="0"/>
                </a:moveTo>
                <a:lnTo>
                  <a:pt x="3775041" y="0"/>
                </a:lnTo>
                <a:lnTo>
                  <a:pt x="3775041" y="1625037"/>
                </a:lnTo>
                <a:lnTo>
                  <a:pt x="0" y="1625037"/>
                </a:lnTo>
                <a:lnTo>
                  <a:pt x="0" y="0"/>
                </a:lnTo>
                <a:close/>
              </a:path>
            </a:pathLst>
          </a:custGeom>
          <a:blipFill>
            <a:blip r:embed="rId3"/>
            <a:stretch>
              <a:fillRect/>
            </a:stretch>
          </a:blipFill>
        </p:spPr>
        <p:txBody>
          <a:bodyPr/>
          <a:lstStyle/>
          <a:p/>
        </p:txBody>
      </p:sp>
      <p:sp>
        <p:nvSpPr>
          <p:cNvPr id="4" name="Freeform 4"/>
          <p:cNvSpPr/>
          <p:nvPr/>
        </p:nvSpPr>
        <p:spPr>
          <a:xfrm>
            <a:off x="14374958" y="1423987"/>
            <a:ext cx="2627015" cy="1737114"/>
          </a:xfrm>
          <a:custGeom>
            <a:rect l="l" t="t" r="r" b="b"/>
            <a:pathLst>
              <a:path w="2627015" h="1737114">
                <a:moveTo>
                  <a:pt x="0" y="0"/>
                </a:moveTo>
                <a:lnTo>
                  <a:pt x="2627016" y="0"/>
                </a:lnTo>
                <a:lnTo>
                  <a:pt x="2627016" y="1737114"/>
                </a:lnTo>
                <a:lnTo>
                  <a:pt x="0" y="1737114"/>
                </a:lnTo>
                <a:lnTo>
                  <a:pt x="0" y="0"/>
                </a:lnTo>
                <a:close/>
              </a:path>
            </a:pathLst>
          </a:custGeom>
          <a:blipFill>
            <a:blip r:embed="rId4"/>
            <a:stretch>
              <a:fillRect/>
            </a:stretch>
          </a:blipFill>
        </p:spPr>
        <p:txBody>
          <a:bodyPr/>
          <a:lstStyle/>
          <a:p/>
        </p:txBody>
      </p:sp>
      <p:sp>
        <p:nvSpPr>
          <p:cNvPr id="5" name="Freeform 5"/>
          <p:cNvSpPr/>
          <p:nvPr/>
        </p:nvSpPr>
        <p:spPr>
          <a:xfrm>
            <a:off x="9885925" y="3161101"/>
            <a:ext cx="3048466" cy="1593275"/>
          </a:xfrm>
          <a:custGeom>
            <a:rect l="l" t="t" r="r" b="b"/>
            <a:pathLst>
              <a:path w="3048466" h="1593275">
                <a:moveTo>
                  <a:pt x="0" y="0"/>
                </a:moveTo>
                <a:lnTo>
                  <a:pt x="3048466" y="0"/>
                </a:lnTo>
                <a:lnTo>
                  <a:pt x="3048466" y="1593275"/>
                </a:lnTo>
                <a:lnTo>
                  <a:pt x="0" y="1593275"/>
                </a:lnTo>
                <a:lnTo>
                  <a:pt x="0" y="0"/>
                </a:lnTo>
                <a:close/>
              </a:path>
            </a:pathLst>
          </a:custGeom>
          <a:blipFill>
            <a:blip r:embed="rId5"/>
            <a:stretch>
              <a:fillRect/>
            </a:stretch>
          </a:blipFill>
        </p:spPr>
        <p:txBody>
          <a:bodyPr/>
          <a:lstStyle/>
          <a:p/>
        </p:txBody>
      </p:sp>
      <p:sp>
        <p:nvSpPr>
          <p:cNvPr id="6" name="Freeform 6"/>
          <p:cNvSpPr/>
          <p:nvPr/>
        </p:nvSpPr>
        <p:spPr>
          <a:xfrm>
            <a:off x="13740544" y="3161101"/>
            <a:ext cx="3460679" cy="1727455"/>
          </a:xfrm>
          <a:custGeom>
            <a:rect l="l" t="t" r="r" b="b"/>
            <a:pathLst>
              <a:path w="3460679" h="1727455">
                <a:moveTo>
                  <a:pt x="0" y="0"/>
                </a:moveTo>
                <a:lnTo>
                  <a:pt x="3460678" y="0"/>
                </a:lnTo>
                <a:lnTo>
                  <a:pt x="3460678" y="1727456"/>
                </a:lnTo>
                <a:lnTo>
                  <a:pt x="0" y="1727456"/>
                </a:lnTo>
                <a:lnTo>
                  <a:pt x="0" y="0"/>
                </a:lnTo>
                <a:close/>
              </a:path>
            </a:pathLst>
          </a:custGeom>
          <a:blipFill>
            <a:blip r:embed="rId6"/>
            <a:stretch>
              <a:fillRect/>
            </a:stretch>
          </a:blipFill>
        </p:spPr>
        <p:txBody>
          <a:bodyPr/>
          <a:lstStyle/>
          <a:p/>
        </p:txBody>
      </p:sp>
      <p:sp>
        <p:nvSpPr>
          <p:cNvPr id="7" name="Freeform 7"/>
          <p:cNvSpPr/>
          <p:nvPr/>
        </p:nvSpPr>
        <p:spPr>
          <a:xfrm>
            <a:off x="9144000" y="5133396"/>
            <a:ext cx="4887709" cy="977542"/>
          </a:xfrm>
          <a:custGeom>
            <a:rect l="l" t="t" r="r" b="b"/>
            <a:pathLst>
              <a:path w="4887709" h="977542">
                <a:moveTo>
                  <a:pt x="0" y="0"/>
                </a:moveTo>
                <a:lnTo>
                  <a:pt x="4887709" y="0"/>
                </a:lnTo>
                <a:lnTo>
                  <a:pt x="4887709" y="977542"/>
                </a:lnTo>
                <a:lnTo>
                  <a:pt x="0" y="977542"/>
                </a:lnTo>
                <a:lnTo>
                  <a:pt x="0" y="0"/>
                </a:lnTo>
                <a:close/>
              </a:path>
            </a:pathLst>
          </a:custGeom>
          <a:blipFill>
            <a:blip r:embed="rId7"/>
            <a:stretch>
              <a:fillRect/>
            </a:stretch>
          </a:blipFill>
        </p:spPr>
        <p:txBody>
          <a:bodyPr/>
          <a:lstStyle/>
          <a:p/>
        </p:txBody>
      </p:sp>
      <p:sp>
        <p:nvSpPr>
          <p:cNvPr id="8" name="Freeform 8"/>
          <p:cNvSpPr/>
          <p:nvPr/>
        </p:nvSpPr>
        <p:spPr>
          <a:xfrm>
            <a:off x="14031709" y="5019935"/>
            <a:ext cx="3744447" cy="1204464"/>
          </a:xfrm>
          <a:custGeom>
            <a:rect l="l" t="t" r="r" b="b"/>
            <a:pathLst>
              <a:path w="3744447" h="1204464">
                <a:moveTo>
                  <a:pt x="0" y="0"/>
                </a:moveTo>
                <a:lnTo>
                  <a:pt x="3744447" y="0"/>
                </a:lnTo>
                <a:lnTo>
                  <a:pt x="3744447" y="1204464"/>
                </a:lnTo>
                <a:lnTo>
                  <a:pt x="0" y="1204464"/>
                </a:lnTo>
                <a:lnTo>
                  <a:pt x="0" y="0"/>
                </a:lnTo>
                <a:close/>
              </a:path>
            </a:pathLst>
          </a:custGeom>
          <a:blipFill>
            <a:blip r:embed="rId8"/>
            <a:stretch>
              <a:fillRect/>
            </a:stretch>
          </a:blipFill>
        </p:spPr>
        <p:txBody>
          <a:bodyPr/>
          <a:lstStyle/>
          <a:p/>
        </p:txBody>
      </p:sp>
      <p:sp>
        <p:nvSpPr>
          <p:cNvPr id="9" name="Freeform 9"/>
          <p:cNvSpPr/>
          <p:nvPr/>
        </p:nvSpPr>
        <p:spPr>
          <a:xfrm>
            <a:off x="9144000" y="6224399"/>
            <a:ext cx="2545976" cy="1867049"/>
          </a:xfrm>
          <a:custGeom>
            <a:rect l="l" t="t" r="r" b="b"/>
            <a:pathLst>
              <a:path w="2545976" h="1867049">
                <a:moveTo>
                  <a:pt x="0" y="0"/>
                </a:moveTo>
                <a:lnTo>
                  <a:pt x="2545976" y="0"/>
                </a:lnTo>
                <a:lnTo>
                  <a:pt x="2545976" y="1867049"/>
                </a:lnTo>
                <a:lnTo>
                  <a:pt x="0" y="1867049"/>
                </a:lnTo>
                <a:lnTo>
                  <a:pt x="0" y="0"/>
                </a:lnTo>
                <a:close/>
              </a:path>
            </a:pathLst>
          </a:custGeom>
          <a:blipFill>
            <a:blip r:embed="rId9"/>
            <a:stretch>
              <a:fillRect/>
            </a:stretch>
          </a:blipFill>
        </p:spPr>
        <p:txBody>
          <a:bodyPr/>
          <a:lstStyle/>
          <a:p/>
        </p:txBody>
      </p:sp>
      <p:sp>
        <p:nvSpPr>
          <p:cNvPr id="10" name="Freeform 10"/>
          <p:cNvSpPr/>
          <p:nvPr/>
        </p:nvSpPr>
        <p:spPr>
          <a:xfrm>
            <a:off x="12335601" y="6269375"/>
            <a:ext cx="2809886" cy="1580561"/>
          </a:xfrm>
          <a:custGeom>
            <a:rect l="l" t="t" r="r" b="b"/>
            <a:pathLst>
              <a:path w="2809886" h="1580561">
                <a:moveTo>
                  <a:pt x="0" y="0"/>
                </a:moveTo>
                <a:lnTo>
                  <a:pt x="2809886" y="0"/>
                </a:lnTo>
                <a:lnTo>
                  <a:pt x="2809886" y="1580561"/>
                </a:lnTo>
                <a:lnTo>
                  <a:pt x="0" y="1580561"/>
                </a:lnTo>
                <a:lnTo>
                  <a:pt x="0" y="0"/>
                </a:lnTo>
                <a:close/>
              </a:path>
            </a:pathLst>
          </a:custGeom>
          <a:blipFill>
            <a:blip r:embed="rId10"/>
            <a:stretch>
              <a:fillRect/>
            </a:stretch>
          </a:blipFill>
        </p:spPr>
        <p:txBody>
          <a:bodyPr/>
          <a:lstStyle/>
          <a:p/>
        </p:txBody>
      </p:sp>
      <p:sp>
        <p:nvSpPr>
          <p:cNvPr id="11" name="Freeform 11"/>
          <p:cNvSpPr/>
          <p:nvPr/>
        </p:nvSpPr>
        <p:spPr>
          <a:xfrm>
            <a:off x="15470884" y="6732611"/>
            <a:ext cx="2568326" cy="850625"/>
          </a:xfrm>
          <a:custGeom>
            <a:rect l="l" t="t" r="r" b="b"/>
            <a:pathLst>
              <a:path w="2568326" h="850625">
                <a:moveTo>
                  <a:pt x="0" y="0"/>
                </a:moveTo>
                <a:lnTo>
                  <a:pt x="2568325" y="0"/>
                </a:lnTo>
                <a:lnTo>
                  <a:pt x="2568325" y="850625"/>
                </a:lnTo>
                <a:lnTo>
                  <a:pt x="0" y="850625"/>
                </a:lnTo>
                <a:lnTo>
                  <a:pt x="0" y="0"/>
                </a:lnTo>
                <a:close/>
              </a:path>
            </a:pathLst>
          </a:custGeom>
          <a:blipFill>
            <a:blip r:embed="rId11"/>
            <a:stretch>
              <a:fillRect l="-11163" t="-12971" r="-13739" b="-12735"/>
            </a:stretch>
          </a:blipFill>
        </p:spPr>
        <p:txBody>
          <a:bodyPr/>
          <a:lstStyle/>
          <a:p/>
        </p:txBody>
      </p:sp>
      <p:sp>
        <p:nvSpPr>
          <p:cNvPr id="12" name="Freeform 12"/>
          <p:cNvSpPr/>
          <p:nvPr/>
        </p:nvSpPr>
        <p:spPr>
          <a:xfrm>
            <a:off x="9376329" y="8384789"/>
            <a:ext cx="2640626" cy="1480321"/>
          </a:xfrm>
          <a:custGeom>
            <a:rect l="l" t="t" r="r" b="b"/>
            <a:pathLst>
              <a:path w="2640626" h="1480321">
                <a:moveTo>
                  <a:pt x="0" y="0"/>
                </a:moveTo>
                <a:lnTo>
                  <a:pt x="2640626" y="0"/>
                </a:lnTo>
                <a:lnTo>
                  <a:pt x="2640626" y="1480322"/>
                </a:lnTo>
                <a:lnTo>
                  <a:pt x="0" y="1480322"/>
                </a:lnTo>
                <a:lnTo>
                  <a:pt x="0" y="0"/>
                </a:lnTo>
                <a:close/>
              </a:path>
            </a:pathLst>
          </a:custGeom>
          <a:blipFill>
            <a:blip r:embed="rId12"/>
            <a:stretch>
              <a:fillRect/>
            </a:stretch>
          </a:blipFill>
        </p:spPr>
        <p:txBody>
          <a:bodyPr/>
          <a:lstStyle/>
          <a:p/>
        </p:txBody>
      </p:sp>
      <p:sp>
        <p:nvSpPr>
          <p:cNvPr id="13" name="Freeform 13"/>
          <p:cNvSpPr/>
          <p:nvPr/>
        </p:nvSpPr>
        <p:spPr>
          <a:xfrm>
            <a:off x="12105089" y="7849936"/>
            <a:ext cx="4539739" cy="1020271"/>
          </a:xfrm>
          <a:custGeom>
            <a:rect l="l" t="t" r="r" b="b"/>
            <a:pathLst>
              <a:path w="4539739" h="1020270">
                <a:moveTo>
                  <a:pt x="0" y="0"/>
                </a:moveTo>
                <a:lnTo>
                  <a:pt x="4539739" y="0"/>
                </a:lnTo>
                <a:lnTo>
                  <a:pt x="4539739" y="1020271"/>
                </a:lnTo>
                <a:lnTo>
                  <a:pt x="0" y="1020271"/>
                </a:lnTo>
                <a:lnTo>
                  <a:pt x="0" y="0"/>
                </a:lnTo>
                <a:close/>
              </a:path>
            </a:pathLst>
          </a:custGeom>
          <a:blipFill>
            <a:blip r:embed="rId13"/>
            <a:stretch>
              <a:fillRect/>
            </a:stretch>
          </a:blipFill>
        </p:spPr>
        <p:txBody>
          <a:bodyPr/>
          <a:lstStyle/>
          <a:p/>
        </p:txBody>
      </p:sp>
      <p:sp>
        <p:nvSpPr>
          <p:cNvPr id="14" name="Freeform 14"/>
          <p:cNvSpPr/>
          <p:nvPr/>
        </p:nvSpPr>
        <p:spPr>
          <a:xfrm>
            <a:off x="14704123" y="8952966"/>
            <a:ext cx="3335086" cy="1334034"/>
          </a:xfrm>
          <a:custGeom>
            <a:rect l="l" t="t" r="r" b="b"/>
            <a:pathLst>
              <a:path w="3335086" h="1334034">
                <a:moveTo>
                  <a:pt x="0" y="0"/>
                </a:moveTo>
                <a:lnTo>
                  <a:pt x="3335086" y="0"/>
                </a:lnTo>
                <a:lnTo>
                  <a:pt x="3335086" y="1334034"/>
                </a:lnTo>
                <a:lnTo>
                  <a:pt x="0" y="1334034"/>
                </a:lnTo>
                <a:lnTo>
                  <a:pt x="0" y="0"/>
                </a:lnTo>
                <a:close/>
              </a:path>
            </a:pathLst>
          </a:custGeom>
          <a:blipFill>
            <a:blip r:embed="rId14"/>
            <a:stretch>
              <a:fillRect/>
            </a:stretch>
          </a:blipFill>
        </p:spPr>
        <p:txBody>
          <a:bodyPr/>
          <a:lstStyle/>
          <a:p/>
        </p:txBody>
      </p:sp>
      <p:sp>
        <p:nvSpPr>
          <p:cNvPr id="15" name="TextBox 15"/>
          <p:cNvSpPr txBox="1"/>
          <p:nvPr/>
        </p:nvSpPr>
        <p:spPr>
          <a:xfrm>
            <a:off x="9663044" y="566738"/>
            <a:ext cx="7810802"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tinyurl.com/3nfmeck3"/>
              </a:rPr>
              <a:t>http://tinyurl.com/3nfmeck3</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57</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Luxury Wine Market Report 2024</dc:title>
  <cp:lastModifiedBy>decipher market</cp:lastModifiedBy>
  <cp:revision>2</cp:revision>
  <dcterms:created xsi:type="dcterms:W3CDTF">2006-08-16T00:00:00Z</dcterms:created>
  <dcterms:modified xsi:type="dcterms:W3CDTF">2024-02-23T10:37:09Z</dcterms:modified>
</cp:coreProperties>
</file>