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y5u83p7z"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0" y="0"/>
            <a:ext cx="8825844" cy="10287000"/>
            <a:chExt cx="2324502" cy="2709333"/>
          </a:xfrm>
        </p:grpSpPr>
        <p:sp>
          <p:nvSpPr>
            <p:cNvPr id="4" name="Freeform 4"/>
            <p:cNvSpPr/>
            <p:nvPr/>
          </p:nvSpPr>
          <p:spPr>
            <a:xfrm>
              <a:off x="0" y="0"/>
              <a:ext cx="2324502" cy="2709333"/>
            </a:xfrm>
            <a:custGeom>
              <a:rect l="l" t="t" r="r" b="b"/>
              <a:pathLst>
                <a:path w="2324502" h="2709333">
                  <a:moveTo>
                    <a:pt x="0" y="0"/>
                  </a:moveTo>
                  <a:lnTo>
                    <a:pt x="2324502" y="0"/>
                  </a:lnTo>
                  <a:lnTo>
                    <a:pt x="2324502" y="2709333"/>
                  </a:lnTo>
                  <a:lnTo>
                    <a:pt x="0" y="2709333"/>
                  </a:lnTo>
                  <a:close/>
                </a:path>
              </a:pathLst>
            </a:custGeom>
            <a:solidFill>
              <a:srgbClr val="583313">
                <a:alpha val="80000"/>
              </a:srgbClr>
            </a:solidFill>
          </p:spPr>
          <p:txBody>
            <a:bodyPr/>
            <a:lstStyle/>
            <a:p/>
          </p:txBody>
        </p:sp>
        <p:sp>
          <p:nvSpPr>
            <p:cNvPr id="5" name="TextBox 5"/>
            <p:cNvSpPr txBox="1"/>
            <p:nvPr/>
          </p:nvSpPr>
          <p:spPr>
            <a:xfrm>
              <a:off x="0" y="-38100"/>
              <a:ext cx="2324502"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4773" y="9432434"/>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198847" y="3582525"/>
            <a:ext cx="8626997" cy="3703959"/>
          </a:xfrm>
          <a:prstGeom prst="rect">
            <a:avLst/>
          </a:prstGeom>
        </p:spPr>
        <p:txBody>
          <a:bodyPr lIns="0" tIns="0" rIns="0" bIns="0" rtlCol="0" anchor="t">
            <a:spAutoFit/>
          </a:bodyPr>
          <a:lstStyle/>
          <a:p>
            <a:pPr>
              <a:lnSpc>
                <a:spcPts val="7210"/>
              </a:lnSpc>
            </a:pPr>
            <a:r>
              <a:rPr lang="en-US" sz="7200">
                <a:solidFill>
                  <a:srgbClr val="FFFFFF"/>
                </a:solidFill>
                <a:latin typeface="Canva Sans"/>
              </a:rPr>
              <a:t>GLOBAL </a:t>
            </a:r>
          </a:p>
          <a:p>
            <a:pPr>
              <a:lnSpc>
                <a:spcPts val="7210"/>
              </a:lnSpc>
            </a:pPr>
            <a:r>
              <a:rPr lang="en-US" sz="7200">
                <a:solidFill>
                  <a:srgbClr val="FFFFFF"/>
                </a:solidFill>
                <a:latin typeface="Canva Sans"/>
              </a:rPr>
              <a:t>LUXURY WATCHES</a:t>
            </a:r>
          </a:p>
          <a:p>
            <a:pPr>
              <a:lnSpc>
                <a:spcPts val="7210"/>
              </a:lnSpc>
            </a:pPr>
            <a:r>
              <a:rPr lang="en-US" sz="7200">
                <a:solidFill>
                  <a:srgbClr val="FFFFFF"/>
                </a:solidFill>
                <a:latin typeface="Canva Sans"/>
              </a:rPr>
              <a:t>MARKET REPORT </a:t>
            </a:r>
          </a:p>
          <a:p>
            <a:pPr>
              <a:lnSpc>
                <a:spcPts val="7210"/>
              </a:lnSpc>
            </a:pPr>
            <a:r>
              <a:rPr lang="en-US" sz="72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516218" y="1691515"/>
            <a:ext cx="15255563" cy="6930474"/>
            <a:chExt cx="4017926" cy="1825310"/>
          </a:xfrm>
        </p:grpSpPr>
        <p:sp>
          <p:nvSpPr>
            <p:cNvPr id="4" name="Freeform 4"/>
            <p:cNvSpPr/>
            <p:nvPr/>
          </p:nvSpPr>
          <p:spPr>
            <a:xfrm>
              <a:off x="0" y="0"/>
              <a:ext cx="4017926" cy="1825310"/>
            </a:xfrm>
            <a:custGeom>
              <a:rect l="l" t="t" r="r" b="b"/>
              <a:pathLst>
                <a:path w="4017926" h="1825310">
                  <a:moveTo>
                    <a:pt x="0" y="0"/>
                  </a:moveTo>
                  <a:lnTo>
                    <a:pt x="4017926" y="0"/>
                  </a:lnTo>
                  <a:lnTo>
                    <a:pt x="4017926" y="1825310"/>
                  </a:lnTo>
                  <a:lnTo>
                    <a:pt x="0" y="1825310"/>
                  </a:lnTo>
                  <a:close/>
                </a:path>
              </a:pathLst>
            </a:custGeom>
            <a:solidFill>
              <a:srgbClr val="352725">
                <a:alpha val="84706"/>
              </a:srgbClr>
            </a:solidFill>
          </p:spPr>
          <p:txBody>
            <a:bodyPr/>
            <a:lstStyle/>
            <a:p/>
          </p:txBody>
        </p:sp>
        <p:sp>
          <p:nvSpPr>
            <p:cNvPr id="5" name="TextBox 5"/>
            <p:cNvSpPr txBox="1"/>
            <p:nvPr/>
          </p:nvSpPr>
          <p:spPr>
            <a:xfrm>
              <a:off x="0" y="-38100"/>
              <a:ext cx="4017926" cy="186341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89627" y="3208865"/>
            <a:ext cx="14708746" cy="5010785"/>
          </a:xfrm>
          <a:prstGeom prst="rect">
            <a:avLst/>
          </a:prstGeom>
        </p:spPr>
        <p:txBody>
          <a:bodyPr lIns="0" tIns="0" rIns="0" bIns="0" rtlCol="0" anchor="t">
            <a:spAutoFit/>
          </a:bodyPr>
          <a:lstStyle/>
          <a:p>
            <a:pPr>
              <a:lnSpc>
                <a:spcPts val="3640"/>
              </a:lnSpc>
              <a:spcBef>
                <a:spcPct val="0"/>
              </a:spcBef>
            </a:pPr>
            <a:r>
              <a:rPr lang="en-US" sz="2600">
                <a:solidFill>
                  <a:srgbClr val="FFFFFF"/>
                </a:solidFill>
                <a:latin typeface="Montserrat"/>
              </a:rPr>
              <a:t>The luxury watches market encompasses the production, distribution, and sale of high-end timepieces characterized by exceptional craftsmanship, prestigious brand identity, and often exclusive designs. These watches are sought after for their quality, precision, and status-symbol appeal. The global luxury watch market is increasing the number of affluent individuals globally, which is expected to drive market growth. Additionally, the growing trend of customization and personalization in luxury watches is expected to drive market growth. The market is driven by the desire for brand recognition and the prestige of owning luxury watches. Established luxury watch brands with a long history and a strong reputation have a competitive advantage in capturing consumer demand. These strategies help key players capture a significant market share and compete in the dynamic Luxury Watches market.</a:t>
            </a:r>
          </a:p>
        </p:txBody>
      </p:sp>
      <p:sp>
        <p:nvSpPr>
          <p:cNvPr id="7" name="TextBox 7"/>
          <p:cNvSpPr txBox="1"/>
          <p:nvPr/>
        </p:nvSpPr>
        <p:spPr>
          <a:xfrm>
            <a:off x="5080096" y="2095395"/>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0723938" y="5916580"/>
            <a:ext cx="7564062" cy="2368944"/>
            <a:chExt cx="860407" cy="260488"/>
          </a:xfrm>
        </p:grpSpPr>
        <p:sp>
          <p:nvSpPr>
            <p:cNvPr id="4" name="Freeform 4"/>
            <p:cNvSpPr/>
            <p:nvPr/>
          </p:nvSpPr>
          <p:spPr>
            <a:xfrm>
              <a:off x="0" y="0"/>
              <a:ext cx="860407" cy="260488"/>
            </a:xfrm>
            <a:custGeom>
              <a:rect l="l" t="t" r="r" b="b"/>
              <a:pathLst>
                <a:path w="860407" h="260488">
                  <a:moveTo>
                    <a:pt x="98941" y="0"/>
                  </a:moveTo>
                  <a:lnTo>
                    <a:pt x="761466" y="0"/>
                  </a:lnTo>
                  <a:cubicBezTo>
                    <a:pt x="787707" y="0"/>
                    <a:pt x="812873" y="10424"/>
                    <a:pt x="831428" y="28979"/>
                  </a:cubicBezTo>
                  <a:cubicBezTo>
                    <a:pt x="849983" y="47534"/>
                    <a:pt x="860407" y="72700"/>
                    <a:pt x="860407" y="98941"/>
                  </a:cubicBezTo>
                  <a:lnTo>
                    <a:pt x="860407" y="161546"/>
                  </a:lnTo>
                  <a:cubicBezTo>
                    <a:pt x="860407" y="187787"/>
                    <a:pt x="849983" y="212953"/>
                    <a:pt x="831428" y="231508"/>
                  </a:cubicBezTo>
                  <a:cubicBezTo>
                    <a:pt x="812873" y="250063"/>
                    <a:pt x="787707" y="260488"/>
                    <a:pt x="761466" y="260488"/>
                  </a:cubicBezTo>
                  <a:lnTo>
                    <a:pt x="98941" y="260488"/>
                  </a:lnTo>
                  <a:cubicBezTo>
                    <a:pt x="72700" y="260488"/>
                    <a:pt x="47534" y="250063"/>
                    <a:pt x="28979" y="231508"/>
                  </a:cubicBezTo>
                  <a:cubicBezTo>
                    <a:pt x="10424" y="212953"/>
                    <a:pt x="0" y="187787"/>
                    <a:pt x="0" y="161546"/>
                  </a:cubicBezTo>
                  <a:lnTo>
                    <a:pt x="0" y="98941"/>
                  </a:lnTo>
                  <a:cubicBezTo>
                    <a:pt x="0" y="72700"/>
                    <a:pt x="10424" y="47534"/>
                    <a:pt x="28979" y="28979"/>
                  </a:cubicBezTo>
                  <a:cubicBezTo>
                    <a:pt x="47534" y="10424"/>
                    <a:pt x="72700" y="0"/>
                    <a:pt x="98941" y="0"/>
                  </a:cubicBezTo>
                  <a:close/>
                </a:path>
              </a:pathLst>
            </a:custGeom>
            <a:solidFill>
              <a:srgbClr val="8B540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1046049" y="6207645"/>
            <a:ext cx="1911218" cy="1908829"/>
          </a:xfrm>
          <a:custGeom>
            <a:rect l="l" t="t" r="r" b="b"/>
            <a:pathLst>
              <a:path w="1911218" h="1908829">
                <a:moveTo>
                  <a:pt x="0" y="0"/>
                </a:moveTo>
                <a:lnTo>
                  <a:pt x="1911218" y="0"/>
                </a:lnTo>
                <a:lnTo>
                  <a:pt x="1911218" y="1908829"/>
                </a:lnTo>
                <a:lnTo>
                  <a:pt x="0" y="1908829"/>
                </a:lnTo>
                <a:lnTo>
                  <a:pt x="0" y="0"/>
                </a:lnTo>
                <a:close/>
              </a:path>
            </a:pathLst>
          </a:custGeom>
          <a:blipFill>
            <a:blip r:embed="rId3"/>
            <a:stretch>
              <a:fillRect/>
            </a:stretch>
          </a:blipFill>
        </p:spPr>
        <p:txBody>
          <a:bodyPr/>
          <a:lstStyle/>
          <a:p/>
        </p:txBody>
      </p:sp>
      <p:grpSp>
        <p:nvGrpSpPr>
          <p:cNvPr id="7" name="Group 7"/>
          <p:cNvGrpSpPr/>
          <p:nvPr/>
        </p:nvGrpSpPr>
        <p:grpSpPr>
          <a:xfrm>
            <a:off x="11001490" y="6131258"/>
            <a:ext cx="1883071" cy="188307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10723939" y="3367876"/>
            <a:ext cx="7564062" cy="2368944"/>
            <a:chExt cx="860407" cy="260488"/>
          </a:xfrm>
        </p:grpSpPr>
        <p:sp>
          <p:nvSpPr>
            <p:cNvPr id="14" name="Freeform 14"/>
            <p:cNvSpPr/>
            <p:nvPr/>
          </p:nvSpPr>
          <p:spPr>
            <a:xfrm>
              <a:off x="0" y="0"/>
              <a:ext cx="860407" cy="260488"/>
            </a:xfrm>
            <a:custGeom>
              <a:rect l="l" t="t" r="r" b="b"/>
              <a:pathLst>
                <a:path w="860407" h="260488">
                  <a:moveTo>
                    <a:pt x="98941" y="0"/>
                  </a:moveTo>
                  <a:lnTo>
                    <a:pt x="761466" y="0"/>
                  </a:lnTo>
                  <a:cubicBezTo>
                    <a:pt x="787707" y="0"/>
                    <a:pt x="812873" y="10424"/>
                    <a:pt x="831428" y="28979"/>
                  </a:cubicBezTo>
                  <a:cubicBezTo>
                    <a:pt x="849983" y="47534"/>
                    <a:pt x="860407" y="72700"/>
                    <a:pt x="860407" y="98941"/>
                  </a:cubicBezTo>
                  <a:lnTo>
                    <a:pt x="860407" y="161546"/>
                  </a:lnTo>
                  <a:cubicBezTo>
                    <a:pt x="860407" y="187787"/>
                    <a:pt x="849983" y="212953"/>
                    <a:pt x="831428" y="231508"/>
                  </a:cubicBezTo>
                  <a:cubicBezTo>
                    <a:pt x="812873" y="250063"/>
                    <a:pt x="787707" y="260488"/>
                    <a:pt x="761466" y="260488"/>
                  </a:cubicBezTo>
                  <a:lnTo>
                    <a:pt x="98941" y="260488"/>
                  </a:lnTo>
                  <a:cubicBezTo>
                    <a:pt x="72700" y="260488"/>
                    <a:pt x="47534" y="250063"/>
                    <a:pt x="28979" y="231508"/>
                  </a:cubicBezTo>
                  <a:cubicBezTo>
                    <a:pt x="10424" y="212953"/>
                    <a:pt x="0" y="187787"/>
                    <a:pt x="0" y="161546"/>
                  </a:cubicBezTo>
                  <a:lnTo>
                    <a:pt x="0" y="98941"/>
                  </a:lnTo>
                  <a:cubicBezTo>
                    <a:pt x="0" y="72700"/>
                    <a:pt x="10424" y="47534"/>
                    <a:pt x="28979" y="28979"/>
                  </a:cubicBezTo>
                  <a:cubicBezTo>
                    <a:pt x="47534" y="10424"/>
                    <a:pt x="72700" y="0"/>
                    <a:pt x="98941" y="0"/>
                  </a:cubicBezTo>
                  <a:close/>
                </a:path>
              </a:pathLst>
            </a:custGeom>
            <a:solidFill>
              <a:srgbClr val="8B540E"/>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11046049" y="3658942"/>
            <a:ext cx="1911218" cy="1908829"/>
          </a:xfrm>
          <a:custGeom>
            <a:rect l="l" t="t" r="r" b="b"/>
            <a:pathLst>
              <a:path w="1911218" h="1908829">
                <a:moveTo>
                  <a:pt x="0" y="0"/>
                </a:moveTo>
                <a:lnTo>
                  <a:pt x="1911218" y="0"/>
                </a:lnTo>
                <a:lnTo>
                  <a:pt x="1911218" y="1908829"/>
                </a:lnTo>
                <a:lnTo>
                  <a:pt x="0" y="1908829"/>
                </a:lnTo>
                <a:lnTo>
                  <a:pt x="0" y="0"/>
                </a:lnTo>
                <a:close/>
              </a:path>
            </a:pathLst>
          </a:custGeom>
          <a:blipFill>
            <a:blip r:embed="rId3"/>
            <a:stretch>
              <a:fillRect/>
            </a:stretch>
          </a:blipFill>
        </p:spPr>
        <p:txBody>
          <a:bodyPr/>
          <a:lstStyle/>
          <a:p/>
        </p:txBody>
      </p:sp>
      <p:grpSp>
        <p:nvGrpSpPr>
          <p:cNvPr id="17" name="Group 17"/>
          <p:cNvGrpSpPr/>
          <p:nvPr/>
        </p:nvGrpSpPr>
        <p:grpSpPr>
          <a:xfrm>
            <a:off x="11001490" y="3582554"/>
            <a:ext cx="1883071" cy="1883071"/>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11253309" y="6568335"/>
            <a:ext cx="1379431" cy="1307105"/>
          </a:xfrm>
          <a:prstGeom prst="rect">
            <a:avLst/>
          </a:prstGeom>
        </p:spPr>
        <p:txBody>
          <a:bodyPr lIns="0" tIns="0" rIns="0" bIns="0" rtlCol="0" anchor="t">
            <a:spAutoFit/>
          </a:bodyPr>
          <a:lstStyle/>
          <a:p>
            <a:pPr algn="ctr">
              <a:lnSpc>
                <a:spcPts val="3249"/>
              </a:lnSpc>
            </a:pPr>
            <a:r>
              <a:rPr lang="en-US" sz="4062">
                <a:solidFill>
                  <a:srgbClr val="1E3048"/>
                </a:solidFill>
                <a:latin typeface="Poppins Bold"/>
              </a:rPr>
              <a:t>2023- 2030</a:t>
            </a:r>
          </a:p>
        </p:txBody>
      </p:sp>
      <p:sp>
        <p:nvSpPr>
          <p:cNvPr id="21" name="TextBox 21"/>
          <p:cNvSpPr txBox="1"/>
          <p:nvPr/>
        </p:nvSpPr>
        <p:spPr>
          <a:xfrm>
            <a:off x="12884560" y="6232845"/>
            <a:ext cx="5257413" cy="1556072"/>
          </a:xfrm>
          <a:prstGeom prst="rect">
            <a:avLst/>
          </a:prstGeom>
        </p:spPr>
        <p:txBody>
          <a:bodyPr lIns="0" tIns="0" rIns="0" bIns="0" rtlCol="0" anchor="t">
            <a:spAutoFit/>
          </a:bodyPr>
          <a:lstStyle/>
          <a:p>
            <a:pPr algn="ctr">
              <a:lnSpc>
                <a:spcPts val="6095"/>
              </a:lnSpc>
            </a:pPr>
            <a:r>
              <a:rPr lang="en-US" sz="4354">
                <a:solidFill>
                  <a:srgbClr val="FFFFFF"/>
                </a:solidFill>
                <a:latin typeface="Poppins"/>
              </a:rPr>
              <a:t>CAGR</a:t>
            </a:r>
          </a:p>
          <a:p>
            <a:pPr algn="ctr">
              <a:lnSpc>
                <a:spcPts val="6095"/>
              </a:lnSpc>
              <a:spcBef>
                <a:spcPct val="0"/>
              </a:spcBef>
            </a:pPr>
            <a:r>
              <a:rPr lang="en-US" sz="4354">
                <a:solidFill>
                  <a:srgbClr val="FFFFFF"/>
                </a:solidFill>
                <a:latin typeface="Poppins"/>
              </a:rPr>
              <a:t>5.50%</a:t>
            </a:r>
          </a:p>
        </p:txBody>
      </p:sp>
      <p:sp>
        <p:nvSpPr>
          <p:cNvPr id="22" name="TextBox 22"/>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11253309" y="4332704"/>
            <a:ext cx="1379431" cy="497072"/>
          </a:xfrm>
          <a:prstGeom prst="rect">
            <a:avLst/>
          </a:prstGeom>
        </p:spPr>
        <p:txBody>
          <a:bodyPr lIns="0" tIns="0" rIns="0" bIns="0" rtlCol="0" anchor="t">
            <a:spAutoFit/>
          </a:bodyPr>
          <a:lstStyle/>
          <a:p>
            <a:pPr algn="ctr">
              <a:lnSpc>
                <a:spcPts val="3249"/>
              </a:lnSpc>
            </a:pPr>
            <a:r>
              <a:rPr lang="en-US" sz="4062">
                <a:solidFill>
                  <a:srgbClr val="1E3048"/>
                </a:solidFill>
                <a:latin typeface="Poppins Bold"/>
              </a:rPr>
              <a:t>2023</a:t>
            </a:r>
          </a:p>
        </p:txBody>
      </p:sp>
      <p:sp>
        <p:nvSpPr>
          <p:cNvPr id="24" name="TextBox 24"/>
          <p:cNvSpPr txBox="1"/>
          <p:nvPr/>
        </p:nvSpPr>
        <p:spPr>
          <a:xfrm>
            <a:off x="12884560" y="3684141"/>
            <a:ext cx="5257413" cy="1556072"/>
          </a:xfrm>
          <a:prstGeom prst="rect">
            <a:avLst/>
          </a:prstGeom>
        </p:spPr>
        <p:txBody>
          <a:bodyPr lIns="0" tIns="0" rIns="0" bIns="0" rtlCol="0" anchor="t">
            <a:spAutoFit/>
          </a:bodyPr>
          <a:lstStyle/>
          <a:p>
            <a:pPr algn="ctr">
              <a:lnSpc>
                <a:spcPts val="6095"/>
              </a:lnSpc>
            </a:pPr>
            <a:r>
              <a:rPr lang="en-US" sz="4354">
                <a:solidFill>
                  <a:srgbClr val="FFFFFF"/>
                </a:solidFill>
                <a:latin typeface="Poppins"/>
              </a:rPr>
              <a:t>MARKET SIZE </a:t>
            </a:r>
          </a:p>
          <a:p>
            <a:pPr algn="ctr">
              <a:lnSpc>
                <a:spcPts val="6095"/>
              </a:lnSpc>
              <a:spcBef>
                <a:spcPct val="0"/>
              </a:spcBef>
            </a:pPr>
            <a:r>
              <a:rPr lang="en-US" sz="4354">
                <a:solidFill>
                  <a:srgbClr val="FFFFFF"/>
                </a:solidFill>
                <a:latin typeface="Poppins"/>
              </a:rPr>
              <a:t>USD 43.6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17389" y="2344094"/>
            <a:ext cx="6975086" cy="2998309"/>
            <a:chExt cx="8245593" cy="3544449"/>
          </a:xfrm>
        </p:grpSpPr>
        <p:sp>
          <p:nvSpPr>
            <p:cNvPr id="7" name="Freeform 7"/>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583313"/>
            </a:solidFill>
          </p:spPr>
          <p:txBody>
            <a:bodyPr/>
            <a:lstStyle/>
            <a:p/>
          </p:txBody>
        </p:sp>
      </p:grpSp>
      <p:grpSp>
        <p:nvGrpSpPr>
          <p:cNvPr id="8" name="Group 8"/>
          <p:cNvGrpSpPr/>
          <p:nvPr/>
        </p:nvGrpSpPr>
        <p:grpSpPr>
          <a:xfrm rot="5400000">
            <a:off x="1420382" y="1930046"/>
            <a:ext cx="870111" cy="371087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417389" y="5730181"/>
            <a:ext cx="6975086" cy="2950675"/>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4E3E4F"/>
            </a:solidFill>
          </p:spPr>
          <p:txBody>
            <a:bodyPr/>
            <a:lstStyle/>
            <a:p/>
          </p:txBody>
        </p:sp>
      </p:grpSp>
      <p:grpSp>
        <p:nvGrpSpPr>
          <p:cNvPr id="12" name="Group 12"/>
          <p:cNvGrpSpPr/>
          <p:nvPr/>
        </p:nvGrpSpPr>
        <p:grpSpPr>
          <a:xfrm rot="5400000">
            <a:off x="1420382" y="5363767"/>
            <a:ext cx="870111" cy="371087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886343" y="3099710"/>
            <a:ext cx="5280816" cy="1241770"/>
          </a:xfrm>
          <a:prstGeom prst="rect">
            <a:avLst/>
          </a:prstGeom>
        </p:spPr>
        <p:txBody>
          <a:bodyPr lIns="0" tIns="0" rIns="0" bIns="0" rtlCol="0" anchor="t">
            <a:spAutoFit/>
          </a:bodyPr>
          <a:lstStyle/>
          <a:p>
            <a:pPr marL="775791" lvl="1" indent="-387895">
              <a:lnSpc>
                <a:spcPts val="5030"/>
              </a:lnSpc>
              <a:buFont typeface="Arial"/>
              <a:buChar char="•"/>
            </a:pPr>
            <a:r>
              <a:rPr lang="en-US" sz="3593">
                <a:solidFill>
                  <a:srgbClr val="FFFFFF"/>
                </a:solidFill>
                <a:latin typeface="Montserrat"/>
              </a:rPr>
              <a:t>Mechanical Quartz</a:t>
            </a:r>
          </a:p>
          <a:p>
            <a:pPr marL="775791" lvl="1" indent="-387895">
              <a:lnSpc>
                <a:spcPts val="5030"/>
              </a:lnSpc>
              <a:buFont typeface="Arial"/>
              <a:buChar char="•"/>
            </a:pPr>
            <a:r>
              <a:rPr lang="en-US" sz="3593">
                <a:solidFill>
                  <a:srgbClr val="FFFFFF"/>
                </a:solidFill>
                <a:latin typeface="Montserrat"/>
              </a:rPr>
              <a:t>Others</a:t>
            </a:r>
          </a:p>
        </p:txBody>
      </p:sp>
      <p:sp>
        <p:nvSpPr>
          <p:cNvPr id="16" name="TextBox 16"/>
          <p:cNvSpPr txBox="1"/>
          <p:nvPr/>
        </p:nvSpPr>
        <p:spPr>
          <a:xfrm>
            <a:off x="0" y="3426214"/>
            <a:ext cx="3183838" cy="766165"/>
          </a:xfrm>
          <a:prstGeom prst="rect">
            <a:avLst/>
          </a:prstGeom>
        </p:spPr>
        <p:txBody>
          <a:bodyPr lIns="0" tIns="0" rIns="0" bIns="0" rtlCol="0" anchor="t">
            <a:spAutoFit/>
          </a:bodyPr>
          <a:lstStyle/>
          <a:p>
            <a:pPr algn="ctr">
              <a:lnSpc>
                <a:spcPts val="2982"/>
              </a:lnSpc>
            </a:pPr>
            <a:r>
              <a:rPr lang="en-US" sz="2952">
                <a:solidFill>
                  <a:srgbClr val="43B4BE"/>
                </a:solidFill>
                <a:latin typeface="Montserrat Classic"/>
              </a:rPr>
              <a:t>Product Type Segment</a:t>
            </a:r>
          </a:p>
        </p:txBody>
      </p:sp>
      <p:sp>
        <p:nvSpPr>
          <p:cNvPr id="17" name="TextBox 17"/>
          <p:cNvSpPr txBox="1"/>
          <p:nvPr/>
        </p:nvSpPr>
        <p:spPr>
          <a:xfrm>
            <a:off x="3637867" y="5931800"/>
            <a:ext cx="5506133" cy="2508136"/>
          </a:xfrm>
          <a:prstGeom prst="rect">
            <a:avLst/>
          </a:prstGeom>
        </p:spPr>
        <p:txBody>
          <a:bodyPr lIns="0" tIns="0" rIns="0" bIns="0" rtlCol="0" anchor="t">
            <a:spAutoFit/>
          </a:bodyPr>
          <a:lstStyle/>
          <a:p>
            <a:pPr marL="775786" lvl="1" indent="-387893">
              <a:lnSpc>
                <a:spcPts val="5030"/>
              </a:lnSpc>
              <a:buFont typeface="Arial"/>
              <a:buChar char="•"/>
            </a:pPr>
            <a:r>
              <a:rPr lang="en-US" sz="3593">
                <a:solidFill>
                  <a:srgbClr val="FFFFFF"/>
                </a:solidFill>
                <a:latin typeface="Montserrat"/>
              </a:rPr>
              <a:t>Women’s Luxury Watches</a:t>
            </a:r>
          </a:p>
          <a:p>
            <a:pPr marL="775786" lvl="1" indent="-387893">
              <a:lnSpc>
                <a:spcPts val="5030"/>
              </a:lnSpc>
              <a:buFont typeface="Arial"/>
              <a:buChar char="•"/>
            </a:pPr>
            <a:r>
              <a:rPr lang="en-US" sz="3593">
                <a:solidFill>
                  <a:srgbClr val="FFFFFF"/>
                </a:solidFill>
                <a:latin typeface="Montserrat"/>
              </a:rPr>
              <a:t>Men’s Luxury Watches</a:t>
            </a:r>
          </a:p>
        </p:txBody>
      </p:sp>
      <p:sp>
        <p:nvSpPr>
          <p:cNvPr id="18" name="TextBox 18"/>
          <p:cNvSpPr txBox="1"/>
          <p:nvPr/>
        </p:nvSpPr>
        <p:spPr>
          <a:xfrm>
            <a:off x="0" y="6859935"/>
            <a:ext cx="3183838" cy="766165"/>
          </a:xfrm>
          <a:prstGeom prst="rect">
            <a:avLst/>
          </a:prstGeom>
        </p:spPr>
        <p:txBody>
          <a:bodyPr lIns="0" tIns="0" rIns="0" bIns="0" rtlCol="0" anchor="t">
            <a:spAutoFit/>
          </a:bodyPr>
          <a:lstStyle/>
          <a:p>
            <a:pPr algn="ctr">
              <a:lnSpc>
                <a:spcPts val="2982"/>
              </a:lnSpc>
            </a:pPr>
            <a:r>
              <a:rPr lang="en-US" sz="2952">
                <a:solidFill>
                  <a:srgbClr val="43B4BE"/>
                </a:solidFill>
                <a:latin typeface="Montserrat Classic"/>
              </a:rPr>
              <a:t>Gender Type Segment</a:t>
            </a:r>
          </a:p>
        </p:txBody>
      </p:sp>
      <p:grpSp>
        <p:nvGrpSpPr>
          <p:cNvPr id="19" name="Group 19"/>
          <p:cNvGrpSpPr/>
          <p:nvPr/>
        </p:nvGrpSpPr>
        <p:grpSpPr>
          <a:xfrm>
            <a:off x="11797906" y="4349339"/>
            <a:ext cx="6528333" cy="2761684"/>
            <a:chExt cx="8245593" cy="3488138"/>
          </a:xfrm>
        </p:grpSpPr>
        <p:sp>
          <p:nvSpPr>
            <p:cNvPr id="20" name="Freeform 20"/>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A66751"/>
            </a:solidFill>
          </p:spPr>
          <p:txBody>
            <a:bodyPr/>
            <a:lstStyle/>
            <a:p/>
          </p:txBody>
        </p:sp>
      </p:grpSp>
      <p:grpSp>
        <p:nvGrpSpPr>
          <p:cNvPr id="21" name="Group 21"/>
          <p:cNvGrpSpPr/>
          <p:nvPr/>
        </p:nvGrpSpPr>
        <p:grpSpPr>
          <a:xfrm rot="5400000">
            <a:off x="10864757" y="4006394"/>
            <a:ext cx="814380" cy="3473194"/>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13151421" y="4460550"/>
            <a:ext cx="5153465" cy="2351760"/>
          </a:xfrm>
          <a:prstGeom prst="rect">
            <a:avLst/>
          </a:prstGeom>
        </p:spPr>
        <p:txBody>
          <a:bodyPr lIns="0" tIns="0" rIns="0" bIns="0" rtlCol="0" anchor="t">
            <a:spAutoFit/>
          </a:bodyPr>
          <a:lstStyle/>
          <a:p>
            <a:pPr marL="726097" lvl="1" indent="-363049">
              <a:lnSpc>
                <a:spcPts val="4708"/>
              </a:lnSpc>
              <a:buFont typeface="Arial"/>
              <a:buChar char="•"/>
            </a:pPr>
            <a:r>
              <a:rPr lang="en-US" sz="3363">
                <a:solidFill>
                  <a:srgbClr val="FFFFFF"/>
                </a:solidFill>
                <a:latin typeface="Montserrat"/>
              </a:rPr>
              <a:t>Online Distribution Sales</a:t>
            </a:r>
          </a:p>
          <a:p>
            <a:pPr marL="726097" lvl="1" indent="-363049">
              <a:lnSpc>
                <a:spcPts val="4708"/>
              </a:lnSpc>
              <a:buFont typeface="Arial"/>
              <a:buChar char="•"/>
            </a:pPr>
            <a:r>
              <a:rPr lang="en-US" sz="3363">
                <a:solidFill>
                  <a:srgbClr val="FFFFFF"/>
                </a:solidFill>
                <a:latin typeface="Montserrat"/>
              </a:rPr>
              <a:t>Offline Distribution Sales</a:t>
            </a:r>
          </a:p>
        </p:txBody>
      </p:sp>
      <p:sp>
        <p:nvSpPr>
          <p:cNvPr id="24" name="TextBox 24"/>
          <p:cNvSpPr txBox="1"/>
          <p:nvPr/>
        </p:nvSpPr>
        <p:spPr>
          <a:xfrm>
            <a:off x="9781991" y="5383041"/>
            <a:ext cx="2979913" cy="714041"/>
          </a:xfrm>
          <a:prstGeom prst="rect">
            <a:avLst/>
          </a:prstGeom>
        </p:spPr>
        <p:txBody>
          <a:bodyPr lIns="0" tIns="0" rIns="0" bIns="0" rtlCol="0" anchor="t">
            <a:spAutoFit/>
          </a:bodyPr>
          <a:lstStyle/>
          <a:p>
            <a:pPr algn="ctr">
              <a:lnSpc>
                <a:spcPts val="2791"/>
              </a:lnSpc>
            </a:pPr>
            <a:r>
              <a:rPr lang="en-US" sz="2763">
                <a:solidFill>
                  <a:srgbClr val="43B4BE"/>
                </a:solidFill>
                <a:latin typeface="Montserrat Classic"/>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09730"/>
            <a:ext cx="12824672" cy="8977270"/>
          </a:xfrm>
          <a:custGeom>
            <a:rect l="l" t="t" r="r" b="b"/>
            <a:pathLst>
              <a:path w="12824672" h="8977270">
                <a:moveTo>
                  <a:pt x="0" y="0"/>
                </a:moveTo>
                <a:lnTo>
                  <a:pt x="12824672" y="0"/>
                </a:lnTo>
                <a:lnTo>
                  <a:pt x="12824672" y="8977270"/>
                </a:lnTo>
                <a:lnTo>
                  <a:pt x="0" y="89772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688102" y="5153025"/>
            <a:ext cx="5781265" cy="1764289"/>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Asia Pacific</a:t>
            </a:r>
          </a:p>
          <a:p>
            <a:pPr algn="ctr">
              <a:lnSpc>
                <a:spcPts val="6938"/>
              </a:lnSpc>
            </a:pPr>
            <a:r>
              <a:rPr lang="en-US" sz="5930">
                <a:solidFill>
                  <a:srgbClr val="000000"/>
                </a:solidFill>
                <a:latin typeface="Montserrat"/>
              </a:rPr>
              <a:t>38%</a:t>
            </a:r>
          </a:p>
        </p:txBody>
      </p:sp>
      <p:sp>
        <p:nvSpPr>
          <p:cNvPr id="4" name="TextBox 4"/>
          <p:cNvSpPr txBox="1"/>
          <p:nvPr/>
        </p:nvSpPr>
        <p:spPr>
          <a:xfrm>
            <a:off x="135983" y="17462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Luxury Watches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8B540E"/>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D1A1B"/>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B540E"/>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D1A1B"/>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B540E"/>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D1A1B"/>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269525"/>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Growing Affluent Consumer Base to Propel Market Growth</a:t>
            </a:r>
          </a:p>
        </p:txBody>
      </p:sp>
      <p:sp>
        <p:nvSpPr>
          <p:cNvPr id="18" name="TextBox 18"/>
          <p:cNvSpPr txBox="1"/>
          <p:nvPr/>
        </p:nvSpPr>
        <p:spPr>
          <a:xfrm>
            <a:off x="6789804" y="612011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Targeting only the wealthy section of the Population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489705" y="1850600"/>
            <a:ext cx="15308590" cy="6983494"/>
            <a:chExt cx="4031892" cy="1839274"/>
          </a:xfrm>
        </p:grpSpPr>
        <p:sp>
          <p:nvSpPr>
            <p:cNvPr id="4" name="Freeform 4"/>
            <p:cNvSpPr/>
            <p:nvPr/>
          </p:nvSpPr>
          <p:spPr>
            <a:xfrm>
              <a:off x="0" y="0"/>
              <a:ext cx="4031892" cy="1839274"/>
            </a:xfrm>
            <a:custGeom>
              <a:rect l="l" t="t" r="r" b="b"/>
              <a:pathLst>
                <a:path w="4031891" h="1839273">
                  <a:moveTo>
                    <a:pt x="0" y="0"/>
                  </a:moveTo>
                  <a:lnTo>
                    <a:pt x="4031892" y="0"/>
                  </a:lnTo>
                  <a:lnTo>
                    <a:pt x="4031892" y="1839274"/>
                  </a:lnTo>
                  <a:lnTo>
                    <a:pt x="0" y="1839274"/>
                  </a:lnTo>
                  <a:close/>
                </a:path>
              </a:pathLst>
            </a:custGeom>
            <a:solidFill>
              <a:srgbClr val="281405">
                <a:alpha val="89804"/>
              </a:srgbClr>
            </a:solidFill>
          </p:spPr>
          <p:txBody>
            <a:bodyPr/>
            <a:lstStyle/>
            <a:p/>
          </p:txBody>
        </p:sp>
        <p:sp>
          <p:nvSpPr>
            <p:cNvPr id="5" name="TextBox 5"/>
            <p:cNvSpPr txBox="1"/>
            <p:nvPr/>
          </p:nvSpPr>
          <p:spPr>
            <a:xfrm>
              <a:off x="0" y="-38100"/>
              <a:ext cx="4031892" cy="187737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850603" y="3079231"/>
            <a:ext cx="14586793" cy="5210176"/>
          </a:xfrm>
          <a:prstGeom prst="rect">
            <a:avLst/>
          </a:prstGeom>
        </p:spPr>
        <p:txBody>
          <a:bodyPr lIns="0" tIns="0" rIns="0" bIns="0" rtlCol="0" anchor="t">
            <a:spAutoFit/>
          </a:bodyPr>
          <a:lstStyle/>
          <a:p>
            <a:pPr marL="647690" lvl="1" indent="-323845">
              <a:lnSpc>
                <a:spcPts val="4199"/>
              </a:lnSpc>
              <a:buFont typeface="Arial"/>
              <a:buChar char="•"/>
            </a:pPr>
            <a:r>
              <a:rPr lang="en-US" sz="2999">
                <a:solidFill>
                  <a:srgbClr val="FFFFFF"/>
                </a:solidFill>
                <a:latin typeface="Canva Sans"/>
              </a:rPr>
              <a:t>The Global Luxury Watches Market is witnessing significant growth in the near future.</a:t>
            </a:r>
          </a:p>
          <a:p>
            <a:pPr marL="647690" lvl="1" indent="-323845">
              <a:lnSpc>
                <a:spcPts val="4199"/>
              </a:lnSpc>
              <a:buFont typeface="Arial"/>
              <a:buChar char="•"/>
            </a:pPr>
            <a:r>
              <a:rPr lang="en-US" sz="2999">
                <a:solidFill>
                  <a:srgbClr val="FFFFFF"/>
                </a:solidFill>
                <a:latin typeface="Canva Sans"/>
              </a:rPr>
              <a:t> The market's segmentation acknowledges the coexistence of traditional craftsmanship and modern innovations, allowing watchmakers to address diverse consumer needs and preferences.</a:t>
            </a:r>
          </a:p>
          <a:p>
            <a:pPr marL="647690" lvl="1" indent="-323845">
              <a:lnSpc>
                <a:spcPts val="4199"/>
              </a:lnSpc>
              <a:buFont typeface="Arial"/>
              <a:buChar char="•"/>
            </a:pPr>
            <a:r>
              <a:rPr lang="en-US" sz="2999">
                <a:solidFill>
                  <a:srgbClr val="FFFFFF"/>
                </a:solidFill>
                <a:latin typeface="Canva Sans"/>
              </a:rPr>
              <a:t>Elegance and intricate designs characterize women's luxury watches and often incorporate precious materials like diamonds and gemstones. </a:t>
            </a:r>
          </a:p>
          <a:p>
            <a:pPr marL="647690" lvl="1" indent="-323845">
              <a:lnSpc>
                <a:spcPts val="4199"/>
              </a:lnSpc>
              <a:buFont typeface="Arial"/>
              <a:buChar char="•"/>
            </a:pPr>
            <a:r>
              <a:rPr lang="en-US" sz="2999">
                <a:solidFill>
                  <a:srgbClr val="FFFFFF"/>
                </a:solidFill>
                <a:latin typeface="Canva Sans"/>
              </a:rPr>
              <a:t>E-commerce platforms provide an immersive shopping experience, enabling customers to explore and purchase luxury watches from the comfort of their homes.</a:t>
            </a:r>
          </a:p>
        </p:txBody>
      </p:sp>
      <p:sp>
        <p:nvSpPr>
          <p:cNvPr id="7" name="TextBox 7"/>
          <p:cNvSpPr txBox="1"/>
          <p:nvPr/>
        </p:nvSpPr>
        <p:spPr>
          <a:xfrm>
            <a:off x="3732607" y="2108780"/>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rot="5794422">
            <a:off x="10073216" y="2313875"/>
            <a:ext cx="10056147" cy="5563558"/>
          </a:xfrm>
          <a:custGeom>
            <a:rect l="l" t="t" r="r" b="b"/>
            <a:pathLst>
              <a:path w="10923469" h="5649389">
                <a:moveTo>
                  <a:pt x="0" y="0"/>
                </a:moveTo>
                <a:lnTo>
                  <a:pt x="10923469" y="0"/>
                </a:lnTo>
                <a:lnTo>
                  <a:pt x="10923469" y="5649390"/>
                </a:lnTo>
                <a:lnTo>
                  <a:pt x="0" y="5649390"/>
                </a:lnTo>
                <a:lnTo>
                  <a:pt x="0" y="0"/>
                </a:lnTo>
                <a:close/>
              </a:path>
            </a:pathLst>
          </a:custGeom>
          <a:blipFill>
            <a:blip r:embed="rId2"/>
            <a:stretch>
              <a:fillRect l="-18444" t="-61188" r="-26220" b="-57342"/>
            </a:stretch>
          </a:blipFill>
        </p:spPr>
        <p:txBody>
          <a:bodyPr/>
          <a:lstStyle/>
          <a:p/>
        </p:txBody>
      </p:sp>
      <p:sp>
        <p:nvSpPr>
          <p:cNvPr id="3" name="Freeform 3"/>
          <p:cNvSpPr/>
          <p:nvPr/>
        </p:nvSpPr>
        <p:spPr>
          <a:xfrm>
            <a:off x="413833" y="2006291"/>
            <a:ext cx="4480245" cy="1183623"/>
          </a:xfrm>
          <a:custGeom>
            <a:rect l="l" t="t" r="r" b="b"/>
            <a:pathLst>
              <a:path w="4480245" h="1183623">
                <a:moveTo>
                  <a:pt x="0" y="0"/>
                </a:moveTo>
                <a:lnTo>
                  <a:pt x="4480245" y="0"/>
                </a:lnTo>
                <a:lnTo>
                  <a:pt x="4480245" y="1183624"/>
                </a:lnTo>
                <a:lnTo>
                  <a:pt x="0" y="1183624"/>
                </a:lnTo>
                <a:lnTo>
                  <a:pt x="0" y="0"/>
                </a:lnTo>
                <a:close/>
              </a:path>
            </a:pathLst>
          </a:custGeom>
          <a:blipFill>
            <a:blip r:embed="rId3"/>
            <a:stretch>
              <a:fillRect t="-57156" b="-53492"/>
            </a:stretch>
          </a:blipFill>
        </p:spPr>
        <p:txBody>
          <a:bodyPr/>
          <a:lstStyle/>
          <a:p/>
        </p:txBody>
      </p:sp>
      <p:sp>
        <p:nvSpPr>
          <p:cNvPr id="4" name="Freeform 4"/>
          <p:cNvSpPr/>
          <p:nvPr/>
        </p:nvSpPr>
        <p:spPr>
          <a:xfrm>
            <a:off x="5538233" y="2027805"/>
            <a:ext cx="6856334" cy="1162110"/>
          </a:xfrm>
          <a:custGeom>
            <a:rect l="l" t="t" r="r" b="b"/>
            <a:pathLst>
              <a:path w="6856334" h="1162110">
                <a:moveTo>
                  <a:pt x="0" y="0"/>
                </a:moveTo>
                <a:lnTo>
                  <a:pt x="6856334" y="0"/>
                </a:lnTo>
                <a:lnTo>
                  <a:pt x="6856334" y="1162110"/>
                </a:lnTo>
                <a:lnTo>
                  <a:pt x="0" y="1162110"/>
                </a:lnTo>
                <a:lnTo>
                  <a:pt x="0" y="0"/>
                </a:lnTo>
                <a:close/>
              </a:path>
            </a:pathLst>
          </a:custGeom>
          <a:blipFill>
            <a:blip r:embed="rId4"/>
            <a:stretch>
              <a:fillRect l="-13123" t="-143310" r="-12768" b="-146985"/>
            </a:stretch>
          </a:blipFill>
        </p:spPr>
        <p:txBody>
          <a:bodyPr/>
          <a:lstStyle/>
          <a:p/>
        </p:txBody>
      </p:sp>
      <p:sp>
        <p:nvSpPr>
          <p:cNvPr id="5" name="Freeform 5"/>
          <p:cNvSpPr/>
          <p:nvPr/>
        </p:nvSpPr>
        <p:spPr>
          <a:xfrm>
            <a:off x="248311" y="3687374"/>
            <a:ext cx="5898273" cy="855250"/>
          </a:xfrm>
          <a:custGeom>
            <a:rect l="l" t="t" r="r" b="b"/>
            <a:pathLst>
              <a:path w="5898273" h="855249">
                <a:moveTo>
                  <a:pt x="0" y="0"/>
                </a:moveTo>
                <a:lnTo>
                  <a:pt x="5898272" y="0"/>
                </a:lnTo>
                <a:lnTo>
                  <a:pt x="5898272" y="855250"/>
                </a:lnTo>
                <a:lnTo>
                  <a:pt x="0" y="855250"/>
                </a:lnTo>
                <a:lnTo>
                  <a:pt x="0" y="0"/>
                </a:lnTo>
                <a:close/>
              </a:path>
            </a:pathLst>
          </a:custGeom>
          <a:blipFill>
            <a:blip r:embed="rId5"/>
            <a:stretch>
              <a:fillRect/>
            </a:stretch>
          </a:blipFill>
        </p:spPr>
        <p:txBody>
          <a:bodyPr/>
          <a:lstStyle/>
          <a:p/>
        </p:txBody>
      </p:sp>
      <p:sp>
        <p:nvSpPr>
          <p:cNvPr id="6" name="Freeform 6"/>
          <p:cNvSpPr/>
          <p:nvPr/>
        </p:nvSpPr>
        <p:spPr>
          <a:xfrm>
            <a:off x="248311" y="5138113"/>
            <a:ext cx="3522757" cy="1764314"/>
          </a:xfrm>
          <a:custGeom>
            <a:rect l="l" t="t" r="r" b="b"/>
            <a:pathLst>
              <a:path w="3522756" h="1764314">
                <a:moveTo>
                  <a:pt x="0" y="0"/>
                </a:moveTo>
                <a:lnTo>
                  <a:pt x="3522757" y="0"/>
                </a:lnTo>
                <a:lnTo>
                  <a:pt x="3522757" y="1764314"/>
                </a:lnTo>
                <a:lnTo>
                  <a:pt x="0" y="1764314"/>
                </a:lnTo>
                <a:lnTo>
                  <a:pt x="0" y="0"/>
                </a:lnTo>
                <a:close/>
              </a:path>
            </a:pathLst>
          </a:custGeom>
          <a:blipFill>
            <a:blip r:embed="rId6"/>
            <a:stretch>
              <a:fillRect/>
            </a:stretch>
          </a:blipFill>
        </p:spPr>
        <p:txBody>
          <a:bodyPr/>
          <a:lstStyle/>
          <a:p/>
        </p:txBody>
      </p:sp>
      <p:sp>
        <p:nvSpPr>
          <p:cNvPr id="7" name="Freeform 7"/>
          <p:cNvSpPr/>
          <p:nvPr/>
        </p:nvSpPr>
        <p:spPr>
          <a:xfrm>
            <a:off x="6962117" y="3482747"/>
            <a:ext cx="4363765" cy="1692433"/>
          </a:xfrm>
          <a:custGeom>
            <a:rect l="l" t="t" r="r" b="b"/>
            <a:pathLst>
              <a:path w="4363765" h="1692433">
                <a:moveTo>
                  <a:pt x="0" y="0"/>
                </a:moveTo>
                <a:lnTo>
                  <a:pt x="4363766" y="0"/>
                </a:lnTo>
                <a:lnTo>
                  <a:pt x="4363766" y="1692434"/>
                </a:lnTo>
                <a:lnTo>
                  <a:pt x="0" y="1692434"/>
                </a:lnTo>
                <a:lnTo>
                  <a:pt x="0" y="0"/>
                </a:lnTo>
                <a:close/>
              </a:path>
            </a:pathLst>
          </a:custGeom>
          <a:blipFill>
            <a:blip r:embed="rId7"/>
            <a:stretch>
              <a:fillRect/>
            </a:stretch>
          </a:blipFill>
        </p:spPr>
        <p:txBody>
          <a:bodyPr/>
          <a:lstStyle/>
          <a:p/>
        </p:txBody>
      </p:sp>
      <p:sp>
        <p:nvSpPr>
          <p:cNvPr id="8" name="Freeform 8"/>
          <p:cNvSpPr/>
          <p:nvPr/>
        </p:nvSpPr>
        <p:spPr>
          <a:xfrm>
            <a:off x="4221050" y="5338491"/>
            <a:ext cx="3373833" cy="1563936"/>
          </a:xfrm>
          <a:custGeom>
            <a:rect l="l" t="t" r="r" b="b"/>
            <a:pathLst>
              <a:path w="3373833" h="1563936">
                <a:moveTo>
                  <a:pt x="0" y="0"/>
                </a:moveTo>
                <a:lnTo>
                  <a:pt x="3373833" y="0"/>
                </a:lnTo>
                <a:lnTo>
                  <a:pt x="3373833" y="1563936"/>
                </a:lnTo>
                <a:lnTo>
                  <a:pt x="0" y="1563936"/>
                </a:lnTo>
                <a:lnTo>
                  <a:pt x="0" y="0"/>
                </a:lnTo>
                <a:close/>
              </a:path>
            </a:pathLst>
          </a:custGeom>
          <a:blipFill>
            <a:blip r:embed="rId8"/>
            <a:stretch>
              <a:fillRect/>
            </a:stretch>
          </a:blipFill>
        </p:spPr>
        <p:txBody>
          <a:bodyPr/>
          <a:lstStyle/>
          <a:p/>
        </p:txBody>
      </p:sp>
      <p:sp>
        <p:nvSpPr>
          <p:cNvPr id="9" name="Freeform 9"/>
          <p:cNvSpPr/>
          <p:nvPr/>
        </p:nvSpPr>
        <p:spPr>
          <a:xfrm>
            <a:off x="8327241" y="5175181"/>
            <a:ext cx="3380346" cy="2075818"/>
          </a:xfrm>
          <a:custGeom>
            <a:rect l="l" t="t" r="r" b="b"/>
            <a:pathLst>
              <a:path w="3380345" h="2075818">
                <a:moveTo>
                  <a:pt x="0" y="0"/>
                </a:moveTo>
                <a:lnTo>
                  <a:pt x="3380345" y="0"/>
                </a:lnTo>
                <a:lnTo>
                  <a:pt x="3380345" y="2075817"/>
                </a:lnTo>
                <a:lnTo>
                  <a:pt x="0" y="2075817"/>
                </a:lnTo>
                <a:lnTo>
                  <a:pt x="0" y="0"/>
                </a:lnTo>
                <a:close/>
              </a:path>
            </a:pathLst>
          </a:custGeom>
          <a:blipFill>
            <a:blip r:embed="rId9"/>
            <a:stretch>
              <a:fillRect/>
            </a:stretch>
          </a:blipFill>
        </p:spPr>
        <p:txBody>
          <a:bodyPr/>
          <a:lstStyle/>
          <a:p/>
        </p:txBody>
      </p:sp>
      <p:sp>
        <p:nvSpPr>
          <p:cNvPr id="10" name="Freeform 10"/>
          <p:cNvSpPr/>
          <p:nvPr/>
        </p:nvSpPr>
        <p:spPr>
          <a:xfrm>
            <a:off x="413833" y="7397727"/>
            <a:ext cx="4480245" cy="882982"/>
          </a:xfrm>
          <a:custGeom>
            <a:rect l="l" t="t" r="r" b="b"/>
            <a:pathLst>
              <a:path w="4480245" h="882982">
                <a:moveTo>
                  <a:pt x="0" y="0"/>
                </a:moveTo>
                <a:lnTo>
                  <a:pt x="4480245" y="0"/>
                </a:lnTo>
                <a:lnTo>
                  <a:pt x="4480245" y="882982"/>
                </a:lnTo>
                <a:lnTo>
                  <a:pt x="0" y="882982"/>
                </a:lnTo>
                <a:lnTo>
                  <a:pt x="0" y="0"/>
                </a:lnTo>
                <a:close/>
              </a:path>
            </a:pathLst>
          </a:custGeom>
          <a:blipFill>
            <a:blip r:embed="rId10"/>
            <a:stretch>
              <a:fillRect/>
            </a:stretch>
          </a:blipFill>
        </p:spPr>
        <p:txBody>
          <a:bodyPr/>
          <a:lstStyle/>
          <a:p/>
        </p:txBody>
      </p:sp>
      <p:sp>
        <p:nvSpPr>
          <p:cNvPr id="11" name="Freeform 11"/>
          <p:cNvSpPr/>
          <p:nvPr/>
        </p:nvSpPr>
        <p:spPr>
          <a:xfrm>
            <a:off x="156721" y="8612826"/>
            <a:ext cx="5751246" cy="1290948"/>
          </a:xfrm>
          <a:custGeom>
            <a:rect l="l" t="t" r="r" b="b"/>
            <a:pathLst>
              <a:path w="5751246" h="1290948">
                <a:moveTo>
                  <a:pt x="0" y="0"/>
                </a:moveTo>
                <a:lnTo>
                  <a:pt x="5751245" y="0"/>
                </a:lnTo>
                <a:lnTo>
                  <a:pt x="5751245" y="1290948"/>
                </a:lnTo>
                <a:lnTo>
                  <a:pt x="0" y="1290948"/>
                </a:lnTo>
                <a:lnTo>
                  <a:pt x="0" y="0"/>
                </a:lnTo>
                <a:close/>
              </a:path>
            </a:pathLst>
          </a:custGeom>
          <a:blipFill>
            <a:blip r:embed="rId11"/>
            <a:stretch>
              <a:fillRect t="-71325" b="-79270"/>
            </a:stretch>
          </a:blipFill>
        </p:spPr>
        <p:txBody>
          <a:bodyPr/>
          <a:lstStyle/>
          <a:p/>
        </p:txBody>
      </p:sp>
      <p:sp>
        <p:nvSpPr>
          <p:cNvPr id="12" name="Freeform 12"/>
          <p:cNvSpPr/>
          <p:nvPr/>
        </p:nvSpPr>
        <p:spPr>
          <a:xfrm>
            <a:off x="5907966" y="7839218"/>
            <a:ext cx="3183244" cy="1732215"/>
          </a:xfrm>
          <a:custGeom>
            <a:rect l="l" t="t" r="r" b="b"/>
            <a:pathLst>
              <a:path w="3183244" h="1732215">
                <a:moveTo>
                  <a:pt x="0" y="0"/>
                </a:moveTo>
                <a:lnTo>
                  <a:pt x="3183244" y="0"/>
                </a:lnTo>
                <a:lnTo>
                  <a:pt x="3183244" y="1732215"/>
                </a:lnTo>
                <a:lnTo>
                  <a:pt x="0" y="1732215"/>
                </a:lnTo>
                <a:lnTo>
                  <a:pt x="0" y="0"/>
                </a:lnTo>
                <a:close/>
              </a:path>
            </a:pathLst>
          </a:custGeom>
          <a:blipFill>
            <a:blip r:embed="rId12"/>
            <a:stretch>
              <a:fillRect/>
            </a:stretch>
          </a:blipFill>
        </p:spPr>
        <p:txBody>
          <a:bodyPr/>
          <a:lstStyle/>
          <a:p/>
        </p:txBody>
      </p:sp>
      <p:sp>
        <p:nvSpPr>
          <p:cNvPr id="13" name="Freeform 13"/>
          <p:cNvSpPr/>
          <p:nvPr/>
        </p:nvSpPr>
        <p:spPr>
          <a:xfrm>
            <a:off x="9516029" y="8008926"/>
            <a:ext cx="3619707" cy="1562507"/>
          </a:xfrm>
          <a:custGeom>
            <a:rect l="l" t="t" r="r" b="b"/>
            <a:pathLst>
              <a:path w="3619707" h="1562507">
                <a:moveTo>
                  <a:pt x="0" y="0"/>
                </a:moveTo>
                <a:lnTo>
                  <a:pt x="3619707" y="0"/>
                </a:lnTo>
                <a:lnTo>
                  <a:pt x="3619707" y="1562507"/>
                </a:lnTo>
                <a:lnTo>
                  <a:pt x="0" y="1562507"/>
                </a:lnTo>
                <a:lnTo>
                  <a:pt x="0" y="0"/>
                </a:lnTo>
                <a:close/>
              </a:path>
            </a:pathLst>
          </a:custGeom>
          <a:blipFill>
            <a:blip r:embed="rId13"/>
            <a:stretch>
              <a:fillRect/>
            </a:stretch>
          </a:blipFill>
        </p:spPr>
        <p:txBody>
          <a:bodyPr/>
          <a:lstStyle/>
          <a:p/>
        </p:txBody>
      </p:sp>
      <p:sp>
        <p:nvSpPr>
          <p:cNvPr id="14" name="TextBox 14"/>
          <p:cNvSpPr txBox="1"/>
          <p:nvPr/>
        </p:nvSpPr>
        <p:spPr>
          <a:xfrm>
            <a:off x="5538233" y="675255"/>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5u83p7z"/>
              </a:rPr>
              <a:t>https://tinyurl.com/y5u83p7z</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Luxury Watches Market Report 2024</dc:title>
  <cp:lastModifiedBy>decipher market</cp:lastModifiedBy>
  <cp:revision>3</cp:revision>
  <dcterms:created xsi:type="dcterms:W3CDTF">2006-08-16T00:00:00Z</dcterms:created>
  <dcterms:modified xsi:type="dcterms:W3CDTF">2024-03-02T07:59:03Z</dcterms:modified>
</cp:coreProperties>
</file>