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610" y="1028722"/>
            <a:ext cx="12265758" cy="9182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67308" y="244536"/>
            <a:ext cx="17797780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4330" y="1711832"/>
            <a:ext cx="2143124" cy="214311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56117" y="2441761"/>
            <a:ext cx="5705459" cy="97154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10836" y="2260000"/>
            <a:ext cx="2971799" cy="191452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08869" y="4494763"/>
            <a:ext cx="5553059" cy="94297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5069" y="4121992"/>
            <a:ext cx="4238640" cy="203834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072786" y="4122008"/>
            <a:ext cx="4067190" cy="168590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0595" y="6565787"/>
            <a:ext cx="5391149" cy="198119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28700" y="8945453"/>
            <a:ext cx="6076949" cy="8572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22938"/>
            <a:ext cx="17002587" cy="2215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20365" y="4026781"/>
            <a:ext cx="14756765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Relationship Id="rId4" Type="http://schemas.openxmlformats.org/officeDocument/2006/relationships/hyperlink" Target="http://tinyurl.com/yjufk654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865437" y="9408736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7062" y="2988840"/>
            <a:ext cx="3723640" cy="1061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800" spc="-350">
                <a:solidFill>
                  <a:srgbClr val="000000"/>
                </a:solidFill>
                <a:latin typeface="Arial Black"/>
                <a:cs typeface="Arial Black"/>
              </a:rPr>
              <a:t>GLOBAL</a:t>
            </a:r>
            <a:endParaRPr sz="68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97062" y="3807990"/>
            <a:ext cx="8893810" cy="2700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305"/>
              </a:lnSpc>
              <a:spcBef>
                <a:spcPts val="100"/>
              </a:spcBef>
            </a:pPr>
            <a:r>
              <a:rPr dirty="0" sz="6800" spc="-500">
                <a:latin typeface="Arial Black"/>
                <a:cs typeface="Arial Black"/>
              </a:rPr>
              <a:t>LUXURY</a:t>
            </a:r>
            <a:r>
              <a:rPr dirty="0" sz="6800" spc="-85">
                <a:latin typeface="Arial Black"/>
                <a:cs typeface="Arial Black"/>
              </a:rPr>
              <a:t> </a:t>
            </a:r>
            <a:r>
              <a:rPr dirty="0" sz="6800" spc="-409">
                <a:latin typeface="Arial Black"/>
                <a:cs typeface="Arial Black"/>
              </a:rPr>
              <a:t>SUNGLASS</a:t>
            </a:r>
            <a:endParaRPr sz="6800">
              <a:latin typeface="Arial Black"/>
              <a:cs typeface="Arial Black"/>
            </a:endParaRPr>
          </a:p>
          <a:p>
            <a:pPr marL="12700" marR="1221740">
              <a:lnSpc>
                <a:spcPct val="79000"/>
              </a:lnSpc>
              <a:spcBef>
                <a:spcPts val="855"/>
              </a:spcBef>
            </a:pPr>
            <a:r>
              <a:rPr dirty="0" sz="6800" spc="-509">
                <a:latin typeface="Arial Black"/>
                <a:cs typeface="Arial Black"/>
              </a:rPr>
              <a:t>MARKET</a:t>
            </a:r>
            <a:r>
              <a:rPr dirty="0" sz="6800" spc="-90">
                <a:latin typeface="Arial Black"/>
                <a:cs typeface="Arial Black"/>
              </a:rPr>
              <a:t> </a:t>
            </a:r>
            <a:r>
              <a:rPr dirty="0" sz="6800" spc="-475">
                <a:latin typeface="Arial Black"/>
                <a:cs typeface="Arial Black"/>
              </a:rPr>
              <a:t>REPORT </a:t>
            </a:r>
            <a:r>
              <a:rPr dirty="0" sz="6800" spc="-20">
                <a:latin typeface="Arial Black"/>
                <a:cs typeface="Arial Black"/>
              </a:rPr>
              <a:t>2024</a:t>
            </a:r>
            <a:endParaRPr sz="6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35902" y="1558217"/>
            <a:ext cx="15006955" cy="6985000"/>
          </a:xfrm>
          <a:custGeom>
            <a:avLst/>
            <a:gdLst/>
            <a:ahLst/>
            <a:cxnLst/>
            <a:rect l="l" t="t" r="r" b="b"/>
            <a:pathLst>
              <a:path w="15006955" h="6985000">
                <a:moveTo>
                  <a:pt x="15006780" y="6984974"/>
                </a:moveTo>
                <a:lnTo>
                  <a:pt x="0" y="6984974"/>
                </a:lnTo>
                <a:lnTo>
                  <a:pt x="0" y="0"/>
                </a:lnTo>
                <a:lnTo>
                  <a:pt x="15006780" y="0"/>
                </a:lnTo>
                <a:lnTo>
                  <a:pt x="15006780" y="6984974"/>
                </a:lnTo>
                <a:close/>
              </a:path>
            </a:pathLst>
          </a:custGeom>
          <a:solidFill>
            <a:srgbClr val="414549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917884" y="3250225"/>
            <a:ext cx="14432280" cy="4787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dirty="0" sz="2700" spc="-95">
                <a:solidFill>
                  <a:srgbClr val="FFFFFF"/>
                </a:solidFill>
                <a:latin typeface="Verdana"/>
                <a:cs typeface="Verdana"/>
              </a:rPr>
              <a:t>Luxury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sunglasses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refers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high-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end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0">
                <a:solidFill>
                  <a:srgbClr val="FFFFFF"/>
                </a:solidFill>
                <a:latin typeface="Verdana"/>
                <a:cs typeface="Verdana"/>
              </a:rPr>
              <a:t>eyewear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crafted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premium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0">
                <a:solidFill>
                  <a:srgbClr val="FFFFFF"/>
                </a:solidFill>
                <a:latin typeface="Verdana"/>
                <a:cs typeface="Verdana"/>
              </a:rPr>
              <a:t>materials,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often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designed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prestigious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fashion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brands.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sunglasses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feature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stylish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designs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associated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certain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level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exclusivity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brand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prestige.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Key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players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700" spc="-90">
                <a:solidFill>
                  <a:srgbClr val="FFFFFF"/>
                </a:solidFill>
                <a:latin typeface="Verdana"/>
                <a:cs typeface="Verdana"/>
              </a:rPr>
              <a:t>luxury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sunglasses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1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employ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diverse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strategies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maintain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competitive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edge,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product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innovation,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strategic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partnerships,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expansion.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Innovations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5">
                <a:solidFill>
                  <a:srgbClr val="FFFFFF"/>
                </a:solidFill>
                <a:latin typeface="Verdana"/>
                <a:cs typeface="Verdana"/>
              </a:rPr>
              <a:t>design,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0">
                <a:solidFill>
                  <a:srgbClr val="FFFFFF"/>
                </a:solidFill>
                <a:latin typeface="Verdana"/>
                <a:cs typeface="Verdana"/>
              </a:rPr>
              <a:t>material,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technology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enhance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product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appeal.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Collaborations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with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fashion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influencers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celebrities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amplify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brand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visibility.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5">
                <a:solidFill>
                  <a:srgbClr val="FFFFFF"/>
                </a:solidFill>
                <a:latin typeface="Verdana"/>
                <a:cs typeface="Verdana"/>
              </a:rPr>
              <a:t>Expanding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into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emerging </a:t>
            </a:r>
            <a:r>
              <a:rPr dirty="0" sz="2700" spc="-110">
                <a:solidFill>
                  <a:srgbClr val="FFFFFF"/>
                </a:solidFill>
                <a:latin typeface="Verdana"/>
                <a:cs typeface="Verdana"/>
              </a:rPr>
              <a:t>markets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capitalizes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10">
                <a:solidFill>
                  <a:srgbClr val="FFFFFF"/>
                </a:solidFill>
                <a:latin typeface="Verdana"/>
                <a:cs typeface="Verdana"/>
              </a:rPr>
              <a:t>bases.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Collectively,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strategies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bolster </a:t>
            </a:r>
            <a:r>
              <a:rPr dirty="0" sz="2700" spc="-11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presence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cater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evolving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preferences,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driving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sustained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growth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dynamic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90">
                <a:solidFill>
                  <a:srgbClr val="FFFFFF"/>
                </a:solidFill>
                <a:latin typeface="Verdana"/>
                <a:cs typeface="Verdana"/>
              </a:rPr>
              <a:t>luxury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sunglasses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industry.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48750" y="1850111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/>
              <a:t>INTRODUCTION</a:t>
            </a:r>
            <a:endParaRPr sz="6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44748" y="2917134"/>
            <a:ext cx="9144000" cy="2901315"/>
            <a:chOff x="244748" y="2917134"/>
            <a:chExt cx="9144000" cy="2901315"/>
          </a:xfrm>
        </p:grpSpPr>
        <p:sp>
          <p:nvSpPr>
            <p:cNvPr id="4" name="object 4" descr=""/>
            <p:cNvSpPr/>
            <p:nvPr/>
          </p:nvSpPr>
          <p:spPr>
            <a:xfrm>
              <a:off x="244748" y="2917134"/>
              <a:ext cx="9144000" cy="2901315"/>
            </a:xfrm>
            <a:custGeom>
              <a:avLst/>
              <a:gdLst/>
              <a:ahLst/>
              <a:cxnLst/>
              <a:rect l="l" t="t" r="r" b="b"/>
              <a:pathLst>
                <a:path w="9144000" h="2901315">
                  <a:moveTo>
                    <a:pt x="8191852" y="2901153"/>
                  </a:moveTo>
                  <a:lnTo>
                    <a:pt x="952154" y="2901153"/>
                  </a:lnTo>
                  <a:lnTo>
                    <a:pt x="902130" y="2899830"/>
                  </a:lnTo>
                  <a:lnTo>
                    <a:pt x="852130" y="2895861"/>
                  </a:lnTo>
                  <a:lnTo>
                    <a:pt x="802596" y="2889295"/>
                  </a:lnTo>
                  <a:lnTo>
                    <a:pt x="753623" y="2880169"/>
                  </a:lnTo>
                  <a:lnTo>
                    <a:pt x="705304" y="2868525"/>
                  </a:lnTo>
                  <a:lnTo>
                    <a:pt x="657734" y="2854400"/>
                  </a:lnTo>
                  <a:lnTo>
                    <a:pt x="611010" y="2837836"/>
                  </a:lnTo>
                  <a:lnTo>
                    <a:pt x="565224" y="2818869"/>
                  </a:lnTo>
                  <a:lnTo>
                    <a:pt x="520472" y="2797542"/>
                  </a:lnTo>
                  <a:lnTo>
                    <a:pt x="476849" y="2773891"/>
                  </a:lnTo>
                  <a:lnTo>
                    <a:pt x="434449" y="2747958"/>
                  </a:lnTo>
                  <a:lnTo>
                    <a:pt x="393368" y="2719780"/>
                  </a:lnTo>
                  <a:lnTo>
                    <a:pt x="353699" y="2689398"/>
                  </a:lnTo>
                  <a:lnTo>
                    <a:pt x="315538" y="2656851"/>
                  </a:lnTo>
                  <a:lnTo>
                    <a:pt x="278980" y="2622179"/>
                  </a:lnTo>
                  <a:lnTo>
                    <a:pt x="244304" y="2585618"/>
                  </a:lnTo>
                  <a:lnTo>
                    <a:pt x="211756" y="2547455"/>
                  </a:lnTo>
                  <a:lnTo>
                    <a:pt x="181373" y="2507785"/>
                  </a:lnTo>
                  <a:lnTo>
                    <a:pt x="153195" y="2466703"/>
                  </a:lnTo>
                  <a:lnTo>
                    <a:pt x="127261" y="2424304"/>
                  </a:lnTo>
                  <a:lnTo>
                    <a:pt x="103611" y="2380681"/>
                  </a:lnTo>
                  <a:lnTo>
                    <a:pt x="82284" y="2335930"/>
                  </a:lnTo>
                  <a:lnTo>
                    <a:pt x="63319" y="2290145"/>
                  </a:lnTo>
                  <a:lnTo>
                    <a:pt x="46756" y="2243422"/>
                  </a:lnTo>
                  <a:lnTo>
                    <a:pt x="32633" y="2195854"/>
                  </a:lnTo>
                  <a:lnTo>
                    <a:pt x="20989" y="2147536"/>
                  </a:lnTo>
                  <a:lnTo>
                    <a:pt x="11865" y="2098563"/>
                  </a:lnTo>
                  <a:lnTo>
                    <a:pt x="5299" y="2049030"/>
                  </a:lnTo>
                  <a:lnTo>
                    <a:pt x="1331" y="1999032"/>
                  </a:lnTo>
                  <a:lnTo>
                    <a:pt x="0" y="1948662"/>
                  </a:lnTo>
                  <a:lnTo>
                    <a:pt x="0" y="952514"/>
                  </a:lnTo>
                  <a:lnTo>
                    <a:pt x="1331" y="902145"/>
                  </a:lnTo>
                  <a:lnTo>
                    <a:pt x="5299" y="852145"/>
                  </a:lnTo>
                  <a:lnTo>
                    <a:pt x="11865" y="802610"/>
                  </a:lnTo>
                  <a:lnTo>
                    <a:pt x="20989" y="753635"/>
                  </a:lnTo>
                  <a:lnTo>
                    <a:pt x="32633" y="705315"/>
                  </a:lnTo>
                  <a:lnTo>
                    <a:pt x="46756" y="657744"/>
                  </a:lnTo>
                  <a:lnTo>
                    <a:pt x="63319" y="611018"/>
                  </a:lnTo>
                  <a:lnTo>
                    <a:pt x="82284" y="565230"/>
                  </a:lnTo>
                  <a:lnTo>
                    <a:pt x="103611" y="520476"/>
                  </a:lnTo>
                  <a:lnTo>
                    <a:pt x="127261" y="476851"/>
                  </a:lnTo>
                  <a:lnTo>
                    <a:pt x="153195" y="434448"/>
                  </a:lnTo>
                  <a:lnTo>
                    <a:pt x="181373" y="393364"/>
                  </a:lnTo>
                  <a:lnTo>
                    <a:pt x="211756" y="353693"/>
                  </a:lnTo>
                  <a:lnTo>
                    <a:pt x="244304" y="315529"/>
                  </a:lnTo>
                  <a:lnTo>
                    <a:pt x="278980" y="278968"/>
                  </a:lnTo>
                  <a:lnTo>
                    <a:pt x="315538" y="244295"/>
                  </a:lnTo>
                  <a:lnTo>
                    <a:pt x="353699" y="211748"/>
                  </a:lnTo>
                  <a:lnTo>
                    <a:pt x="393368" y="181366"/>
                  </a:lnTo>
                  <a:lnTo>
                    <a:pt x="434449" y="153190"/>
                  </a:lnTo>
                  <a:lnTo>
                    <a:pt x="476849" y="127258"/>
                  </a:lnTo>
                  <a:lnTo>
                    <a:pt x="520472" y="103609"/>
                  </a:lnTo>
                  <a:lnTo>
                    <a:pt x="565224" y="82282"/>
                  </a:lnTo>
                  <a:lnTo>
                    <a:pt x="611010" y="63318"/>
                  </a:lnTo>
                  <a:lnTo>
                    <a:pt x="657734" y="46755"/>
                  </a:lnTo>
                  <a:lnTo>
                    <a:pt x="705304" y="32632"/>
                  </a:lnTo>
                  <a:lnTo>
                    <a:pt x="753623" y="20989"/>
                  </a:lnTo>
                  <a:lnTo>
                    <a:pt x="802596" y="11865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7" y="0"/>
                  </a:lnTo>
                  <a:lnTo>
                    <a:pt x="8191508" y="0"/>
                  </a:lnTo>
                  <a:lnTo>
                    <a:pt x="8241875" y="1331"/>
                  </a:lnTo>
                  <a:lnTo>
                    <a:pt x="8291874" y="5299"/>
                  </a:lnTo>
                  <a:lnTo>
                    <a:pt x="8341407" y="11865"/>
                  </a:lnTo>
                  <a:lnTo>
                    <a:pt x="8390380" y="20989"/>
                  </a:lnTo>
                  <a:lnTo>
                    <a:pt x="8438697" y="32632"/>
                  </a:lnTo>
                  <a:lnTo>
                    <a:pt x="8486265" y="46755"/>
                  </a:lnTo>
                  <a:lnTo>
                    <a:pt x="8532989" y="63318"/>
                  </a:lnTo>
                  <a:lnTo>
                    <a:pt x="8578774" y="82282"/>
                  </a:lnTo>
                  <a:lnTo>
                    <a:pt x="8623525" y="103609"/>
                  </a:lnTo>
                  <a:lnTo>
                    <a:pt x="8667147" y="127258"/>
                  </a:lnTo>
                  <a:lnTo>
                    <a:pt x="8709547" y="153190"/>
                  </a:lnTo>
                  <a:lnTo>
                    <a:pt x="8750629" y="181366"/>
                  </a:lnTo>
                  <a:lnTo>
                    <a:pt x="8790299" y="211748"/>
                  </a:lnTo>
                  <a:lnTo>
                    <a:pt x="8828461" y="244295"/>
                  </a:lnTo>
                  <a:lnTo>
                    <a:pt x="8865022" y="278968"/>
                  </a:lnTo>
                  <a:lnTo>
                    <a:pt x="8899695" y="315529"/>
                  </a:lnTo>
                  <a:lnTo>
                    <a:pt x="8932242" y="353693"/>
                  </a:lnTo>
                  <a:lnTo>
                    <a:pt x="8962624" y="393364"/>
                  </a:lnTo>
                  <a:lnTo>
                    <a:pt x="8990801" y="434448"/>
                  </a:lnTo>
                  <a:lnTo>
                    <a:pt x="9016735" y="476851"/>
                  </a:lnTo>
                  <a:lnTo>
                    <a:pt x="9040385" y="520476"/>
                  </a:lnTo>
                  <a:lnTo>
                    <a:pt x="9061713" y="565230"/>
                  </a:lnTo>
                  <a:lnTo>
                    <a:pt x="9080679" y="611018"/>
                  </a:lnTo>
                  <a:lnTo>
                    <a:pt x="9097244" y="657744"/>
                  </a:lnTo>
                  <a:lnTo>
                    <a:pt x="9111368" y="705315"/>
                  </a:lnTo>
                  <a:lnTo>
                    <a:pt x="9123013" y="753635"/>
                  </a:lnTo>
                  <a:lnTo>
                    <a:pt x="9132138" y="802610"/>
                  </a:lnTo>
                  <a:lnTo>
                    <a:pt x="9138705" y="852145"/>
                  </a:lnTo>
                  <a:lnTo>
                    <a:pt x="9142674" y="902145"/>
                  </a:lnTo>
                  <a:lnTo>
                    <a:pt x="9144006" y="952514"/>
                  </a:lnTo>
                  <a:lnTo>
                    <a:pt x="9144006" y="1948662"/>
                  </a:lnTo>
                  <a:lnTo>
                    <a:pt x="9142674" y="1999032"/>
                  </a:lnTo>
                  <a:lnTo>
                    <a:pt x="9138705" y="2049030"/>
                  </a:lnTo>
                  <a:lnTo>
                    <a:pt x="9132138" y="2098563"/>
                  </a:lnTo>
                  <a:lnTo>
                    <a:pt x="9123013" y="2147536"/>
                  </a:lnTo>
                  <a:lnTo>
                    <a:pt x="9111368" y="2195854"/>
                  </a:lnTo>
                  <a:lnTo>
                    <a:pt x="9097244" y="2243422"/>
                  </a:lnTo>
                  <a:lnTo>
                    <a:pt x="9080679" y="2290145"/>
                  </a:lnTo>
                  <a:lnTo>
                    <a:pt x="9061713" y="2335930"/>
                  </a:lnTo>
                  <a:lnTo>
                    <a:pt x="9040385" y="2380681"/>
                  </a:lnTo>
                  <a:lnTo>
                    <a:pt x="9016735" y="2424304"/>
                  </a:lnTo>
                  <a:lnTo>
                    <a:pt x="8990801" y="2466703"/>
                  </a:lnTo>
                  <a:lnTo>
                    <a:pt x="8962624" y="2507785"/>
                  </a:lnTo>
                  <a:lnTo>
                    <a:pt x="8932242" y="2547455"/>
                  </a:lnTo>
                  <a:lnTo>
                    <a:pt x="8899695" y="2585618"/>
                  </a:lnTo>
                  <a:lnTo>
                    <a:pt x="8865022" y="2622179"/>
                  </a:lnTo>
                  <a:lnTo>
                    <a:pt x="8828461" y="2656851"/>
                  </a:lnTo>
                  <a:lnTo>
                    <a:pt x="8790299" y="2689398"/>
                  </a:lnTo>
                  <a:lnTo>
                    <a:pt x="8750629" y="2719780"/>
                  </a:lnTo>
                  <a:lnTo>
                    <a:pt x="8709547" y="2747958"/>
                  </a:lnTo>
                  <a:lnTo>
                    <a:pt x="8667147" y="2773891"/>
                  </a:lnTo>
                  <a:lnTo>
                    <a:pt x="8623525" y="2797542"/>
                  </a:lnTo>
                  <a:lnTo>
                    <a:pt x="8578774" y="2818869"/>
                  </a:lnTo>
                  <a:lnTo>
                    <a:pt x="8532989" y="2837836"/>
                  </a:lnTo>
                  <a:lnTo>
                    <a:pt x="8486265" y="2854400"/>
                  </a:lnTo>
                  <a:lnTo>
                    <a:pt x="8438697" y="2868525"/>
                  </a:lnTo>
                  <a:lnTo>
                    <a:pt x="8390380" y="2880169"/>
                  </a:lnTo>
                  <a:lnTo>
                    <a:pt x="8341407" y="2889295"/>
                  </a:lnTo>
                  <a:lnTo>
                    <a:pt x="8291874" y="2895861"/>
                  </a:lnTo>
                  <a:lnTo>
                    <a:pt x="8241875" y="2899830"/>
                  </a:lnTo>
                  <a:lnTo>
                    <a:pt x="8191852" y="2901153"/>
                  </a:lnTo>
                  <a:close/>
                </a:path>
              </a:pathLst>
            </a:custGeom>
            <a:solidFill>
              <a:srgbClr val="5E2D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9226" y="3273597"/>
              <a:ext cx="2343149" cy="23336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84655" y="3180039"/>
              <a:ext cx="2306320" cy="2306320"/>
            </a:xfrm>
            <a:custGeom>
              <a:avLst/>
              <a:gdLst/>
              <a:ahLst/>
              <a:cxnLst/>
              <a:rect l="l" t="t" r="r" b="b"/>
              <a:pathLst>
                <a:path w="2306320" h="2306320">
                  <a:moveTo>
                    <a:pt x="1153061" y="2306116"/>
                  </a:moveTo>
                  <a:lnTo>
                    <a:pt x="1104319" y="2305105"/>
                  </a:lnTo>
                  <a:lnTo>
                    <a:pt x="1056093" y="2302097"/>
                  </a:lnTo>
                  <a:lnTo>
                    <a:pt x="1008423" y="2297132"/>
                  </a:lnTo>
                  <a:lnTo>
                    <a:pt x="961349" y="2290251"/>
                  </a:lnTo>
                  <a:lnTo>
                    <a:pt x="914910" y="2281494"/>
                  </a:lnTo>
                  <a:lnTo>
                    <a:pt x="869147" y="2270901"/>
                  </a:lnTo>
                  <a:lnTo>
                    <a:pt x="824100" y="2258511"/>
                  </a:lnTo>
                  <a:lnTo>
                    <a:pt x="779808" y="2244365"/>
                  </a:lnTo>
                  <a:lnTo>
                    <a:pt x="736313" y="2228502"/>
                  </a:lnTo>
                  <a:lnTo>
                    <a:pt x="693653" y="2210964"/>
                  </a:lnTo>
                  <a:lnTo>
                    <a:pt x="651869" y="2191789"/>
                  </a:lnTo>
                  <a:lnTo>
                    <a:pt x="611001" y="2171018"/>
                  </a:lnTo>
                  <a:lnTo>
                    <a:pt x="571089" y="2148690"/>
                  </a:lnTo>
                  <a:lnTo>
                    <a:pt x="532172" y="2124847"/>
                  </a:lnTo>
                  <a:lnTo>
                    <a:pt x="494292" y="2099527"/>
                  </a:lnTo>
                  <a:lnTo>
                    <a:pt x="457488" y="2072771"/>
                  </a:lnTo>
                  <a:lnTo>
                    <a:pt x="421799" y="2044619"/>
                  </a:lnTo>
                  <a:lnTo>
                    <a:pt x="387267" y="2015111"/>
                  </a:lnTo>
                  <a:lnTo>
                    <a:pt x="353930" y="1984287"/>
                  </a:lnTo>
                  <a:lnTo>
                    <a:pt x="321830" y="1952187"/>
                  </a:lnTo>
                  <a:lnTo>
                    <a:pt x="291006" y="1918851"/>
                  </a:lnTo>
                  <a:lnTo>
                    <a:pt x="261498" y="1884318"/>
                  </a:lnTo>
                  <a:lnTo>
                    <a:pt x="233345" y="1848630"/>
                  </a:lnTo>
                  <a:lnTo>
                    <a:pt x="206590" y="1811826"/>
                  </a:lnTo>
                  <a:lnTo>
                    <a:pt x="181270" y="1773945"/>
                  </a:lnTo>
                  <a:lnTo>
                    <a:pt x="157426" y="1735029"/>
                  </a:lnTo>
                  <a:lnTo>
                    <a:pt x="135099" y="1695117"/>
                  </a:lnTo>
                  <a:lnTo>
                    <a:pt x="114327" y="1654249"/>
                  </a:lnTo>
                  <a:lnTo>
                    <a:pt x="95152" y="1612465"/>
                  </a:lnTo>
                  <a:lnTo>
                    <a:pt x="77614" y="1569806"/>
                  </a:lnTo>
                  <a:lnTo>
                    <a:pt x="61751" y="1526310"/>
                  </a:lnTo>
                  <a:lnTo>
                    <a:pt x="47605" y="1482019"/>
                  </a:lnTo>
                  <a:lnTo>
                    <a:pt x="35215" y="1436971"/>
                  </a:lnTo>
                  <a:lnTo>
                    <a:pt x="24621" y="1391209"/>
                  </a:lnTo>
                  <a:lnTo>
                    <a:pt x="15864" y="1344770"/>
                  </a:lnTo>
                  <a:lnTo>
                    <a:pt x="8983" y="1297695"/>
                  </a:lnTo>
                  <a:lnTo>
                    <a:pt x="4019" y="1250025"/>
                  </a:lnTo>
                  <a:lnTo>
                    <a:pt x="1011" y="1201799"/>
                  </a:lnTo>
                  <a:lnTo>
                    <a:pt x="0" y="1153058"/>
                  </a:lnTo>
                  <a:lnTo>
                    <a:pt x="1011" y="1104316"/>
                  </a:lnTo>
                  <a:lnTo>
                    <a:pt x="4019" y="1056090"/>
                  </a:lnTo>
                  <a:lnTo>
                    <a:pt x="8983" y="1008420"/>
                  </a:lnTo>
                  <a:lnTo>
                    <a:pt x="15864" y="961346"/>
                  </a:lnTo>
                  <a:lnTo>
                    <a:pt x="24621" y="914907"/>
                  </a:lnTo>
                  <a:lnTo>
                    <a:pt x="35215" y="869144"/>
                  </a:lnTo>
                  <a:lnTo>
                    <a:pt x="47605" y="824097"/>
                  </a:lnTo>
                  <a:lnTo>
                    <a:pt x="61751" y="779805"/>
                  </a:lnTo>
                  <a:lnTo>
                    <a:pt x="77614" y="736310"/>
                  </a:lnTo>
                  <a:lnTo>
                    <a:pt x="95152" y="693650"/>
                  </a:lnTo>
                  <a:lnTo>
                    <a:pt x="114327" y="651866"/>
                  </a:lnTo>
                  <a:lnTo>
                    <a:pt x="135099" y="610998"/>
                  </a:lnTo>
                  <a:lnTo>
                    <a:pt x="157426" y="571086"/>
                  </a:lnTo>
                  <a:lnTo>
                    <a:pt x="181270" y="532170"/>
                  </a:lnTo>
                  <a:lnTo>
                    <a:pt x="206590" y="494290"/>
                  </a:lnTo>
                  <a:lnTo>
                    <a:pt x="233345" y="457486"/>
                  </a:lnTo>
                  <a:lnTo>
                    <a:pt x="261498" y="421797"/>
                  </a:lnTo>
                  <a:lnTo>
                    <a:pt x="291006" y="387265"/>
                  </a:lnTo>
                  <a:lnTo>
                    <a:pt x="321830" y="353929"/>
                  </a:lnTo>
                  <a:lnTo>
                    <a:pt x="353930" y="321829"/>
                  </a:lnTo>
                  <a:lnTo>
                    <a:pt x="387267" y="291004"/>
                  </a:lnTo>
                  <a:lnTo>
                    <a:pt x="421799" y="261496"/>
                  </a:lnTo>
                  <a:lnTo>
                    <a:pt x="457488" y="233344"/>
                  </a:lnTo>
                  <a:lnTo>
                    <a:pt x="494292" y="206588"/>
                  </a:lnTo>
                  <a:lnTo>
                    <a:pt x="532172" y="181269"/>
                  </a:lnTo>
                  <a:lnTo>
                    <a:pt x="571089" y="157425"/>
                  </a:lnTo>
                  <a:lnTo>
                    <a:pt x="611001" y="135098"/>
                  </a:lnTo>
                  <a:lnTo>
                    <a:pt x="651869" y="114327"/>
                  </a:lnTo>
                  <a:lnTo>
                    <a:pt x="693653" y="95152"/>
                  </a:lnTo>
                  <a:lnTo>
                    <a:pt x="736313" y="77613"/>
                  </a:lnTo>
                  <a:lnTo>
                    <a:pt x="779808" y="61751"/>
                  </a:lnTo>
                  <a:lnTo>
                    <a:pt x="824100" y="47605"/>
                  </a:lnTo>
                  <a:lnTo>
                    <a:pt x="869147" y="35215"/>
                  </a:lnTo>
                  <a:lnTo>
                    <a:pt x="914910" y="24621"/>
                  </a:lnTo>
                  <a:lnTo>
                    <a:pt x="961349" y="15864"/>
                  </a:lnTo>
                  <a:lnTo>
                    <a:pt x="1008423" y="8983"/>
                  </a:lnTo>
                  <a:lnTo>
                    <a:pt x="1056093" y="4019"/>
                  </a:lnTo>
                  <a:lnTo>
                    <a:pt x="1104319" y="1011"/>
                  </a:lnTo>
                  <a:lnTo>
                    <a:pt x="1153057" y="0"/>
                  </a:lnTo>
                  <a:lnTo>
                    <a:pt x="1201802" y="1011"/>
                  </a:lnTo>
                  <a:lnTo>
                    <a:pt x="1250028" y="4019"/>
                  </a:lnTo>
                  <a:lnTo>
                    <a:pt x="1297699" y="8983"/>
                  </a:lnTo>
                  <a:lnTo>
                    <a:pt x="1344773" y="15864"/>
                  </a:lnTo>
                  <a:lnTo>
                    <a:pt x="1391212" y="24621"/>
                  </a:lnTo>
                  <a:lnTo>
                    <a:pt x="1436975" y="35215"/>
                  </a:lnTo>
                  <a:lnTo>
                    <a:pt x="1482022" y="47605"/>
                  </a:lnTo>
                  <a:lnTo>
                    <a:pt x="1526313" y="61751"/>
                  </a:lnTo>
                  <a:lnTo>
                    <a:pt x="1569809" y="77613"/>
                  </a:lnTo>
                  <a:lnTo>
                    <a:pt x="1612469" y="95152"/>
                  </a:lnTo>
                  <a:lnTo>
                    <a:pt x="1654253" y="114327"/>
                  </a:lnTo>
                  <a:lnTo>
                    <a:pt x="1695121" y="135098"/>
                  </a:lnTo>
                  <a:lnTo>
                    <a:pt x="1735033" y="157425"/>
                  </a:lnTo>
                  <a:lnTo>
                    <a:pt x="1773949" y="181269"/>
                  </a:lnTo>
                  <a:lnTo>
                    <a:pt x="1811830" y="206588"/>
                  </a:lnTo>
                  <a:lnTo>
                    <a:pt x="1848634" y="233344"/>
                  </a:lnTo>
                  <a:lnTo>
                    <a:pt x="1884323" y="261496"/>
                  </a:lnTo>
                  <a:lnTo>
                    <a:pt x="1918855" y="291004"/>
                  </a:lnTo>
                  <a:lnTo>
                    <a:pt x="1952191" y="321829"/>
                  </a:lnTo>
                  <a:lnTo>
                    <a:pt x="1984292" y="353929"/>
                  </a:lnTo>
                  <a:lnTo>
                    <a:pt x="2015116" y="387265"/>
                  </a:lnTo>
                  <a:lnTo>
                    <a:pt x="2044624" y="421797"/>
                  </a:lnTo>
                  <a:lnTo>
                    <a:pt x="2072776" y="457486"/>
                  </a:lnTo>
                  <a:lnTo>
                    <a:pt x="2099532" y="494290"/>
                  </a:lnTo>
                  <a:lnTo>
                    <a:pt x="2124852" y="532170"/>
                  </a:lnTo>
                  <a:lnTo>
                    <a:pt x="2148696" y="571086"/>
                  </a:lnTo>
                  <a:lnTo>
                    <a:pt x="2171023" y="610998"/>
                  </a:lnTo>
                  <a:lnTo>
                    <a:pt x="2191794" y="651866"/>
                  </a:lnTo>
                  <a:lnTo>
                    <a:pt x="2210969" y="693650"/>
                  </a:lnTo>
                  <a:lnTo>
                    <a:pt x="2228508" y="736310"/>
                  </a:lnTo>
                  <a:lnTo>
                    <a:pt x="2244371" y="779805"/>
                  </a:lnTo>
                  <a:lnTo>
                    <a:pt x="2258517" y="824097"/>
                  </a:lnTo>
                  <a:lnTo>
                    <a:pt x="2270907" y="869144"/>
                  </a:lnTo>
                  <a:lnTo>
                    <a:pt x="2281500" y="914907"/>
                  </a:lnTo>
                  <a:lnTo>
                    <a:pt x="2290257" y="961346"/>
                  </a:lnTo>
                  <a:lnTo>
                    <a:pt x="2297138" y="1008420"/>
                  </a:lnTo>
                  <a:lnTo>
                    <a:pt x="2302103" y="1056090"/>
                  </a:lnTo>
                  <a:lnTo>
                    <a:pt x="2305111" y="1104316"/>
                  </a:lnTo>
                  <a:lnTo>
                    <a:pt x="2306122" y="1153057"/>
                  </a:lnTo>
                  <a:lnTo>
                    <a:pt x="2305111" y="1201799"/>
                  </a:lnTo>
                  <a:lnTo>
                    <a:pt x="2302103" y="1250025"/>
                  </a:lnTo>
                  <a:lnTo>
                    <a:pt x="2297138" y="1297695"/>
                  </a:lnTo>
                  <a:lnTo>
                    <a:pt x="2290257" y="1344770"/>
                  </a:lnTo>
                  <a:lnTo>
                    <a:pt x="2281500" y="1391209"/>
                  </a:lnTo>
                  <a:lnTo>
                    <a:pt x="2270907" y="1436971"/>
                  </a:lnTo>
                  <a:lnTo>
                    <a:pt x="2258517" y="1482019"/>
                  </a:lnTo>
                  <a:lnTo>
                    <a:pt x="2244371" y="1526310"/>
                  </a:lnTo>
                  <a:lnTo>
                    <a:pt x="2228508" y="1569806"/>
                  </a:lnTo>
                  <a:lnTo>
                    <a:pt x="2210969" y="1612465"/>
                  </a:lnTo>
                  <a:lnTo>
                    <a:pt x="2191794" y="1654249"/>
                  </a:lnTo>
                  <a:lnTo>
                    <a:pt x="2171023" y="1695117"/>
                  </a:lnTo>
                  <a:lnTo>
                    <a:pt x="2148696" y="1735029"/>
                  </a:lnTo>
                  <a:lnTo>
                    <a:pt x="2124852" y="1773945"/>
                  </a:lnTo>
                  <a:lnTo>
                    <a:pt x="2099532" y="1811826"/>
                  </a:lnTo>
                  <a:lnTo>
                    <a:pt x="2072776" y="1848630"/>
                  </a:lnTo>
                  <a:lnTo>
                    <a:pt x="2044624" y="1884318"/>
                  </a:lnTo>
                  <a:lnTo>
                    <a:pt x="2015116" y="1918851"/>
                  </a:lnTo>
                  <a:lnTo>
                    <a:pt x="1984292" y="1952187"/>
                  </a:lnTo>
                  <a:lnTo>
                    <a:pt x="1952191" y="1984287"/>
                  </a:lnTo>
                  <a:lnTo>
                    <a:pt x="1918855" y="2015111"/>
                  </a:lnTo>
                  <a:lnTo>
                    <a:pt x="1884323" y="2044619"/>
                  </a:lnTo>
                  <a:lnTo>
                    <a:pt x="1848634" y="2072771"/>
                  </a:lnTo>
                  <a:lnTo>
                    <a:pt x="1811830" y="2099527"/>
                  </a:lnTo>
                  <a:lnTo>
                    <a:pt x="1773949" y="2124847"/>
                  </a:lnTo>
                  <a:lnTo>
                    <a:pt x="1735033" y="2148690"/>
                  </a:lnTo>
                  <a:lnTo>
                    <a:pt x="1695121" y="2171018"/>
                  </a:lnTo>
                  <a:lnTo>
                    <a:pt x="1654253" y="2191789"/>
                  </a:lnTo>
                  <a:lnTo>
                    <a:pt x="1612469" y="2210964"/>
                  </a:lnTo>
                  <a:lnTo>
                    <a:pt x="1569809" y="2228502"/>
                  </a:lnTo>
                  <a:lnTo>
                    <a:pt x="1526313" y="2244365"/>
                  </a:lnTo>
                  <a:lnTo>
                    <a:pt x="1482022" y="2258511"/>
                  </a:lnTo>
                  <a:lnTo>
                    <a:pt x="1436975" y="2270901"/>
                  </a:lnTo>
                  <a:lnTo>
                    <a:pt x="1391212" y="2281494"/>
                  </a:lnTo>
                  <a:lnTo>
                    <a:pt x="1344773" y="2290251"/>
                  </a:lnTo>
                  <a:lnTo>
                    <a:pt x="1297699" y="2297132"/>
                  </a:lnTo>
                  <a:lnTo>
                    <a:pt x="1250028" y="2302097"/>
                  </a:lnTo>
                  <a:lnTo>
                    <a:pt x="1201802" y="2305105"/>
                  </a:lnTo>
                  <a:lnTo>
                    <a:pt x="1153061" y="23061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373505"/>
          </a:xfrm>
          <a:custGeom>
            <a:avLst/>
            <a:gdLst/>
            <a:ahLst/>
            <a:cxnLst/>
            <a:rect l="l" t="t" r="r" b="b"/>
            <a:pathLst>
              <a:path w="18288000" h="1373505">
                <a:moveTo>
                  <a:pt x="18287991" y="1372940"/>
                </a:moveTo>
                <a:lnTo>
                  <a:pt x="0" y="1372940"/>
                </a:lnTo>
                <a:lnTo>
                  <a:pt x="0" y="0"/>
                </a:lnTo>
                <a:lnTo>
                  <a:pt x="18287991" y="0"/>
                </a:lnTo>
                <a:lnTo>
                  <a:pt x="18287991" y="137294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4230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420"/>
              <a:t>INSIGHTS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1027606" y="3936362"/>
            <a:ext cx="1419860" cy="7232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550" spc="-53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536531" y="3288703"/>
            <a:ext cx="4742815" cy="1935480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90"/>
              </a:spcBef>
            </a:pPr>
            <a:r>
              <a:rPr dirty="0" sz="5350" spc="-33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53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50" spc="-47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53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100"/>
              </a:spcBef>
            </a:pPr>
            <a:r>
              <a:rPr dirty="0" sz="5350" spc="-26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53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50" spc="130">
                <a:solidFill>
                  <a:srgbClr val="FFFFFF"/>
                </a:solidFill>
                <a:latin typeface="Arial"/>
                <a:cs typeface="Arial"/>
              </a:rPr>
              <a:t>4.9</a:t>
            </a:r>
            <a:r>
              <a:rPr dirty="0" sz="53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50" spc="28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5350">
              <a:latin typeface="Arial"/>
              <a:cs typeface="Arial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244748" y="6039001"/>
            <a:ext cx="9144000" cy="2901315"/>
            <a:chOff x="244748" y="6039001"/>
            <a:chExt cx="9144000" cy="2901315"/>
          </a:xfrm>
        </p:grpSpPr>
        <p:sp>
          <p:nvSpPr>
            <p:cNvPr id="12" name="object 12" descr=""/>
            <p:cNvSpPr/>
            <p:nvPr/>
          </p:nvSpPr>
          <p:spPr>
            <a:xfrm>
              <a:off x="244748" y="6039001"/>
              <a:ext cx="9144000" cy="2901315"/>
            </a:xfrm>
            <a:custGeom>
              <a:avLst/>
              <a:gdLst/>
              <a:ahLst/>
              <a:cxnLst/>
              <a:rect l="l" t="t" r="r" b="b"/>
              <a:pathLst>
                <a:path w="9144000" h="2901315">
                  <a:moveTo>
                    <a:pt x="8191506" y="2901147"/>
                  </a:moveTo>
                  <a:lnTo>
                    <a:pt x="952500" y="2901147"/>
                  </a:lnTo>
                  <a:lnTo>
                    <a:pt x="902130" y="2899815"/>
                  </a:lnTo>
                  <a:lnTo>
                    <a:pt x="852130" y="2895846"/>
                  </a:lnTo>
                  <a:lnTo>
                    <a:pt x="802596" y="2889279"/>
                  </a:lnTo>
                  <a:lnTo>
                    <a:pt x="753623" y="2880154"/>
                  </a:lnTo>
                  <a:lnTo>
                    <a:pt x="705304" y="2868509"/>
                  </a:lnTo>
                  <a:lnTo>
                    <a:pt x="657734" y="2854385"/>
                  </a:lnTo>
                  <a:lnTo>
                    <a:pt x="611010" y="2837820"/>
                  </a:lnTo>
                  <a:lnTo>
                    <a:pt x="565224" y="2818854"/>
                  </a:lnTo>
                  <a:lnTo>
                    <a:pt x="520472" y="2797526"/>
                  </a:lnTo>
                  <a:lnTo>
                    <a:pt x="476849" y="2773876"/>
                  </a:lnTo>
                  <a:lnTo>
                    <a:pt x="434449" y="2747942"/>
                  </a:lnTo>
                  <a:lnTo>
                    <a:pt x="393368" y="2719765"/>
                  </a:lnTo>
                  <a:lnTo>
                    <a:pt x="353699" y="2689383"/>
                  </a:lnTo>
                  <a:lnTo>
                    <a:pt x="315538" y="2656836"/>
                  </a:lnTo>
                  <a:lnTo>
                    <a:pt x="278980" y="2622163"/>
                  </a:lnTo>
                  <a:lnTo>
                    <a:pt x="244304" y="2585602"/>
                  </a:lnTo>
                  <a:lnTo>
                    <a:pt x="211756" y="2547440"/>
                  </a:lnTo>
                  <a:lnTo>
                    <a:pt x="181373" y="2507770"/>
                  </a:lnTo>
                  <a:lnTo>
                    <a:pt x="153195" y="2466688"/>
                  </a:lnTo>
                  <a:lnTo>
                    <a:pt x="127261" y="2424288"/>
                  </a:lnTo>
                  <a:lnTo>
                    <a:pt x="103611" y="2380666"/>
                  </a:lnTo>
                  <a:lnTo>
                    <a:pt x="82284" y="2335915"/>
                  </a:lnTo>
                  <a:lnTo>
                    <a:pt x="63319" y="2290130"/>
                  </a:lnTo>
                  <a:lnTo>
                    <a:pt x="46756" y="2243406"/>
                  </a:lnTo>
                  <a:lnTo>
                    <a:pt x="32633" y="2195838"/>
                  </a:lnTo>
                  <a:lnTo>
                    <a:pt x="20989" y="2147521"/>
                  </a:lnTo>
                  <a:lnTo>
                    <a:pt x="11865" y="2098548"/>
                  </a:lnTo>
                  <a:lnTo>
                    <a:pt x="5299" y="2049015"/>
                  </a:lnTo>
                  <a:lnTo>
                    <a:pt x="1331" y="1999016"/>
                  </a:lnTo>
                  <a:lnTo>
                    <a:pt x="0" y="1948647"/>
                  </a:lnTo>
                  <a:lnTo>
                    <a:pt x="0" y="952499"/>
                  </a:lnTo>
                  <a:lnTo>
                    <a:pt x="1331" y="902129"/>
                  </a:lnTo>
                  <a:lnTo>
                    <a:pt x="5299" y="852130"/>
                  </a:lnTo>
                  <a:lnTo>
                    <a:pt x="11865" y="802595"/>
                  </a:lnTo>
                  <a:lnTo>
                    <a:pt x="20989" y="753620"/>
                  </a:lnTo>
                  <a:lnTo>
                    <a:pt x="32633" y="705300"/>
                  </a:lnTo>
                  <a:lnTo>
                    <a:pt x="46756" y="657729"/>
                  </a:lnTo>
                  <a:lnTo>
                    <a:pt x="63319" y="611002"/>
                  </a:lnTo>
                  <a:lnTo>
                    <a:pt x="82284" y="565215"/>
                  </a:lnTo>
                  <a:lnTo>
                    <a:pt x="103611" y="520461"/>
                  </a:lnTo>
                  <a:lnTo>
                    <a:pt x="127261" y="476835"/>
                  </a:lnTo>
                  <a:lnTo>
                    <a:pt x="153195" y="434433"/>
                  </a:lnTo>
                  <a:lnTo>
                    <a:pt x="181373" y="393349"/>
                  </a:lnTo>
                  <a:lnTo>
                    <a:pt x="211756" y="353678"/>
                  </a:lnTo>
                  <a:lnTo>
                    <a:pt x="244304" y="315514"/>
                  </a:lnTo>
                  <a:lnTo>
                    <a:pt x="278980" y="278952"/>
                  </a:lnTo>
                  <a:lnTo>
                    <a:pt x="315538" y="244280"/>
                  </a:lnTo>
                  <a:lnTo>
                    <a:pt x="353699" y="211734"/>
                  </a:lnTo>
                  <a:lnTo>
                    <a:pt x="393368" y="181354"/>
                  </a:lnTo>
                  <a:lnTo>
                    <a:pt x="434449" y="153179"/>
                  </a:lnTo>
                  <a:lnTo>
                    <a:pt x="476849" y="127248"/>
                  </a:lnTo>
                  <a:lnTo>
                    <a:pt x="520472" y="103600"/>
                  </a:lnTo>
                  <a:lnTo>
                    <a:pt x="565224" y="82275"/>
                  </a:lnTo>
                  <a:lnTo>
                    <a:pt x="611010" y="63312"/>
                  </a:lnTo>
                  <a:lnTo>
                    <a:pt x="657734" y="46750"/>
                  </a:lnTo>
                  <a:lnTo>
                    <a:pt x="705304" y="32629"/>
                  </a:lnTo>
                  <a:lnTo>
                    <a:pt x="753623" y="20987"/>
                  </a:lnTo>
                  <a:lnTo>
                    <a:pt x="802596" y="11864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4" y="0"/>
                  </a:lnTo>
                  <a:lnTo>
                    <a:pt x="8191511" y="0"/>
                  </a:lnTo>
                  <a:lnTo>
                    <a:pt x="8241875" y="1331"/>
                  </a:lnTo>
                  <a:lnTo>
                    <a:pt x="8291874" y="5299"/>
                  </a:lnTo>
                  <a:lnTo>
                    <a:pt x="8341407" y="11864"/>
                  </a:lnTo>
                  <a:lnTo>
                    <a:pt x="8390380" y="20987"/>
                  </a:lnTo>
                  <a:lnTo>
                    <a:pt x="8438697" y="32629"/>
                  </a:lnTo>
                  <a:lnTo>
                    <a:pt x="8486265" y="46750"/>
                  </a:lnTo>
                  <a:lnTo>
                    <a:pt x="8532989" y="63312"/>
                  </a:lnTo>
                  <a:lnTo>
                    <a:pt x="8578774" y="82275"/>
                  </a:lnTo>
                  <a:lnTo>
                    <a:pt x="8623525" y="103600"/>
                  </a:lnTo>
                  <a:lnTo>
                    <a:pt x="8667147" y="127248"/>
                  </a:lnTo>
                  <a:lnTo>
                    <a:pt x="8709547" y="153179"/>
                  </a:lnTo>
                  <a:lnTo>
                    <a:pt x="8750629" y="181354"/>
                  </a:lnTo>
                  <a:lnTo>
                    <a:pt x="8790299" y="211734"/>
                  </a:lnTo>
                  <a:lnTo>
                    <a:pt x="8828461" y="244280"/>
                  </a:lnTo>
                  <a:lnTo>
                    <a:pt x="8865022" y="278952"/>
                  </a:lnTo>
                  <a:lnTo>
                    <a:pt x="8899695" y="315514"/>
                  </a:lnTo>
                  <a:lnTo>
                    <a:pt x="8932242" y="353678"/>
                  </a:lnTo>
                  <a:lnTo>
                    <a:pt x="8962624" y="393349"/>
                  </a:lnTo>
                  <a:lnTo>
                    <a:pt x="8990801" y="434433"/>
                  </a:lnTo>
                  <a:lnTo>
                    <a:pt x="9016735" y="476835"/>
                  </a:lnTo>
                  <a:lnTo>
                    <a:pt x="9040385" y="520461"/>
                  </a:lnTo>
                  <a:lnTo>
                    <a:pt x="9061713" y="565215"/>
                  </a:lnTo>
                  <a:lnTo>
                    <a:pt x="9080679" y="611002"/>
                  </a:lnTo>
                  <a:lnTo>
                    <a:pt x="9097244" y="657729"/>
                  </a:lnTo>
                  <a:lnTo>
                    <a:pt x="9111368" y="705300"/>
                  </a:lnTo>
                  <a:lnTo>
                    <a:pt x="9123013" y="753620"/>
                  </a:lnTo>
                  <a:lnTo>
                    <a:pt x="9132138" y="802595"/>
                  </a:lnTo>
                  <a:lnTo>
                    <a:pt x="9138705" y="852130"/>
                  </a:lnTo>
                  <a:lnTo>
                    <a:pt x="9142674" y="902129"/>
                  </a:lnTo>
                  <a:lnTo>
                    <a:pt x="9144006" y="952499"/>
                  </a:lnTo>
                  <a:lnTo>
                    <a:pt x="9144006" y="1948647"/>
                  </a:lnTo>
                  <a:lnTo>
                    <a:pt x="9142674" y="1999016"/>
                  </a:lnTo>
                  <a:lnTo>
                    <a:pt x="9138705" y="2049015"/>
                  </a:lnTo>
                  <a:lnTo>
                    <a:pt x="9132138" y="2098548"/>
                  </a:lnTo>
                  <a:lnTo>
                    <a:pt x="9123013" y="2147521"/>
                  </a:lnTo>
                  <a:lnTo>
                    <a:pt x="9111368" y="2195838"/>
                  </a:lnTo>
                  <a:lnTo>
                    <a:pt x="9097244" y="2243406"/>
                  </a:lnTo>
                  <a:lnTo>
                    <a:pt x="9080679" y="2290130"/>
                  </a:lnTo>
                  <a:lnTo>
                    <a:pt x="9061713" y="2335915"/>
                  </a:lnTo>
                  <a:lnTo>
                    <a:pt x="9040385" y="2380666"/>
                  </a:lnTo>
                  <a:lnTo>
                    <a:pt x="9016735" y="2424288"/>
                  </a:lnTo>
                  <a:lnTo>
                    <a:pt x="8990801" y="2466688"/>
                  </a:lnTo>
                  <a:lnTo>
                    <a:pt x="8962624" y="2507770"/>
                  </a:lnTo>
                  <a:lnTo>
                    <a:pt x="8932242" y="2547440"/>
                  </a:lnTo>
                  <a:lnTo>
                    <a:pt x="8899695" y="2585602"/>
                  </a:lnTo>
                  <a:lnTo>
                    <a:pt x="8865022" y="2622163"/>
                  </a:lnTo>
                  <a:lnTo>
                    <a:pt x="8828461" y="2656836"/>
                  </a:lnTo>
                  <a:lnTo>
                    <a:pt x="8790299" y="2689383"/>
                  </a:lnTo>
                  <a:lnTo>
                    <a:pt x="8750629" y="2719765"/>
                  </a:lnTo>
                  <a:lnTo>
                    <a:pt x="8709547" y="2747942"/>
                  </a:lnTo>
                  <a:lnTo>
                    <a:pt x="8667147" y="2773876"/>
                  </a:lnTo>
                  <a:lnTo>
                    <a:pt x="8623525" y="2797526"/>
                  </a:lnTo>
                  <a:lnTo>
                    <a:pt x="8578774" y="2818854"/>
                  </a:lnTo>
                  <a:lnTo>
                    <a:pt x="8532989" y="2837820"/>
                  </a:lnTo>
                  <a:lnTo>
                    <a:pt x="8486265" y="2854385"/>
                  </a:lnTo>
                  <a:lnTo>
                    <a:pt x="8438697" y="2868509"/>
                  </a:lnTo>
                  <a:lnTo>
                    <a:pt x="8390380" y="2880154"/>
                  </a:lnTo>
                  <a:lnTo>
                    <a:pt x="8341407" y="2889279"/>
                  </a:lnTo>
                  <a:lnTo>
                    <a:pt x="8291874" y="2895846"/>
                  </a:lnTo>
                  <a:lnTo>
                    <a:pt x="8241875" y="2899815"/>
                  </a:lnTo>
                  <a:lnTo>
                    <a:pt x="8191506" y="2901147"/>
                  </a:lnTo>
                  <a:close/>
                </a:path>
              </a:pathLst>
            </a:custGeom>
            <a:solidFill>
              <a:srgbClr val="5E2D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9226" y="6395450"/>
              <a:ext cx="2343149" cy="2333609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84655" y="6301892"/>
              <a:ext cx="2306320" cy="2306320"/>
            </a:xfrm>
            <a:custGeom>
              <a:avLst/>
              <a:gdLst/>
              <a:ahLst/>
              <a:cxnLst/>
              <a:rect l="l" t="t" r="r" b="b"/>
              <a:pathLst>
                <a:path w="2306320" h="2306320">
                  <a:moveTo>
                    <a:pt x="1153061" y="2306116"/>
                  </a:moveTo>
                  <a:lnTo>
                    <a:pt x="1104319" y="2305104"/>
                  </a:lnTo>
                  <a:lnTo>
                    <a:pt x="1056093" y="2302096"/>
                  </a:lnTo>
                  <a:lnTo>
                    <a:pt x="1008423" y="2297132"/>
                  </a:lnTo>
                  <a:lnTo>
                    <a:pt x="961349" y="2290251"/>
                  </a:lnTo>
                  <a:lnTo>
                    <a:pt x="914910" y="2281494"/>
                  </a:lnTo>
                  <a:lnTo>
                    <a:pt x="869147" y="2270901"/>
                  </a:lnTo>
                  <a:lnTo>
                    <a:pt x="824100" y="2258511"/>
                  </a:lnTo>
                  <a:lnTo>
                    <a:pt x="779808" y="2244365"/>
                  </a:lnTo>
                  <a:lnTo>
                    <a:pt x="736313" y="2228502"/>
                  </a:lnTo>
                  <a:lnTo>
                    <a:pt x="693653" y="2210964"/>
                  </a:lnTo>
                  <a:lnTo>
                    <a:pt x="651869" y="2191789"/>
                  </a:lnTo>
                  <a:lnTo>
                    <a:pt x="611001" y="2171018"/>
                  </a:lnTo>
                  <a:lnTo>
                    <a:pt x="571089" y="2148690"/>
                  </a:lnTo>
                  <a:lnTo>
                    <a:pt x="532172" y="2124847"/>
                  </a:lnTo>
                  <a:lnTo>
                    <a:pt x="494292" y="2099527"/>
                  </a:lnTo>
                  <a:lnTo>
                    <a:pt x="457488" y="2072771"/>
                  </a:lnTo>
                  <a:lnTo>
                    <a:pt x="421799" y="2044619"/>
                  </a:lnTo>
                  <a:lnTo>
                    <a:pt x="387267" y="2015111"/>
                  </a:lnTo>
                  <a:lnTo>
                    <a:pt x="353930" y="1984287"/>
                  </a:lnTo>
                  <a:lnTo>
                    <a:pt x="321830" y="1952187"/>
                  </a:lnTo>
                  <a:lnTo>
                    <a:pt x="291006" y="1918850"/>
                  </a:lnTo>
                  <a:lnTo>
                    <a:pt x="261498" y="1884318"/>
                  </a:lnTo>
                  <a:lnTo>
                    <a:pt x="233345" y="1848630"/>
                  </a:lnTo>
                  <a:lnTo>
                    <a:pt x="206590" y="1811826"/>
                  </a:lnTo>
                  <a:lnTo>
                    <a:pt x="181270" y="1773945"/>
                  </a:lnTo>
                  <a:lnTo>
                    <a:pt x="157426" y="1735029"/>
                  </a:lnTo>
                  <a:lnTo>
                    <a:pt x="135099" y="1695117"/>
                  </a:lnTo>
                  <a:lnTo>
                    <a:pt x="114327" y="1654249"/>
                  </a:lnTo>
                  <a:lnTo>
                    <a:pt x="95152" y="1612465"/>
                  </a:lnTo>
                  <a:lnTo>
                    <a:pt x="77614" y="1569806"/>
                  </a:lnTo>
                  <a:lnTo>
                    <a:pt x="61751" y="1526310"/>
                  </a:lnTo>
                  <a:lnTo>
                    <a:pt x="47605" y="1482019"/>
                  </a:lnTo>
                  <a:lnTo>
                    <a:pt x="35215" y="1436971"/>
                  </a:lnTo>
                  <a:lnTo>
                    <a:pt x="24621" y="1391208"/>
                  </a:lnTo>
                  <a:lnTo>
                    <a:pt x="15864" y="1344770"/>
                  </a:lnTo>
                  <a:lnTo>
                    <a:pt x="8983" y="1297695"/>
                  </a:lnTo>
                  <a:lnTo>
                    <a:pt x="4019" y="1250025"/>
                  </a:lnTo>
                  <a:lnTo>
                    <a:pt x="1011" y="1201799"/>
                  </a:lnTo>
                  <a:lnTo>
                    <a:pt x="0" y="1153058"/>
                  </a:lnTo>
                  <a:lnTo>
                    <a:pt x="1011" y="1104316"/>
                  </a:lnTo>
                  <a:lnTo>
                    <a:pt x="4019" y="1056090"/>
                  </a:lnTo>
                  <a:lnTo>
                    <a:pt x="8983" y="1008420"/>
                  </a:lnTo>
                  <a:lnTo>
                    <a:pt x="15864" y="961346"/>
                  </a:lnTo>
                  <a:lnTo>
                    <a:pt x="24621" y="914907"/>
                  </a:lnTo>
                  <a:lnTo>
                    <a:pt x="35215" y="869144"/>
                  </a:lnTo>
                  <a:lnTo>
                    <a:pt x="47605" y="824097"/>
                  </a:lnTo>
                  <a:lnTo>
                    <a:pt x="61751" y="779805"/>
                  </a:lnTo>
                  <a:lnTo>
                    <a:pt x="77614" y="736310"/>
                  </a:lnTo>
                  <a:lnTo>
                    <a:pt x="95152" y="693650"/>
                  </a:lnTo>
                  <a:lnTo>
                    <a:pt x="114327" y="651866"/>
                  </a:lnTo>
                  <a:lnTo>
                    <a:pt x="135099" y="610998"/>
                  </a:lnTo>
                  <a:lnTo>
                    <a:pt x="157426" y="571086"/>
                  </a:lnTo>
                  <a:lnTo>
                    <a:pt x="181270" y="532170"/>
                  </a:lnTo>
                  <a:lnTo>
                    <a:pt x="206590" y="494290"/>
                  </a:lnTo>
                  <a:lnTo>
                    <a:pt x="233345" y="457485"/>
                  </a:lnTo>
                  <a:lnTo>
                    <a:pt x="261498" y="421797"/>
                  </a:lnTo>
                  <a:lnTo>
                    <a:pt x="291006" y="387265"/>
                  </a:lnTo>
                  <a:lnTo>
                    <a:pt x="321830" y="353929"/>
                  </a:lnTo>
                  <a:lnTo>
                    <a:pt x="353930" y="321828"/>
                  </a:lnTo>
                  <a:lnTo>
                    <a:pt x="387267" y="291004"/>
                  </a:lnTo>
                  <a:lnTo>
                    <a:pt x="421799" y="261496"/>
                  </a:lnTo>
                  <a:lnTo>
                    <a:pt x="457488" y="233344"/>
                  </a:lnTo>
                  <a:lnTo>
                    <a:pt x="494292" y="206588"/>
                  </a:lnTo>
                  <a:lnTo>
                    <a:pt x="532172" y="181269"/>
                  </a:lnTo>
                  <a:lnTo>
                    <a:pt x="571089" y="157425"/>
                  </a:lnTo>
                  <a:lnTo>
                    <a:pt x="611001" y="135098"/>
                  </a:lnTo>
                  <a:lnTo>
                    <a:pt x="651869" y="114327"/>
                  </a:lnTo>
                  <a:lnTo>
                    <a:pt x="693653" y="95152"/>
                  </a:lnTo>
                  <a:lnTo>
                    <a:pt x="736313" y="77613"/>
                  </a:lnTo>
                  <a:lnTo>
                    <a:pt x="779808" y="61751"/>
                  </a:lnTo>
                  <a:lnTo>
                    <a:pt x="824100" y="47605"/>
                  </a:lnTo>
                  <a:lnTo>
                    <a:pt x="869147" y="35215"/>
                  </a:lnTo>
                  <a:lnTo>
                    <a:pt x="914910" y="24621"/>
                  </a:lnTo>
                  <a:lnTo>
                    <a:pt x="961349" y="15864"/>
                  </a:lnTo>
                  <a:lnTo>
                    <a:pt x="1008423" y="8983"/>
                  </a:lnTo>
                  <a:lnTo>
                    <a:pt x="1056093" y="4019"/>
                  </a:lnTo>
                  <a:lnTo>
                    <a:pt x="1104319" y="1011"/>
                  </a:lnTo>
                  <a:lnTo>
                    <a:pt x="1153054" y="0"/>
                  </a:lnTo>
                  <a:lnTo>
                    <a:pt x="1201802" y="1011"/>
                  </a:lnTo>
                  <a:lnTo>
                    <a:pt x="1250028" y="4019"/>
                  </a:lnTo>
                  <a:lnTo>
                    <a:pt x="1297699" y="8983"/>
                  </a:lnTo>
                  <a:lnTo>
                    <a:pt x="1344773" y="15864"/>
                  </a:lnTo>
                  <a:lnTo>
                    <a:pt x="1391212" y="24621"/>
                  </a:lnTo>
                  <a:lnTo>
                    <a:pt x="1436975" y="35215"/>
                  </a:lnTo>
                  <a:lnTo>
                    <a:pt x="1482022" y="47605"/>
                  </a:lnTo>
                  <a:lnTo>
                    <a:pt x="1526313" y="61751"/>
                  </a:lnTo>
                  <a:lnTo>
                    <a:pt x="1569809" y="77613"/>
                  </a:lnTo>
                  <a:lnTo>
                    <a:pt x="1612469" y="95152"/>
                  </a:lnTo>
                  <a:lnTo>
                    <a:pt x="1654253" y="114327"/>
                  </a:lnTo>
                  <a:lnTo>
                    <a:pt x="1695121" y="135098"/>
                  </a:lnTo>
                  <a:lnTo>
                    <a:pt x="1735033" y="157425"/>
                  </a:lnTo>
                  <a:lnTo>
                    <a:pt x="1773949" y="181269"/>
                  </a:lnTo>
                  <a:lnTo>
                    <a:pt x="1811830" y="206588"/>
                  </a:lnTo>
                  <a:lnTo>
                    <a:pt x="1848634" y="233344"/>
                  </a:lnTo>
                  <a:lnTo>
                    <a:pt x="1884323" y="261496"/>
                  </a:lnTo>
                  <a:lnTo>
                    <a:pt x="1918855" y="291004"/>
                  </a:lnTo>
                  <a:lnTo>
                    <a:pt x="1952191" y="321828"/>
                  </a:lnTo>
                  <a:lnTo>
                    <a:pt x="1984292" y="353929"/>
                  </a:lnTo>
                  <a:lnTo>
                    <a:pt x="2015116" y="387265"/>
                  </a:lnTo>
                  <a:lnTo>
                    <a:pt x="2044624" y="421797"/>
                  </a:lnTo>
                  <a:lnTo>
                    <a:pt x="2072776" y="457485"/>
                  </a:lnTo>
                  <a:lnTo>
                    <a:pt x="2099532" y="494290"/>
                  </a:lnTo>
                  <a:lnTo>
                    <a:pt x="2124852" y="532170"/>
                  </a:lnTo>
                  <a:lnTo>
                    <a:pt x="2148696" y="571086"/>
                  </a:lnTo>
                  <a:lnTo>
                    <a:pt x="2171023" y="610998"/>
                  </a:lnTo>
                  <a:lnTo>
                    <a:pt x="2191794" y="651866"/>
                  </a:lnTo>
                  <a:lnTo>
                    <a:pt x="2210969" y="693650"/>
                  </a:lnTo>
                  <a:lnTo>
                    <a:pt x="2228508" y="736310"/>
                  </a:lnTo>
                  <a:lnTo>
                    <a:pt x="2244371" y="779805"/>
                  </a:lnTo>
                  <a:lnTo>
                    <a:pt x="2258517" y="824097"/>
                  </a:lnTo>
                  <a:lnTo>
                    <a:pt x="2270907" y="869144"/>
                  </a:lnTo>
                  <a:lnTo>
                    <a:pt x="2281500" y="914907"/>
                  </a:lnTo>
                  <a:lnTo>
                    <a:pt x="2290257" y="961346"/>
                  </a:lnTo>
                  <a:lnTo>
                    <a:pt x="2297138" y="1008420"/>
                  </a:lnTo>
                  <a:lnTo>
                    <a:pt x="2302103" y="1056090"/>
                  </a:lnTo>
                  <a:lnTo>
                    <a:pt x="2305111" y="1104316"/>
                  </a:lnTo>
                  <a:lnTo>
                    <a:pt x="2306122" y="1153057"/>
                  </a:lnTo>
                  <a:lnTo>
                    <a:pt x="2305111" y="1201799"/>
                  </a:lnTo>
                  <a:lnTo>
                    <a:pt x="2302103" y="1250025"/>
                  </a:lnTo>
                  <a:lnTo>
                    <a:pt x="2297138" y="1297695"/>
                  </a:lnTo>
                  <a:lnTo>
                    <a:pt x="2290257" y="1344770"/>
                  </a:lnTo>
                  <a:lnTo>
                    <a:pt x="2281500" y="1391208"/>
                  </a:lnTo>
                  <a:lnTo>
                    <a:pt x="2270907" y="1436971"/>
                  </a:lnTo>
                  <a:lnTo>
                    <a:pt x="2258517" y="1482019"/>
                  </a:lnTo>
                  <a:lnTo>
                    <a:pt x="2244371" y="1526310"/>
                  </a:lnTo>
                  <a:lnTo>
                    <a:pt x="2228508" y="1569806"/>
                  </a:lnTo>
                  <a:lnTo>
                    <a:pt x="2210969" y="1612465"/>
                  </a:lnTo>
                  <a:lnTo>
                    <a:pt x="2191794" y="1654249"/>
                  </a:lnTo>
                  <a:lnTo>
                    <a:pt x="2171023" y="1695117"/>
                  </a:lnTo>
                  <a:lnTo>
                    <a:pt x="2148696" y="1735029"/>
                  </a:lnTo>
                  <a:lnTo>
                    <a:pt x="2124852" y="1773945"/>
                  </a:lnTo>
                  <a:lnTo>
                    <a:pt x="2099532" y="1811826"/>
                  </a:lnTo>
                  <a:lnTo>
                    <a:pt x="2072776" y="1848630"/>
                  </a:lnTo>
                  <a:lnTo>
                    <a:pt x="2044624" y="1884318"/>
                  </a:lnTo>
                  <a:lnTo>
                    <a:pt x="2015116" y="1918850"/>
                  </a:lnTo>
                  <a:lnTo>
                    <a:pt x="1984292" y="1952187"/>
                  </a:lnTo>
                  <a:lnTo>
                    <a:pt x="1952191" y="1984287"/>
                  </a:lnTo>
                  <a:lnTo>
                    <a:pt x="1918855" y="2015111"/>
                  </a:lnTo>
                  <a:lnTo>
                    <a:pt x="1884323" y="2044619"/>
                  </a:lnTo>
                  <a:lnTo>
                    <a:pt x="1848634" y="2072771"/>
                  </a:lnTo>
                  <a:lnTo>
                    <a:pt x="1811830" y="2099527"/>
                  </a:lnTo>
                  <a:lnTo>
                    <a:pt x="1773949" y="2124847"/>
                  </a:lnTo>
                  <a:lnTo>
                    <a:pt x="1735033" y="2148690"/>
                  </a:lnTo>
                  <a:lnTo>
                    <a:pt x="1695121" y="2171018"/>
                  </a:lnTo>
                  <a:lnTo>
                    <a:pt x="1654253" y="2191789"/>
                  </a:lnTo>
                  <a:lnTo>
                    <a:pt x="1612469" y="2210964"/>
                  </a:lnTo>
                  <a:lnTo>
                    <a:pt x="1569809" y="2228502"/>
                  </a:lnTo>
                  <a:lnTo>
                    <a:pt x="1526313" y="2244365"/>
                  </a:lnTo>
                  <a:lnTo>
                    <a:pt x="1482022" y="2258511"/>
                  </a:lnTo>
                  <a:lnTo>
                    <a:pt x="1436975" y="2270901"/>
                  </a:lnTo>
                  <a:lnTo>
                    <a:pt x="1391212" y="2281494"/>
                  </a:lnTo>
                  <a:lnTo>
                    <a:pt x="1344773" y="2290251"/>
                  </a:lnTo>
                  <a:lnTo>
                    <a:pt x="1297699" y="2297132"/>
                  </a:lnTo>
                  <a:lnTo>
                    <a:pt x="1250028" y="2302096"/>
                  </a:lnTo>
                  <a:lnTo>
                    <a:pt x="1201802" y="2305104"/>
                  </a:lnTo>
                  <a:lnTo>
                    <a:pt x="1153061" y="23061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1002206" y="6663804"/>
            <a:ext cx="1470660" cy="7232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4550" spc="-18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550" spc="-174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851" sz="6825" spc="-1800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550" spc="-59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5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004091" y="7452639"/>
            <a:ext cx="1467485" cy="7232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550" spc="-434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5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920701" y="6410556"/>
            <a:ext cx="1974214" cy="193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7620">
              <a:lnSpc>
                <a:spcPct val="117100"/>
              </a:lnSpc>
              <a:spcBef>
                <a:spcPts val="95"/>
              </a:spcBef>
            </a:pPr>
            <a:r>
              <a:rPr dirty="0" sz="5350" spc="-6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350" spc="-10">
                <a:solidFill>
                  <a:srgbClr val="FFFFFF"/>
                </a:solidFill>
                <a:latin typeface="Arial"/>
                <a:cs typeface="Arial"/>
              </a:rPr>
              <a:t>5.90%</a:t>
            </a:r>
            <a:endParaRPr sz="5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563041"/>
            <a:ext cx="8888730" cy="2068830"/>
            <a:chOff x="0" y="1563041"/>
            <a:chExt cx="8888730" cy="2068830"/>
          </a:xfrm>
        </p:grpSpPr>
        <p:sp>
          <p:nvSpPr>
            <p:cNvPr id="5" name="object 5" descr=""/>
            <p:cNvSpPr/>
            <p:nvPr/>
          </p:nvSpPr>
          <p:spPr>
            <a:xfrm>
              <a:off x="2554071" y="1563041"/>
              <a:ext cx="6334125" cy="2068830"/>
            </a:xfrm>
            <a:custGeom>
              <a:avLst/>
              <a:gdLst/>
              <a:ahLst/>
              <a:cxnLst/>
              <a:rect l="l" t="t" r="r" b="b"/>
              <a:pathLst>
                <a:path w="6334125" h="2068829">
                  <a:moveTo>
                    <a:pt x="6245778" y="2068253"/>
                  </a:moveTo>
                  <a:lnTo>
                    <a:pt x="91790" y="2068253"/>
                  </a:lnTo>
                  <a:lnTo>
                    <a:pt x="56110" y="2061024"/>
                  </a:lnTo>
                  <a:lnTo>
                    <a:pt x="26928" y="2041324"/>
                  </a:lnTo>
                  <a:lnTo>
                    <a:pt x="7229" y="2012138"/>
                  </a:lnTo>
                  <a:lnTo>
                    <a:pt x="0" y="1976448"/>
                  </a:lnTo>
                  <a:lnTo>
                    <a:pt x="0" y="91790"/>
                  </a:lnTo>
                  <a:lnTo>
                    <a:pt x="7229" y="56110"/>
                  </a:lnTo>
                  <a:lnTo>
                    <a:pt x="26928" y="26928"/>
                  </a:lnTo>
                  <a:lnTo>
                    <a:pt x="56110" y="7229"/>
                  </a:lnTo>
                  <a:lnTo>
                    <a:pt x="91790" y="0"/>
                  </a:lnTo>
                  <a:lnTo>
                    <a:pt x="6245778" y="0"/>
                  </a:lnTo>
                  <a:lnTo>
                    <a:pt x="6281468" y="7229"/>
                  </a:lnTo>
                  <a:lnTo>
                    <a:pt x="6310655" y="26928"/>
                  </a:lnTo>
                  <a:lnTo>
                    <a:pt x="6330354" y="56110"/>
                  </a:lnTo>
                  <a:lnTo>
                    <a:pt x="6334030" y="74249"/>
                  </a:lnTo>
                  <a:lnTo>
                    <a:pt x="6334030" y="1993993"/>
                  </a:lnTo>
                  <a:lnTo>
                    <a:pt x="6330354" y="2012138"/>
                  </a:lnTo>
                  <a:lnTo>
                    <a:pt x="6310655" y="2041324"/>
                  </a:lnTo>
                  <a:lnTo>
                    <a:pt x="6281468" y="2061024"/>
                  </a:lnTo>
                  <a:lnTo>
                    <a:pt x="6245778" y="2068253"/>
                  </a:lnTo>
                  <a:close/>
                </a:path>
              </a:pathLst>
            </a:custGeom>
            <a:solidFill>
              <a:srgbClr val="603C1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074995"/>
              <a:ext cx="3674745" cy="1044575"/>
            </a:xfrm>
            <a:custGeom>
              <a:avLst/>
              <a:gdLst/>
              <a:ahLst/>
              <a:cxnLst/>
              <a:rect l="l" t="t" r="r" b="b"/>
              <a:pathLst>
                <a:path w="3674745" h="1044575">
                  <a:moveTo>
                    <a:pt x="0" y="1044462"/>
                  </a:moveTo>
                  <a:lnTo>
                    <a:pt x="0" y="0"/>
                  </a:lnTo>
                  <a:lnTo>
                    <a:pt x="3299642" y="0"/>
                  </a:lnTo>
                  <a:lnTo>
                    <a:pt x="3674631" y="1044462"/>
                  </a:lnTo>
                  <a:lnTo>
                    <a:pt x="0" y="10444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3780982"/>
            <a:ext cx="8888730" cy="2068830"/>
            <a:chOff x="0" y="3780982"/>
            <a:chExt cx="8888730" cy="2068830"/>
          </a:xfrm>
        </p:grpSpPr>
        <p:sp>
          <p:nvSpPr>
            <p:cNvPr id="8" name="object 8" descr=""/>
            <p:cNvSpPr/>
            <p:nvPr/>
          </p:nvSpPr>
          <p:spPr>
            <a:xfrm>
              <a:off x="2554071" y="3780982"/>
              <a:ext cx="6334125" cy="2068830"/>
            </a:xfrm>
            <a:custGeom>
              <a:avLst/>
              <a:gdLst/>
              <a:ahLst/>
              <a:cxnLst/>
              <a:rect l="l" t="t" r="r" b="b"/>
              <a:pathLst>
                <a:path w="6334125" h="2068829">
                  <a:moveTo>
                    <a:pt x="6245778" y="2068250"/>
                  </a:moveTo>
                  <a:lnTo>
                    <a:pt x="91790" y="2068250"/>
                  </a:lnTo>
                  <a:lnTo>
                    <a:pt x="56110" y="2061021"/>
                  </a:lnTo>
                  <a:lnTo>
                    <a:pt x="26928" y="2041325"/>
                  </a:lnTo>
                  <a:lnTo>
                    <a:pt x="7229" y="2012148"/>
                  </a:lnTo>
                  <a:lnTo>
                    <a:pt x="0" y="1976475"/>
                  </a:lnTo>
                  <a:lnTo>
                    <a:pt x="0" y="91805"/>
                  </a:lnTo>
                  <a:lnTo>
                    <a:pt x="7229" y="56115"/>
                  </a:lnTo>
                  <a:lnTo>
                    <a:pt x="26928" y="26928"/>
                  </a:lnTo>
                  <a:lnTo>
                    <a:pt x="56110" y="7229"/>
                  </a:lnTo>
                  <a:lnTo>
                    <a:pt x="91790" y="0"/>
                  </a:lnTo>
                  <a:lnTo>
                    <a:pt x="6245779" y="0"/>
                  </a:lnTo>
                  <a:lnTo>
                    <a:pt x="6281468" y="7229"/>
                  </a:lnTo>
                  <a:lnTo>
                    <a:pt x="6310655" y="26928"/>
                  </a:lnTo>
                  <a:lnTo>
                    <a:pt x="6330354" y="56115"/>
                  </a:lnTo>
                  <a:lnTo>
                    <a:pt x="6334030" y="74260"/>
                  </a:lnTo>
                  <a:lnTo>
                    <a:pt x="6334030" y="1994012"/>
                  </a:lnTo>
                  <a:lnTo>
                    <a:pt x="6330354" y="2012148"/>
                  </a:lnTo>
                  <a:lnTo>
                    <a:pt x="6310655" y="2041325"/>
                  </a:lnTo>
                  <a:lnTo>
                    <a:pt x="6281468" y="2061021"/>
                  </a:lnTo>
                  <a:lnTo>
                    <a:pt x="6245778" y="2068250"/>
                  </a:lnTo>
                  <a:close/>
                </a:path>
              </a:pathLst>
            </a:custGeom>
            <a:solidFill>
              <a:srgbClr val="AC54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4292955"/>
              <a:ext cx="3763010" cy="1044575"/>
            </a:xfrm>
            <a:custGeom>
              <a:avLst/>
              <a:gdLst/>
              <a:ahLst/>
              <a:cxnLst/>
              <a:rect l="l" t="t" r="r" b="b"/>
              <a:pathLst>
                <a:path w="3763010" h="1044575">
                  <a:moveTo>
                    <a:pt x="0" y="1044457"/>
                  </a:moveTo>
                  <a:lnTo>
                    <a:pt x="0" y="0"/>
                  </a:lnTo>
                  <a:lnTo>
                    <a:pt x="3387425" y="0"/>
                  </a:lnTo>
                  <a:lnTo>
                    <a:pt x="3762411" y="1044433"/>
                  </a:lnTo>
                  <a:lnTo>
                    <a:pt x="0" y="10444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0" y="6001633"/>
            <a:ext cx="8888730" cy="2068830"/>
            <a:chOff x="0" y="6001633"/>
            <a:chExt cx="8888730" cy="2068830"/>
          </a:xfrm>
        </p:grpSpPr>
        <p:sp>
          <p:nvSpPr>
            <p:cNvPr id="11" name="object 11" descr=""/>
            <p:cNvSpPr/>
            <p:nvPr/>
          </p:nvSpPr>
          <p:spPr>
            <a:xfrm>
              <a:off x="2554071" y="6001633"/>
              <a:ext cx="6334125" cy="2068830"/>
            </a:xfrm>
            <a:custGeom>
              <a:avLst/>
              <a:gdLst/>
              <a:ahLst/>
              <a:cxnLst/>
              <a:rect l="l" t="t" r="r" b="b"/>
              <a:pathLst>
                <a:path w="6334125" h="2068829">
                  <a:moveTo>
                    <a:pt x="6245778" y="2068250"/>
                  </a:moveTo>
                  <a:lnTo>
                    <a:pt x="91790" y="2068250"/>
                  </a:lnTo>
                  <a:lnTo>
                    <a:pt x="56110" y="2061021"/>
                  </a:lnTo>
                  <a:lnTo>
                    <a:pt x="26928" y="2041325"/>
                  </a:lnTo>
                  <a:lnTo>
                    <a:pt x="7229" y="2012147"/>
                  </a:lnTo>
                  <a:lnTo>
                    <a:pt x="0" y="1976475"/>
                  </a:lnTo>
                  <a:lnTo>
                    <a:pt x="0" y="91805"/>
                  </a:lnTo>
                  <a:lnTo>
                    <a:pt x="7229" y="56128"/>
                  </a:lnTo>
                  <a:lnTo>
                    <a:pt x="26928" y="26940"/>
                  </a:lnTo>
                  <a:lnTo>
                    <a:pt x="56110" y="7233"/>
                  </a:lnTo>
                  <a:lnTo>
                    <a:pt x="91789" y="0"/>
                  </a:lnTo>
                  <a:lnTo>
                    <a:pt x="6245779" y="0"/>
                  </a:lnTo>
                  <a:lnTo>
                    <a:pt x="6281468" y="7233"/>
                  </a:lnTo>
                  <a:lnTo>
                    <a:pt x="6310655" y="26940"/>
                  </a:lnTo>
                  <a:lnTo>
                    <a:pt x="6330354" y="56128"/>
                  </a:lnTo>
                  <a:lnTo>
                    <a:pt x="6334030" y="74266"/>
                  </a:lnTo>
                  <a:lnTo>
                    <a:pt x="6334030" y="1994012"/>
                  </a:lnTo>
                  <a:lnTo>
                    <a:pt x="6330354" y="2012147"/>
                  </a:lnTo>
                  <a:lnTo>
                    <a:pt x="6310655" y="2041325"/>
                  </a:lnTo>
                  <a:lnTo>
                    <a:pt x="6281468" y="2061021"/>
                  </a:lnTo>
                  <a:lnTo>
                    <a:pt x="6245778" y="2068250"/>
                  </a:lnTo>
                  <a:close/>
                </a:path>
              </a:pathLst>
            </a:custGeom>
            <a:solidFill>
              <a:srgbClr val="20120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6513606"/>
              <a:ext cx="3763010" cy="1044575"/>
            </a:xfrm>
            <a:custGeom>
              <a:avLst/>
              <a:gdLst/>
              <a:ahLst/>
              <a:cxnLst/>
              <a:rect l="l" t="t" r="r" b="b"/>
              <a:pathLst>
                <a:path w="3763010" h="1044575">
                  <a:moveTo>
                    <a:pt x="0" y="1044457"/>
                  </a:moveTo>
                  <a:lnTo>
                    <a:pt x="0" y="0"/>
                  </a:lnTo>
                  <a:lnTo>
                    <a:pt x="3387425" y="0"/>
                  </a:lnTo>
                  <a:lnTo>
                    <a:pt x="3762411" y="1044433"/>
                  </a:lnTo>
                  <a:lnTo>
                    <a:pt x="0" y="10444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0" y="8218748"/>
            <a:ext cx="8891905" cy="2068830"/>
            <a:chOff x="0" y="8218748"/>
            <a:chExt cx="8891905" cy="2068830"/>
          </a:xfrm>
        </p:grpSpPr>
        <p:sp>
          <p:nvSpPr>
            <p:cNvPr id="14" name="object 14" descr=""/>
            <p:cNvSpPr/>
            <p:nvPr/>
          </p:nvSpPr>
          <p:spPr>
            <a:xfrm>
              <a:off x="2549546" y="8218748"/>
              <a:ext cx="6342380" cy="2068830"/>
            </a:xfrm>
            <a:custGeom>
              <a:avLst/>
              <a:gdLst/>
              <a:ahLst/>
              <a:cxnLst/>
              <a:rect l="l" t="t" r="r" b="b"/>
              <a:pathLst>
                <a:path w="6342380" h="2068829">
                  <a:moveTo>
                    <a:pt x="6250303" y="2068250"/>
                  </a:moveTo>
                  <a:lnTo>
                    <a:pt x="91664" y="2068250"/>
                  </a:lnTo>
                  <a:lnTo>
                    <a:pt x="55984" y="2061021"/>
                  </a:lnTo>
                  <a:lnTo>
                    <a:pt x="26802" y="2041321"/>
                  </a:lnTo>
                  <a:lnTo>
                    <a:pt x="7103" y="2012135"/>
                  </a:lnTo>
                  <a:lnTo>
                    <a:pt x="0" y="1977067"/>
                  </a:lnTo>
                  <a:lnTo>
                    <a:pt x="0" y="91152"/>
                  </a:lnTo>
                  <a:lnTo>
                    <a:pt x="7103" y="56102"/>
                  </a:lnTo>
                  <a:lnTo>
                    <a:pt x="26802" y="26925"/>
                  </a:lnTo>
                  <a:lnTo>
                    <a:pt x="55984" y="7228"/>
                  </a:lnTo>
                  <a:lnTo>
                    <a:pt x="91663" y="0"/>
                  </a:lnTo>
                  <a:lnTo>
                    <a:pt x="6250304" y="0"/>
                  </a:lnTo>
                  <a:lnTo>
                    <a:pt x="6285993" y="7228"/>
                  </a:lnTo>
                  <a:lnTo>
                    <a:pt x="6315180" y="26925"/>
                  </a:lnTo>
                  <a:lnTo>
                    <a:pt x="6334879" y="56102"/>
                  </a:lnTo>
                  <a:lnTo>
                    <a:pt x="6341983" y="91152"/>
                  </a:lnTo>
                  <a:lnTo>
                    <a:pt x="6341983" y="1977067"/>
                  </a:lnTo>
                  <a:lnTo>
                    <a:pt x="6334879" y="2012135"/>
                  </a:lnTo>
                  <a:lnTo>
                    <a:pt x="6315180" y="2041321"/>
                  </a:lnTo>
                  <a:lnTo>
                    <a:pt x="6285993" y="2061021"/>
                  </a:lnTo>
                  <a:lnTo>
                    <a:pt x="6250303" y="2068250"/>
                  </a:lnTo>
                  <a:close/>
                </a:path>
              </a:pathLst>
            </a:custGeom>
            <a:solidFill>
              <a:srgbClr val="67472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0" y="8730690"/>
              <a:ext cx="3757929" cy="1044575"/>
            </a:xfrm>
            <a:custGeom>
              <a:avLst/>
              <a:gdLst/>
              <a:ahLst/>
              <a:cxnLst/>
              <a:rect l="l" t="t" r="r" b="b"/>
              <a:pathLst>
                <a:path w="3757929" h="1044575">
                  <a:moveTo>
                    <a:pt x="0" y="1044462"/>
                  </a:moveTo>
                  <a:lnTo>
                    <a:pt x="0" y="0"/>
                  </a:lnTo>
                  <a:lnTo>
                    <a:pt x="3382761" y="0"/>
                  </a:lnTo>
                  <a:lnTo>
                    <a:pt x="3757747" y="1044462"/>
                  </a:lnTo>
                  <a:lnTo>
                    <a:pt x="0" y="10444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0606" y="8469309"/>
              <a:ext cx="95250" cy="9525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0606" y="8869359"/>
              <a:ext cx="95250" cy="9525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0606" y="9269409"/>
              <a:ext cx="95250" cy="9525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0606" y="9669459"/>
              <a:ext cx="95250" cy="9525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0606" y="10069509"/>
              <a:ext cx="95250" cy="95250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643168" y="156273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/>
              <a:t>REVENUE</a:t>
            </a:r>
            <a:r>
              <a:rPr dirty="0" sz="6000" spc="-595"/>
              <a:t> </a:t>
            </a:r>
            <a:r>
              <a:rPr dirty="0" sz="6000" spc="-140"/>
              <a:t>MARKET</a:t>
            </a:r>
            <a:r>
              <a:rPr dirty="0" sz="6000" spc="-590"/>
              <a:t> </a:t>
            </a:r>
            <a:r>
              <a:rPr dirty="0" sz="6000" spc="-200"/>
              <a:t>SHARE</a:t>
            </a:r>
            <a:r>
              <a:rPr dirty="0" sz="6000" spc="-590"/>
              <a:t> </a:t>
            </a:r>
            <a:r>
              <a:rPr dirty="0" sz="6000" spc="-30"/>
              <a:t>BY</a:t>
            </a:r>
            <a:r>
              <a:rPr dirty="0" sz="6000" spc="-595"/>
              <a:t> </a:t>
            </a:r>
            <a:r>
              <a:rPr dirty="0" sz="6000" spc="-180"/>
              <a:t>SEGMENTS</a:t>
            </a:r>
            <a:r>
              <a:rPr dirty="0" sz="6000" spc="-590"/>
              <a:t> </a:t>
            </a:r>
            <a:r>
              <a:rPr dirty="0" sz="6000" spc="-330"/>
              <a:t>2022</a:t>
            </a:r>
            <a:endParaRPr sz="6000"/>
          </a:p>
        </p:txBody>
      </p:sp>
      <p:sp>
        <p:nvSpPr>
          <p:cNvPr id="22" name="object 22" descr=""/>
          <p:cNvSpPr txBox="1"/>
          <p:nvPr/>
        </p:nvSpPr>
        <p:spPr>
          <a:xfrm>
            <a:off x="460007" y="2340184"/>
            <a:ext cx="2530475" cy="443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50" spc="12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2750" spc="-12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750" spc="254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750">
              <a:latin typeface="Trebuchet MS"/>
              <a:cs typeface="Trebuchet MS"/>
            </a:endParaRPr>
          </a:p>
        </p:txBody>
      </p:sp>
      <p:pic>
        <p:nvPicPr>
          <p:cNvPr id="23" name="object 2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93250" y="2292565"/>
            <a:ext cx="123825" cy="123825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93250" y="2825965"/>
            <a:ext cx="123825" cy="123825"/>
          </a:xfrm>
          <a:prstGeom prst="rect">
            <a:avLst/>
          </a:prstGeom>
        </p:spPr>
      </p:pic>
      <p:sp>
        <p:nvSpPr>
          <p:cNvPr id="25" name="object 25" descr=""/>
          <p:cNvSpPr txBox="1"/>
          <p:nvPr/>
        </p:nvSpPr>
        <p:spPr>
          <a:xfrm>
            <a:off x="4386243" y="2003754"/>
            <a:ext cx="2859405" cy="1092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Polarized</a:t>
            </a:r>
            <a:endParaRPr sz="3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Non-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Polarized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506269" y="6619761"/>
            <a:ext cx="2642870" cy="79248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527685" marR="5080" indent="-515620">
              <a:lnSpc>
                <a:spcPts val="2740"/>
              </a:lnSpc>
              <a:spcBef>
                <a:spcPts val="650"/>
              </a:spcBef>
            </a:pPr>
            <a:r>
              <a:rPr dirty="0" sz="2750" spc="190">
                <a:solidFill>
                  <a:srgbClr val="43B4BD"/>
                </a:solidFill>
                <a:latin typeface="Trebuchet MS"/>
                <a:cs typeface="Trebuchet MS"/>
              </a:rPr>
              <a:t>Frame</a:t>
            </a:r>
            <a:r>
              <a:rPr dirty="0" sz="2750" spc="-12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750" spc="110">
                <a:solidFill>
                  <a:srgbClr val="43B4BD"/>
                </a:solidFill>
                <a:latin typeface="Trebuchet MS"/>
                <a:cs typeface="Trebuchet MS"/>
              </a:rPr>
              <a:t>Material </a:t>
            </a:r>
            <a:r>
              <a:rPr dirty="0" sz="2750" spc="254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750">
              <a:latin typeface="Trebuchet MS"/>
              <a:cs typeface="Trebuchet MS"/>
            </a:endParaRPr>
          </a:p>
        </p:txBody>
      </p:sp>
      <p:pic>
        <p:nvPicPr>
          <p:cNvPr id="27" name="object 2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90593" y="4176399"/>
            <a:ext cx="123825" cy="123825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90593" y="4719324"/>
            <a:ext cx="123825" cy="123825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90593" y="5262249"/>
            <a:ext cx="123825" cy="123825"/>
          </a:xfrm>
          <a:prstGeom prst="rect">
            <a:avLst/>
          </a:prstGeom>
        </p:spPr>
      </p:pic>
      <p:sp>
        <p:nvSpPr>
          <p:cNvPr id="30" name="object 30" descr=""/>
          <p:cNvSpPr txBox="1"/>
          <p:nvPr/>
        </p:nvSpPr>
        <p:spPr>
          <a:xfrm>
            <a:off x="4595641" y="3890122"/>
            <a:ext cx="1508125" cy="1654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100"/>
              </a:spcBef>
            </a:pPr>
            <a:r>
              <a:rPr dirty="0" sz="3100" spc="50">
                <a:solidFill>
                  <a:srgbClr val="FFFFFF"/>
                </a:solidFill>
                <a:latin typeface="Verdana"/>
                <a:cs typeface="Verdana"/>
              </a:rPr>
              <a:t>Male </a:t>
            </a:r>
            <a:r>
              <a:rPr dirty="0" sz="3100" spc="55">
                <a:solidFill>
                  <a:srgbClr val="FFFFFF"/>
                </a:solidFill>
                <a:latin typeface="Verdana"/>
                <a:cs typeface="Verdana"/>
              </a:rPr>
              <a:t>Female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Unisex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94573" y="4609179"/>
            <a:ext cx="3261360" cy="443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50" spc="320">
                <a:solidFill>
                  <a:srgbClr val="43B4BD"/>
                </a:solidFill>
                <a:latin typeface="Trebuchet MS"/>
                <a:cs typeface="Trebuchet MS"/>
              </a:rPr>
              <a:t>End</a:t>
            </a:r>
            <a:r>
              <a:rPr dirty="0" sz="2750" spc="-12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750" spc="140">
                <a:solidFill>
                  <a:srgbClr val="43B4BD"/>
                </a:solidFill>
                <a:latin typeface="Trebuchet MS"/>
                <a:cs typeface="Trebuchet MS"/>
              </a:rPr>
              <a:t>User</a:t>
            </a:r>
            <a:r>
              <a:rPr dirty="0" sz="2750" spc="-114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750" spc="254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750">
              <a:latin typeface="Trebuchet MS"/>
              <a:cs typeface="Trebuchet MS"/>
            </a:endParaRPr>
          </a:p>
        </p:txBody>
      </p:sp>
      <p:pic>
        <p:nvPicPr>
          <p:cNvPr id="32" name="object 3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81068" y="6477883"/>
            <a:ext cx="123825" cy="123825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81068" y="7001758"/>
            <a:ext cx="123825" cy="123825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81068" y="7525633"/>
            <a:ext cx="123825" cy="123825"/>
          </a:xfrm>
          <a:prstGeom prst="rect">
            <a:avLst/>
          </a:prstGeom>
        </p:spPr>
      </p:pic>
      <p:sp>
        <p:nvSpPr>
          <p:cNvPr id="35" name="object 35" descr=""/>
          <p:cNvSpPr txBox="1"/>
          <p:nvPr/>
        </p:nvSpPr>
        <p:spPr>
          <a:xfrm>
            <a:off x="4573019" y="6198464"/>
            <a:ext cx="1590040" cy="1597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Acetate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Metal </a:t>
            </a:r>
            <a:r>
              <a:rPr dirty="0" sz="3000" spc="-15">
                <a:solidFill>
                  <a:srgbClr val="FFFFFF"/>
                </a:solidFill>
                <a:latin typeface="Verdana"/>
                <a:cs typeface="Verdana"/>
              </a:rPr>
              <a:t>Injected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246272" y="8257842"/>
            <a:ext cx="2936240" cy="2025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100"/>
              </a:spcBef>
            </a:pPr>
            <a:r>
              <a:rPr dirty="0" sz="2300" spc="-10">
                <a:solidFill>
                  <a:srgbClr val="FFFFFF"/>
                </a:solidFill>
                <a:latin typeface="Verdana"/>
                <a:cs typeface="Verdana"/>
              </a:rPr>
              <a:t>Supermarkets Hypermarkets </a:t>
            </a:r>
            <a:r>
              <a:rPr dirty="0" sz="2300" spc="-25">
                <a:solidFill>
                  <a:srgbClr val="FFFFFF"/>
                </a:solidFill>
                <a:latin typeface="Verdana"/>
                <a:cs typeface="Verdana"/>
              </a:rPr>
              <a:t>Speciality</a:t>
            </a:r>
            <a:r>
              <a:rPr dirty="0" sz="23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300" spc="-10">
                <a:solidFill>
                  <a:srgbClr val="FFFFFF"/>
                </a:solidFill>
                <a:latin typeface="Verdana"/>
                <a:cs typeface="Verdana"/>
              </a:rPr>
              <a:t>Stores </a:t>
            </a:r>
            <a:r>
              <a:rPr dirty="0" sz="2300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2300" spc="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300" spc="-35">
                <a:solidFill>
                  <a:srgbClr val="FFFFFF"/>
                </a:solidFill>
                <a:latin typeface="Verdana"/>
                <a:cs typeface="Verdana"/>
              </a:rPr>
              <a:t>Stores </a:t>
            </a:r>
            <a:r>
              <a:rPr dirty="0" sz="230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2300" spc="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30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679761" y="8879671"/>
            <a:ext cx="2091055" cy="79248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320040" marR="5080" indent="-307975">
              <a:lnSpc>
                <a:spcPts val="2740"/>
              </a:lnSpc>
              <a:spcBef>
                <a:spcPts val="650"/>
              </a:spcBef>
            </a:pPr>
            <a:r>
              <a:rPr dirty="0" sz="2750" spc="135">
                <a:solidFill>
                  <a:srgbClr val="43B4BD"/>
                </a:solidFill>
                <a:latin typeface="Trebuchet MS"/>
                <a:cs typeface="Trebuchet MS"/>
              </a:rPr>
              <a:t>Distribution </a:t>
            </a:r>
            <a:r>
              <a:rPr dirty="0" sz="2750" spc="195">
                <a:solidFill>
                  <a:srgbClr val="43B4BD"/>
                </a:solidFill>
                <a:latin typeface="Trebuchet MS"/>
                <a:cs typeface="Trebuchet MS"/>
              </a:rPr>
              <a:t>Channel</a:t>
            </a:r>
            <a:endParaRPr sz="2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>
                <a:solidFill>
                  <a:srgbClr val="000000"/>
                </a:solidFill>
              </a:rPr>
              <a:t>Global</a:t>
            </a:r>
            <a:r>
              <a:rPr dirty="0" sz="5000" spc="-215">
                <a:solidFill>
                  <a:srgbClr val="000000"/>
                </a:solidFill>
              </a:rPr>
              <a:t> </a:t>
            </a:r>
            <a:r>
              <a:rPr dirty="0" sz="5000">
                <a:solidFill>
                  <a:srgbClr val="000000"/>
                </a:solidFill>
              </a:rPr>
              <a:t>Luxury</a:t>
            </a:r>
            <a:r>
              <a:rPr dirty="0" sz="5000" spc="-215">
                <a:solidFill>
                  <a:srgbClr val="000000"/>
                </a:solidFill>
              </a:rPr>
              <a:t> </a:t>
            </a:r>
            <a:r>
              <a:rPr dirty="0" sz="5000" spc="-10">
                <a:solidFill>
                  <a:srgbClr val="000000"/>
                </a:solidFill>
              </a:rPr>
              <a:t>Sunglass</a:t>
            </a:r>
            <a:r>
              <a:rPr dirty="0" sz="5000" spc="-215">
                <a:solidFill>
                  <a:srgbClr val="000000"/>
                </a:solidFill>
              </a:rPr>
              <a:t> </a:t>
            </a:r>
            <a:r>
              <a:rPr dirty="0" sz="5000">
                <a:solidFill>
                  <a:srgbClr val="000000"/>
                </a:solidFill>
              </a:rPr>
              <a:t>Market</a:t>
            </a:r>
            <a:r>
              <a:rPr dirty="0" sz="5000" spc="-210">
                <a:solidFill>
                  <a:srgbClr val="000000"/>
                </a:solidFill>
              </a:rPr>
              <a:t> </a:t>
            </a:r>
            <a:r>
              <a:rPr dirty="0" sz="5000">
                <a:solidFill>
                  <a:srgbClr val="000000"/>
                </a:solidFill>
              </a:rPr>
              <a:t>Revenue</a:t>
            </a:r>
            <a:r>
              <a:rPr dirty="0" sz="5000" spc="-215">
                <a:solidFill>
                  <a:srgbClr val="000000"/>
                </a:solidFill>
              </a:rPr>
              <a:t> </a:t>
            </a:r>
            <a:r>
              <a:rPr dirty="0" sz="5000">
                <a:solidFill>
                  <a:srgbClr val="000000"/>
                </a:solidFill>
              </a:rPr>
              <a:t>share</a:t>
            </a:r>
            <a:r>
              <a:rPr dirty="0" sz="5000" spc="-215">
                <a:solidFill>
                  <a:srgbClr val="000000"/>
                </a:solidFill>
              </a:rPr>
              <a:t> </a:t>
            </a:r>
            <a:r>
              <a:rPr dirty="0" sz="5000" spc="135">
                <a:solidFill>
                  <a:srgbClr val="000000"/>
                </a:solidFill>
              </a:rPr>
              <a:t>for</a:t>
            </a:r>
            <a:r>
              <a:rPr dirty="0" sz="5000" spc="-210">
                <a:solidFill>
                  <a:srgbClr val="000000"/>
                </a:solidFill>
              </a:rPr>
              <a:t> </a:t>
            </a:r>
            <a:r>
              <a:rPr dirty="0" sz="5000" spc="-20">
                <a:solidFill>
                  <a:srgbClr val="000000"/>
                </a:solidFill>
              </a:rPr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3510271" y="4697926"/>
            <a:ext cx="2807970" cy="17589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629920" marR="5080" indent="-617855">
              <a:lnSpc>
                <a:spcPts val="6450"/>
              </a:lnSpc>
              <a:spcBef>
                <a:spcPts val="940"/>
              </a:spcBef>
            </a:pPr>
            <a:r>
              <a:rPr dirty="0" sz="6000" spc="95">
                <a:latin typeface="Verdana"/>
                <a:cs typeface="Verdana"/>
              </a:rPr>
              <a:t>Europe </a:t>
            </a:r>
            <a:r>
              <a:rPr dirty="0" sz="6000" spc="-700">
                <a:latin typeface="Verdana"/>
                <a:cs typeface="Verdana"/>
              </a:rPr>
              <a:t>38%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803E1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3A170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290779"/>
            <a:ext cx="10459085" cy="3328670"/>
            <a:chOff x="3914567" y="5290779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184" y="5466039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315" y="5290779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44" y="3328355"/>
                  </a:lnTo>
                  <a:lnTo>
                    <a:pt x="102763" y="3320684"/>
                  </a:lnTo>
                  <a:lnTo>
                    <a:pt x="61557" y="3299339"/>
                  </a:lnTo>
                  <a:lnTo>
                    <a:pt x="29026" y="3266817"/>
                  </a:lnTo>
                  <a:lnTo>
                    <a:pt x="7673" y="3225618"/>
                  </a:lnTo>
                  <a:lnTo>
                    <a:pt x="0" y="3178241"/>
                  </a:lnTo>
                  <a:lnTo>
                    <a:pt x="0" y="150143"/>
                  </a:lnTo>
                  <a:lnTo>
                    <a:pt x="7673" y="102752"/>
                  </a:lnTo>
                  <a:lnTo>
                    <a:pt x="29026" y="61544"/>
                  </a:lnTo>
                  <a:lnTo>
                    <a:pt x="61557" y="29017"/>
                  </a:lnTo>
                  <a:lnTo>
                    <a:pt x="102763" y="7670"/>
                  </a:lnTo>
                  <a:lnTo>
                    <a:pt x="150143" y="0"/>
                  </a:lnTo>
                  <a:lnTo>
                    <a:pt x="8881964" y="0"/>
                  </a:lnTo>
                  <a:lnTo>
                    <a:pt x="8929356" y="7670"/>
                  </a:lnTo>
                  <a:lnTo>
                    <a:pt x="8970564" y="29017"/>
                  </a:lnTo>
                  <a:lnTo>
                    <a:pt x="9003090" y="61544"/>
                  </a:lnTo>
                  <a:lnTo>
                    <a:pt x="9024437" y="102752"/>
                  </a:lnTo>
                  <a:lnTo>
                    <a:pt x="9032108" y="150143"/>
                  </a:lnTo>
                  <a:lnTo>
                    <a:pt x="9032108" y="3178241"/>
                  </a:lnTo>
                  <a:lnTo>
                    <a:pt x="9024437" y="3225618"/>
                  </a:lnTo>
                  <a:lnTo>
                    <a:pt x="9003090" y="3266817"/>
                  </a:lnTo>
                  <a:lnTo>
                    <a:pt x="8970564" y="3299339"/>
                  </a:lnTo>
                  <a:lnTo>
                    <a:pt x="8929356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3A17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803E10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182724" y="2288845"/>
            <a:ext cx="6609080" cy="2206625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620" b="0">
                <a:latin typeface="Yanone Kaffeesatz Thin"/>
                <a:cs typeface="Yanone Kaffeesatz Thin"/>
              </a:rPr>
              <a:t>Growing</a:t>
            </a:r>
            <a:r>
              <a:rPr dirty="0" sz="4000" spc="320" b="0">
                <a:latin typeface="Yanone Kaffeesatz Thin"/>
                <a:cs typeface="Yanone Kaffeesatz Thin"/>
              </a:rPr>
              <a:t> </a:t>
            </a:r>
            <a:r>
              <a:rPr dirty="0" sz="4000" spc="675" b="0">
                <a:latin typeface="Yanone Kaffeesatz Thin"/>
                <a:cs typeface="Yanone Kaffeesatz Thin"/>
              </a:rPr>
              <a:t>Number</a:t>
            </a:r>
            <a:r>
              <a:rPr dirty="0" sz="4000" spc="325" b="0"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latin typeface="Yanone Kaffeesatz Thin"/>
                <a:cs typeface="Yanone Kaffeesatz Thin"/>
              </a:rPr>
              <a:t>of</a:t>
            </a:r>
            <a:r>
              <a:rPr dirty="0" sz="4000" spc="320" b="0">
                <a:latin typeface="Yanone Kaffeesatz Thin"/>
                <a:cs typeface="Yanone Kaffeesatz Thin"/>
              </a:rPr>
              <a:t> </a:t>
            </a:r>
            <a:r>
              <a:rPr dirty="0" sz="4000" spc="725" b="0">
                <a:latin typeface="Yanone Kaffeesatz Thin"/>
                <a:cs typeface="Yanone Kaffeesatz Thin"/>
              </a:rPr>
              <a:t>E- </a:t>
            </a:r>
            <a:r>
              <a:rPr dirty="0" sz="4000" spc="780" b="0">
                <a:latin typeface="Yanone Kaffeesatz Thin"/>
                <a:cs typeface="Yanone Kaffeesatz Thin"/>
              </a:rPr>
              <a:t>Commerce</a:t>
            </a:r>
            <a:r>
              <a:rPr dirty="0" sz="4000" spc="325" b="0"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latin typeface="Yanone Kaffeesatz Thin"/>
                <a:cs typeface="Yanone Kaffeesatz Thin"/>
              </a:rPr>
              <a:t>and</a:t>
            </a:r>
            <a:r>
              <a:rPr dirty="0" sz="4000" spc="325" b="0">
                <a:latin typeface="Yanone Kaffeesatz Thin"/>
                <a:cs typeface="Yanone Kaffeesatz Thin"/>
              </a:rPr>
              <a:t> </a:t>
            </a:r>
            <a:r>
              <a:rPr dirty="0" sz="4000" spc="565" b="0">
                <a:latin typeface="Yanone Kaffeesatz Thin"/>
                <a:cs typeface="Yanone Kaffeesatz Thin"/>
              </a:rPr>
              <a:t>Online</a:t>
            </a:r>
            <a:r>
              <a:rPr dirty="0" sz="4000" spc="330" b="0">
                <a:latin typeface="Yanone Kaffeesatz Thin"/>
                <a:cs typeface="Yanone Kaffeesatz Thin"/>
              </a:rPr>
              <a:t> </a:t>
            </a:r>
            <a:r>
              <a:rPr dirty="0" sz="4000" spc="565" b="0">
                <a:latin typeface="Yanone Kaffeesatz Thin"/>
                <a:cs typeface="Yanone Kaffeesatz Thin"/>
              </a:rPr>
              <a:t>Retail </a:t>
            </a:r>
            <a:r>
              <a:rPr dirty="0" sz="4000" spc="590" b="0">
                <a:latin typeface="Yanone Kaffeesatz Thin"/>
                <a:cs typeface="Yanone Kaffeesatz Thin"/>
              </a:rPr>
              <a:t>Stores</a:t>
            </a:r>
            <a:r>
              <a:rPr dirty="0" sz="4000" spc="320" b="0"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latin typeface="Yanone Kaffeesatz Thin"/>
                <a:cs typeface="Yanone Kaffeesatz Thin"/>
              </a:rPr>
              <a:t>to</a:t>
            </a:r>
            <a:r>
              <a:rPr dirty="0" sz="4000" spc="320" b="0">
                <a:latin typeface="Yanone Kaffeesatz Thin"/>
                <a:cs typeface="Yanone Kaffeesatz Thin"/>
              </a:rPr>
              <a:t> </a:t>
            </a:r>
            <a:r>
              <a:rPr dirty="0" sz="4000" spc="625" b="0">
                <a:latin typeface="Yanone Kaffeesatz Thin"/>
                <a:cs typeface="Yanone Kaffeesatz Thin"/>
              </a:rPr>
              <a:t>Propel</a:t>
            </a:r>
            <a:r>
              <a:rPr dirty="0" sz="4000" spc="320" b="0"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latin typeface="Yanone Kaffeesatz Thin"/>
                <a:cs typeface="Yanone Kaffeesatz Thin"/>
              </a:rPr>
              <a:t>Market </a:t>
            </a:r>
            <a:r>
              <a:rPr dirty="0" sz="4000" spc="605" b="0"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62150" y="6378697"/>
            <a:ext cx="171450" cy="171450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8046226" y="6105679"/>
            <a:ext cx="6004560" cy="168275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Competition</a:t>
            </a:r>
            <a:r>
              <a:rPr dirty="0" sz="40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from</a:t>
            </a:r>
            <a:r>
              <a:rPr dirty="0" sz="40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Non- </a:t>
            </a:r>
            <a:r>
              <a:rPr dirty="0" sz="4000" spc="495" b="0">
                <a:solidFill>
                  <a:srgbClr val="FFFFFF"/>
                </a:solidFill>
                <a:latin typeface="Yanone Kaffeesatz Thin"/>
                <a:cs typeface="Yanone Kaffeesatz Thin"/>
              </a:rPr>
              <a:t>Luxury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Brands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432768" y="544514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000000"/>
                </a:solidFill>
              </a:rPr>
              <a:t>AUTHOR'S</a:t>
            </a:r>
            <a:r>
              <a:rPr dirty="0" sz="6000" spc="-575">
                <a:solidFill>
                  <a:srgbClr val="000000"/>
                </a:solidFill>
              </a:rPr>
              <a:t> </a:t>
            </a:r>
            <a:r>
              <a:rPr dirty="0" sz="6000" spc="-130">
                <a:solidFill>
                  <a:srgbClr val="000000"/>
                </a:solidFill>
              </a:rPr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43507" y="2166676"/>
            <a:ext cx="104775" cy="10477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43507" y="3081076"/>
            <a:ext cx="104775" cy="10477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43507" y="5367076"/>
            <a:ext cx="104775" cy="10477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43507" y="6738677"/>
            <a:ext cx="104775" cy="10477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43507" y="8110277"/>
            <a:ext cx="104775" cy="104775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9307330" y="1915318"/>
            <a:ext cx="8436610" cy="779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81635">
              <a:lnSpc>
                <a:spcPct val="115399"/>
              </a:lnSpc>
              <a:spcBef>
                <a:spcPts val="95"/>
              </a:spcBef>
            </a:pPr>
            <a:r>
              <a:rPr dirty="0" sz="2600" spc="-10">
                <a:latin typeface="Verdana"/>
                <a:cs typeface="Verdana"/>
              </a:rPr>
              <a:t>The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Global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Luxury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Sunglass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Market</a:t>
            </a:r>
            <a:r>
              <a:rPr dirty="0" sz="2600" spc="-165">
                <a:latin typeface="Verdana"/>
                <a:cs typeface="Verdana"/>
              </a:rPr>
              <a:t> </a:t>
            </a:r>
            <a:r>
              <a:rPr dirty="0" sz="2600" spc="-55">
                <a:latin typeface="Verdana"/>
                <a:cs typeface="Verdana"/>
              </a:rPr>
              <a:t>is</a:t>
            </a:r>
            <a:r>
              <a:rPr dirty="0" sz="2600" spc="-17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witnessing </a:t>
            </a:r>
            <a:r>
              <a:rPr dirty="0" sz="2600">
                <a:latin typeface="Verdana"/>
                <a:cs typeface="Verdana"/>
              </a:rPr>
              <a:t>significant</a:t>
            </a:r>
            <a:r>
              <a:rPr dirty="0" sz="2600" spc="-130">
                <a:latin typeface="Verdana"/>
                <a:cs typeface="Verdana"/>
              </a:rPr>
              <a:t> </a:t>
            </a:r>
            <a:r>
              <a:rPr dirty="0" sz="2600" spc="60">
                <a:latin typeface="Verdana"/>
                <a:cs typeface="Verdana"/>
              </a:rPr>
              <a:t>growth</a:t>
            </a:r>
            <a:r>
              <a:rPr dirty="0" sz="2600" spc="-12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in</a:t>
            </a:r>
            <a:r>
              <a:rPr dirty="0" sz="2600" spc="-12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the</a:t>
            </a:r>
            <a:r>
              <a:rPr dirty="0" sz="2600" spc="-12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near</a:t>
            </a:r>
            <a:r>
              <a:rPr dirty="0" sz="2600" spc="-12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future.</a:t>
            </a:r>
            <a:endParaRPr sz="2600">
              <a:latin typeface="Verdana"/>
              <a:cs typeface="Verdana"/>
            </a:endParaRPr>
          </a:p>
          <a:p>
            <a:pPr marL="12700" marR="790575">
              <a:lnSpc>
                <a:spcPct val="115399"/>
              </a:lnSpc>
            </a:pPr>
            <a:r>
              <a:rPr dirty="0" sz="2600">
                <a:latin typeface="Verdana"/>
                <a:cs typeface="Verdana"/>
              </a:rPr>
              <a:t>Polarized</a:t>
            </a:r>
            <a:r>
              <a:rPr dirty="0" sz="2600" spc="-9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sunglasses</a:t>
            </a:r>
            <a:r>
              <a:rPr dirty="0" sz="2600" spc="-95">
                <a:latin typeface="Verdana"/>
                <a:cs typeface="Verdana"/>
              </a:rPr>
              <a:t> </a:t>
            </a:r>
            <a:r>
              <a:rPr dirty="0" sz="2600" spc="-40">
                <a:latin typeface="Verdana"/>
                <a:cs typeface="Verdana"/>
              </a:rPr>
              <a:t>are</a:t>
            </a:r>
            <a:r>
              <a:rPr dirty="0" sz="2600" spc="-9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the</a:t>
            </a:r>
            <a:r>
              <a:rPr dirty="0" sz="2600" spc="-95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fastest-</a:t>
            </a:r>
            <a:r>
              <a:rPr dirty="0" sz="2600" spc="55">
                <a:latin typeface="Verdana"/>
                <a:cs typeface="Verdana"/>
              </a:rPr>
              <a:t>growing </a:t>
            </a:r>
            <a:r>
              <a:rPr dirty="0" sz="2600">
                <a:latin typeface="Verdana"/>
                <a:cs typeface="Verdana"/>
              </a:rPr>
              <a:t>category</a:t>
            </a:r>
            <a:r>
              <a:rPr dirty="0" sz="2600" spc="-150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over</a:t>
            </a:r>
            <a:r>
              <a:rPr dirty="0" sz="2600" spc="-15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the</a:t>
            </a:r>
            <a:r>
              <a:rPr dirty="0" sz="2600" spc="-14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forecast</a:t>
            </a:r>
            <a:r>
              <a:rPr dirty="0" sz="2600" spc="-15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period</a:t>
            </a:r>
            <a:r>
              <a:rPr dirty="0" sz="2600" spc="-145">
                <a:latin typeface="Verdana"/>
                <a:cs typeface="Verdana"/>
              </a:rPr>
              <a:t> </a:t>
            </a:r>
            <a:r>
              <a:rPr dirty="0" sz="2600" spc="75">
                <a:latin typeface="Verdana"/>
                <a:cs typeface="Verdana"/>
              </a:rPr>
              <a:t>due</a:t>
            </a:r>
            <a:r>
              <a:rPr dirty="0" sz="2600" spc="-150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to </a:t>
            </a:r>
            <a:r>
              <a:rPr dirty="0" sz="2600" spc="65">
                <a:latin typeface="Verdana"/>
                <a:cs typeface="Verdana"/>
              </a:rPr>
              <a:t>minimizing</a:t>
            </a:r>
            <a:r>
              <a:rPr dirty="0" sz="2600" spc="-21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glare</a:t>
            </a:r>
            <a:r>
              <a:rPr dirty="0" sz="2600" spc="-210">
                <a:latin typeface="Verdana"/>
                <a:cs typeface="Verdana"/>
              </a:rPr>
              <a:t> </a:t>
            </a:r>
            <a:r>
              <a:rPr dirty="0" sz="2600" spc="60">
                <a:latin typeface="Verdana"/>
                <a:cs typeface="Verdana"/>
              </a:rPr>
              <a:t>and</a:t>
            </a:r>
            <a:r>
              <a:rPr dirty="0" sz="2600" spc="-210">
                <a:latin typeface="Verdana"/>
                <a:cs typeface="Verdana"/>
              </a:rPr>
              <a:t> </a:t>
            </a:r>
            <a:r>
              <a:rPr dirty="0" sz="2600" spc="65">
                <a:latin typeface="Verdana"/>
                <a:cs typeface="Verdana"/>
              </a:rPr>
              <a:t>enhancing</a:t>
            </a:r>
            <a:r>
              <a:rPr dirty="0" sz="2600" spc="-215">
                <a:latin typeface="Verdana"/>
                <a:cs typeface="Verdana"/>
              </a:rPr>
              <a:t> </a:t>
            </a:r>
            <a:r>
              <a:rPr dirty="0" sz="2600" spc="-40">
                <a:latin typeface="Verdana"/>
                <a:cs typeface="Verdana"/>
              </a:rPr>
              <a:t>visual</a:t>
            </a:r>
            <a:r>
              <a:rPr dirty="0" sz="2600" spc="-210">
                <a:latin typeface="Verdana"/>
                <a:cs typeface="Verdana"/>
              </a:rPr>
              <a:t> </a:t>
            </a:r>
            <a:r>
              <a:rPr dirty="0" sz="2600" spc="-55">
                <a:latin typeface="Verdana"/>
                <a:cs typeface="Verdana"/>
              </a:rPr>
              <a:t>clarity; </a:t>
            </a:r>
            <a:r>
              <a:rPr dirty="0" sz="2600">
                <a:latin typeface="Verdana"/>
                <a:cs typeface="Verdana"/>
              </a:rPr>
              <a:t>polarized</a:t>
            </a:r>
            <a:r>
              <a:rPr dirty="0" sz="2600" spc="-6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sunglasses</a:t>
            </a:r>
            <a:r>
              <a:rPr dirty="0" sz="2600" spc="-65">
                <a:latin typeface="Verdana"/>
                <a:cs typeface="Verdana"/>
              </a:rPr>
              <a:t> </a:t>
            </a:r>
            <a:r>
              <a:rPr dirty="0" sz="2600" spc="80">
                <a:latin typeface="Verdana"/>
                <a:cs typeface="Verdana"/>
              </a:rPr>
              <a:t>combine</a:t>
            </a:r>
            <a:r>
              <a:rPr dirty="0" sz="2600" spc="-6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cutting-</a:t>
            </a:r>
            <a:r>
              <a:rPr dirty="0" sz="2600" spc="50">
                <a:latin typeface="Verdana"/>
                <a:cs typeface="Verdana"/>
              </a:rPr>
              <a:t>edge </a:t>
            </a:r>
            <a:r>
              <a:rPr dirty="0" sz="2600">
                <a:latin typeface="Verdana"/>
                <a:cs typeface="Verdana"/>
              </a:rPr>
              <a:t>technology</a:t>
            </a:r>
            <a:r>
              <a:rPr dirty="0" sz="2600" spc="-145">
                <a:latin typeface="Verdana"/>
                <a:cs typeface="Verdana"/>
              </a:rPr>
              <a:t> </a:t>
            </a:r>
            <a:r>
              <a:rPr dirty="0" sz="2600" spc="60">
                <a:latin typeface="Verdana"/>
                <a:cs typeface="Verdana"/>
              </a:rPr>
              <a:t>with</a:t>
            </a:r>
            <a:r>
              <a:rPr dirty="0" sz="2600" spc="-140">
                <a:latin typeface="Verdana"/>
                <a:cs typeface="Verdana"/>
              </a:rPr>
              <a:t> </a:t>
            </a:r>
            <a:r>
              <a:rPr dirty="0" sz="2600" spc="-40">
                <a:latin typeface="Verdana"/>
                <a:cs typeface="Verdana"/>
              </a:rPr>
              <a:t>a</a:t>
            </a:r>
            <a:r>
              <a:rPr dirty="0" sz="2600" spc="-140">
                <a:latin typeface="Verdana"/>
                <a:cs typeface="Verdana"/>
              </a:rPr>
              <a:t> </a:t>
            </a:r>
            <a:r>
              <a:rPr dirty="0" sz="2600" spc="70">
                <a:latin typeface="Verdana"/>
                <a:cs typeface="Verdana"/>
              </a:rPr>
              <a:t>touch</a:t>
            </a:r>
            <a:r>
              <a:rPr dirty="0" sz="2600" spc="-14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of</a:t>
            </a:r>
            <a:r>
              <a:rPr dirty="0" sz="2600" spc="-14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luxury.</a:t>
            </a:r>
            <a:endParaRPr sz="2600">
              <a:latin typeface="Verdana"/>
              <a:cs typeface="Verdana"/>
            </a:endParaRPr>
          </a:p>
          <a:p>
            <a:pPr marL="12700" marR="488315">
              <a:lnSpc>
                <a:spcPct val="115399"/>
              </a:lnSpc>
            </a:pPr>
            <a:r>
              <a:rPr dirty="0" sz="2600" spc="-20">
                <a:latin typeface="Verdana"/>
                <a:cs typeface="Verdana"/>
              </a:rPr>
              <a:t>Influencers</a:t>
            </a:r>
            <a:r>
              <a:rPr dirty="0" sz="2600" spc="-160">
                <a:latin typeface="Verdana"/>
                <a:cs typeface="Verdana"/>
              </a:rPr>
              <a:t> </a:t>
            </a:r>
            <a:r>
              <a:rPr dirty="0" sz="2600" spc="60">
                <a:latin typeface="Verdana"/>
                <a:cs typeface="Verdana"/>
              </a:rPr>
              <a:t>and</a:t>
            </a:r>
            <a:r>
              <a:rPr dirty="0" sz="2600" spc="-16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celebrities</a:t>
            </a:r>
            <a:r>
              <a:rPr dirty="0" sz="2600" spc="-15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often</a:t>
            </a:r>
            <a:r>
              <a:rPr dirty="0" sz="2600" spc="-160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drive</a:t>
            </a:r>
            <a:r>
              <a:rPr dirty="0" sz="2600" spc="-16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trends, </a:t>
            </a:r>
            <a:r>
              <a:rPr dirty="0" sz="2600">
                <a:latin typeface="Verdana"/>
                <a:cs typeface="Verdana"/>
              </a:rPr>
              <a:t>amplifying</a:t>
            </a:r>
            <a:r>
              <a:rPr dirty="0" sz="2600" spc="-11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the</a:t>
            </a:r>
            <a:r>
              <a:rPr dirty="0" sz="2600" spc="-11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appeal</a:t>
            </a:r>
            <a:r>
              <a:rPr dirty="0" sz="2600" spc="-11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of</a:t>
            </a:r>
            <a:r>
              <a:rPr dirty="0" sz="2600" spc="-110">
                <a:latin typeface="Verdana"/>
                <a:cs typeface="Verdana"/>
              </a:rPr>
              <a:t> </a:t>
            </a:r>
            <a:r>
              <a:rPr dirty="0" sz="2600" spc="-40">
                <a:latin typeface="Verdana"/>
                <a:cs typeface="Verdana"/>
              </a:rPr>
              <a:t>luxury</a:t>
            </a:r>
            <a:r>
              <a:rPr dirty="0" sz="2600" spc="-110">
                <a:latin typeface="Verdana"/>
                <a:cs typeface="Verdana"/>
              </a:rPr>
              <a:t> </a:t>
            </a:r>
            <a:r>
              <a:rPr dirty="0" sz="2600" spc="-20">
                <a:latin typeface="Verdana"/>
                <a:cs typeface="Verdana"/>
              </a:rPr>
              <a:t>eyewear</a:t>
            </a:r>
            <a:r>
              <a:rPr dirty="0" sz="2600" spc="-110">
                <a:latin typeface="Verdana"/>
                <a:cs typeface="Verdana"/>
              </a:rPr>
              <a:t> </a:t>
            </a:r>
            <a:r>
              <a:rPr dirty="0" sz="2600" spc="80">
                <a:latin typeface="Verdana"/>
                <a:cs typeface="Verdana"/>
              </a:rPr>
              <a:t>among </a:t>
            </a:r>
            <a:r>
              <a:rPr dirty="0" sz="2600">
                <a:latin typeface="Verdana"/>
                <a:cs typeface="Verdana"/>
              </a:rPr>
              <a:t>female</a:t>
            </a:r>
            <a:r>
              <a:rPr dirty="0" sz="2600" spc="-7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consumers.</a:t>
            </a:r>
            <a:endParaRPr sz="2600">
              <a:latin typeface="Verdana"/>
              <a:cs typeface="Verdana"/>
            </a:endParaRPr>
          </a:p>
          <a:p>
            <a:pPr marL="12700" marR="5080" indent="86360">
              <a:lnSpc>
                <a:spcPct val="115399"/>
              </a:lnSpc>
            </a:pPr>
            <a:r>
              <a:rPr dirty="0" sz="2600">
                <a:latin typeface="Verdana"/>
                <a:cs typeface="Verdana"/>
              </a:rPr>
              <a:t>Brands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like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 spc="-85">
                <a:latin typeface="Verdana"/>
                <a:cs typeface="Verdana"/>
              </a:rPr>
              <a:t>Ray-</a:t>
            </a:r>
            <a:r>
              <a:rPr dirty="0" sz="2600" spc="70">
                <a:latin typeface="Verdana"/>
                <a:cs typeface="Verdana"/>
              </a:rPr>
              <a:t>Ban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 spc="60">
                <a:latin typeface="Verdana"/>
                <a:cs typeface="Verdana"/>
              </a:rPr>
              <a:t>and</a:t>
            </a:r>
            <a:r>
              <a:rPr dirty="0" sz="2600" spc="-175">
                <a:latin typeface="Verdana"/>
                <a:cs typeface="Verdana"/>
              </a:rPr>
              <a:t> </a:t>
            </a:r>
            <a:r>
              <a:rPr dirty="0" sz="2600" spc="55">
                <a:latin typeface="Verdana"/>
                <a:cs typeface="Verdana"/>
              </a:rPr>
              <a:t>Gucci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 spc="-40">
                <a:latin typeface="Verdana"/>
                <a:cs typeface="Verdana"/>
              </a:rPr>
              <a:t>are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at</a:t>
            </a:r>
            <a:r>
              <a:rPr dirty="0" sz="2600" spc="-17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the</a:t>
            </a:r>
            <a:r>
              <a:rPr dirty="0" sz="2600" spc="-18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forefront </a:t>
            </a:r>
            <a:r>
              <a:rPr dirty="0" sz="2600">
                <a:latin typeface="Verdana"/>
                <a:cs typeface="Verdana"/>
              </a:rPr>
              <a:t>of</a:t>
            </a:r>
            <a:r>
              <a:rPr dirty="0" sz="2600" spc="-11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this</a:t>
            </a:r>
            <a:r>
              <a:rPr dirty="0" sz="2600" spc="-110">
                <a:latin typeface="Verdana"/>
                <a:cs typeface="Verdana"/>
              </a:rPr>
              <a:t> </a:t>
            </a:r>
            <a:r>
              <a:rPr dirty="0" sz="2600" spc="-45">
                <a:latin typeface="Verdana"/>
                <a:cs typeface="Verdana"/>
              </a:rPr>
              <a:t>trend,</a:t>
            </a:r>
            <a:r>
              <a:rPr dirty="0" sz="2600" spc="-11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incorporating</a:t>
            </a:r>
            <a:r>
              <a:rPr dirty="0" sz="2600" spc="-11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acetate</a:t>
            </a:r>
            <a:r>
              <a:rPr dirty="0" sz="2600" spc="-11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in</a:t>
            </a:r>
            <a:r>
              <a:rPr dirty="0" sz="2600" spc="-11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their collections.</a:t>
            </a:r>
            <a:endParaRPr sz="2600">
              <a:latin typeface="Verdana"/>
              <a:cs typeface="Verdana"/>
            </a:endParaRPr>
          </a:p>
          <a:p>
            <a:pPr marL="12700" marR="402590">
              <a:lnSpc>
                <a:spcPct val="115399"/>
              </a:lnSpc>
            </a:pPr>
            <a:r>
              <a:rPr dirty="0" sz="2600">
                <a:latin typeface="Verdana"/>
                <a:cs typeface="Verdana"/>
              </a:rPr>
              <a:t>Convenience</a:t>
            </a:r>
            <a:r>
              <a:rPr dirty="0" sz="2600" spc="-90">
                <a:latin typeface="Verdana"/>
                <a:cs typeface="Verdana"/>
              </a:rPr>
              <a:t> </a:t>
            </a:r>
            <a:r>
              <a:rPr dirty="0" sz="2600" spc="-35">
                <a:latin typeface="Verdana"/>
                <a:cs typeface="Verdana"/>
              </a:rPr>
              <a:t>stores</a:t>
            </a:r>
            <a:r>
              <a:rPr dirty="0" sz="2600" spc="-75">
                <a:latin typeface="Verdana"/>
                <a:cs typeface="Verdana"/>
              </a:rPr>
              <a:t> </a:t>
            </a:r>
            <a:r>
              <a:rPr dirty="0" sz="2600" spc="-40">
                <a:latin typeface="Verdana"/>
                <a:cs typeface="Verdana"/>
              </a:rPr>
              <a:t>are</a:t>
            </a:r>
            <a:r>
              <a:rPr dirty="0" sz="2600" spc="-8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the</a:t>
            </a:r>
            <a:r>
              <a:rPr dirty="0" sz="2600" spc="-75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fastest-</a:t>
            </a:r>
            <a:r>
              <a:rPr dirty="0" sz="2600" spc="55">
                <a:latin typeface="Verdana"/>
                <a:cs typeface="Verdana"/>
              </a:rPr>
              <a:t>growing </a:t>
            </a:r>
            <a:r>
              <a:rPr dirty="0" sz="2600">
                <a:latin typeface="Verdana"/>
                <a:cs typeface="Verdana"/>
              </a:rPr>
              <a:t>category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over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the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forecast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 spc="-35">
                <a:latin typeface="Verdana"/>
                <a:cs typeface="Verdana"/>
              </a:rPr>
              <a:t>period,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redefining</a:t>
            </a:r>
            <a:r>
              <a:rPr dirty="0" sz="2600" spc="-120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the </a:t>
            </a:r>
            <a:r>
              <a:rPr dirty="0" sz="2600" spc="65">
                <a:latin typeface="Verdana"/>
                <a:cs typeface="Verdana"/>
              </a:rPr>
              <a:t>shopping</a:t>
            </a:r>
            <a:r>
              <a:rPr dirty="0" sz="2600" spc="-8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experience</a:t>
            </a:r>
            <a:r>
              <a:rPr dirty="0" sz="2600" spc="-8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by</a:t>
            </a:r>
            <a:r>
              <a:rPr dirty="0" sz="2600" spc="-8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incorporating</a:t>
            </a:r>
            <a:r>
              <a:rPr dirty="0" sz="2600" spc="-8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luxury sunglasses</a:t>
            </a:r>
            <a:r>
              <a:rPr dirty="0" sz="2600" spc="-15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into</a:t>
            </a:r>
            <a:r>
              <a:rPr dirty="0" sz="2600" spc="-14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their</a:t>
            </a:r>
            <a:r>
              <a:rPr dirty="0" sz="2600" spc="-14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offerings.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4931" rIns="0" bIns="0" rtlCol="0" vert="horz">
            <a:spAutoFit/>
          </a:bodyPr>
          <a:lstStyle/>
          <a:p>
            <a:pPr marL="536003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1050" y="5982400"/>
            <a:ext cx="3552840" cy="23050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9000" spc="-875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9000" spc="-760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http://tinyurl.com/yjufk654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DAF7671JwAE,BAFWDJyds2Y</cp:keywords>
  <dc:title> Luxury Sunglass Market Report 2024</dc:title>
  <dcterms:created xsi:type="dcterms:W3CDTF">2024-02-06T11:21:11Z</dcterms:created>
  <dcterms:modified xsi:type="dcterms:W3CDTF">2024-02-06T11:21:11Z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2024-02-05T00:00:00Z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2024-02-06T00:00:00Z</vt:filetime>
  </property>
  <property fmtid="{D5CDD505-2E9C-101B-9397-08002B2CF9AE}" pid="5" name="Producer">
    <vt:lpwstr>3-Heights(TM) PDF Security Shell 4.8.25.2 (http://www.pdf-tools.com)</vt:lpwstr>
  </property>
</Properties>
</file>