
<file path=[Content_Types].xml><?xml version="1.0" encoding="utf-8"?>
<Types xmlns="http://schemas.openxmlformats.org/package/2006/content-types">
  <Default Extension="rels" ContentType="application/vnd.openxmlformats-package.relationships+xml"/>
  <Default Extension="jpeg" ContentType="image/jpeg"/>
  <Default Extension="fntdata" ContentType="application/x-fontdata"/>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Generated by Aspose.Slides for .NET 16.12.1.0-->
<p:presentation xmlns:r="http://schemas.openxmlformats.org/officeDocument/2006/relationships" xmlns:a="http://schemas.openxmlformats.org/drawingml/2006/main"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Lst>
  <p:sldSz cx="18288000" cy="10287000"/>
  <p:notesSz cx="6858000" cy="9144000"/>
  <p:embeddedFontLst>
    <p:embeddedFont>
      <p:font typeface="Barlow" panose="00000500000000000000" pitchFamily="2" charset="0"/>
      <p:regular r:id="rId12"/>
    </p:embeddedFont>
    <p:embeddedFont>
      <p:font typeface="Canva Sans" panose="020B0604020202020204" charset="0"/>
      <p:regular r:id="rId13"/>
    </p:embeddedFont>
    <p:embeddedFont>
      <p:font typeface="Canva Sans Bold" panose="020B0604020202020204" charset="0"/>
      <p:regular r:id="rId14"/>
    </p:embeddedFont>
    <p:embeddedFont>
      <p:font typeface="DM Sans" pitchFamily="2" charset="0"/>
      <p:regular r:id="rId15"/>
    </p:embeddedFont>
    <p:embeddedFont>
      <p:font typeface="Garet Bold" panose="020B0604020202020204" charset="0"/>
      <p:regular r:id="rId16"/>
    </p:embeddedFont>
    <p:embeddedFont>
      <p:font typeface="Georgia Pro Bold" panose="020B0604020202020204" charset="0"/>
      <p:regular r:id="rId17"/>
    </p:embeddedFont>
    <p:embeddedFont>
      <p:font typeface="Lato" panose="020F0502020204030203" pitchFamily="34" charset="0"/>
      <p:regular r:id="rId18"/>
    </p:embeddedFont>
    <p:embeddedFont>
      <p:font typeface="Lato Bold" panose="020F0502020204030203" charset="0"/>
      <p:regular r:id="rId19"/>
    </p:embeddedFont>
    <p:embeddedFont>
      <p:font typeface="Montserrat" panose="00000500000000000000" pitchFamily="2" charset="0"/>
      <p:regular r:id="rId20"/>
    </p:embeddedFont>
    <p:embeddedFont>
      <p:font typeface="Montserrat Classic" panose="020B0604020202020204" charset="0"/>
      <p:regular r:id="rId21"/>
    </p:embeddedFont>
    <p:embeddedFont>
      <p:font typeface="Poppins" panose="00000500000000000000" pitchFamily="2" charset="0"/>
      <p:regular r:id="rId22"/>
    </p:embeddedFont>
    <p:embeddedFont>
      <p:font typeface="Poppins Bold" panose="00000800000000000000" charset="0"/>
      <p:regular r:id="rId23"/>
    </p:embeddedFont>
  </p:embeddedFontLst>
  <p:custDataLst>
    <p:tags r:id="rId1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50" d="100"/>
          <a:sy n="50" d="100"/>
        </p:scale>
        <p:origin x="874" y="4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p:scale>
          <a:sx n="0" d="100"/>
          <a:sy n="0" d="100"/>
        </p:scale>
        <p:origin x="0" y="0"/>
      </p:cViewPr>
    </p:cSldViewPr>
  </p:notesViewPr>
  <p:gridSpacing cx="76200" cy="76200"/>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9.xml" /><Relationship Id="rId11" Type="http://schemas.openxmlformats.org/officeDocument/2006/relationships/tags" Target="tags/tag1.xml" /><Relationship Id="rId12" Type="http://schemas.openxmlformats.org/officeDocument/2006/relationships/font" Target="fonts/font1.fntdata" /><Relationship Id="rId13" Type="http://schemas.openxmlformats.org/officeDocument/2006/relationships/font" Target="fonts/font2.fntdata" /><Relationship Id="rId14" Type="http://schemas.openxmlformats.org/officeDocument/2006/relationships/font" Target="fonts/font3.fntdata" /><Relationship Id="rId15" Type="http://schemas.openxmlformats.org/officeDocument/2006/relationships/font" Target="fonts/font4.fntdata" /><Relationship Id="rId16" Type="http://schemas.openxmlformats.org/officeDocument/2006/relationships/font" Target="fonts/font5.fntdata" /><Relationship Id="rId17" Type="http://schemas.openxmlformats.org/officeDocument/2006/relationships/font" Target="fonts/font6.fntdata" /><Relationship Id="rId18" Type="http://schemas.openxmlformats.org/officeDocument/2006/relationships/font" Target="fonts/font7.fntdata" /><Relationship Id="rId19" Type="http://schemas.openxmlformats.org/officeDocument/2006/relationships/font" Target="fonts/font8.fntdata" /><Relationship Id="rId2" Type="http://schemas.openxmlformats.org/officeDocument/2006/relationships/slide" Target="slides/slide1.xml" /><Relationship Id="rId20" Type="http://schemas.openxmlformats.org/officeDocument/2006/relationships/font" Target="fonts/font9.fntdata" /><Relationship Id="rId21" Type="http://schemas.openxmlformats.org/officeDocument/2006/relationships/font" Target="fonts/font10.fntdata" /><Relationship Id="rId22" Type="http://schemas.openxmlformats.org/officeDocument/2006/relationships/font" Target="fonts/font11.fntdata" /><Relationship Id="rId23" Type="http://schemas.openxmlformats.org/officeDocument/2006/relationships/font" Target="fonts/font12.fntdata"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heme" Target="theme/theme1.xml" /><Relationship Id="rId27" Type="http://schemas.openxmlformats.org/officeDocument/2006/relationships/tableStyles" Target="tableStyles.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t>2/22/2024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2/22/2024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2/22/2024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t>2/22/2024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t>2/22/2024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t>2/22/2024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2/22/2024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2/22/2024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2/22/2024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2/22/2024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2/22/2024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t>2/22/2024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3.jpeg" /><Relationship Id="rId3" Type="http://schemas.openxmlformats.org/officeDocument/2006/relationships/image" Target="../media/image4.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5.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6.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7.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8.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7.xml" /><Relationship Id="rId10" Type="http://schemas.openxmlformats.org/officeDocument/2006/relationships/image" Target="../media/image17.jpeg" /><Relationship Id="rId11" Type="http://schemas.openxmlformats.org/officeDocument/2006/relationships/image" Target="../media/image18.jpeg" /><Relationship Id="rId12" Type="http://schemas.openxmlformats.org/officeDocument/2006/relationships/image" Target="../media/image19.jpeg" /><Relationship Id="rId13" Type="http://schemas.openxmlformats.org/officeDocument/2006/relationships/image" Target="../media/image20.jpeg" /><Relationship Id="rId2" Type="http://schemas.openxmlformats.org/officeDocument/2006/relationships/image" Target="../media/image9.jpeg" /><Relationship Id="rId3" Type="http://schemas.openxmlformats.org/officeDocument/2006/relationships/image" Target="../media/image10.jpeg" /><Relationship Id="rId4" Type="http://schemas.openxmlformats.org/officeDocument/2006/relationships/image" Target="../media/image11.jpeg" /><Relationship Id="rId5" Type="http://schemas.openxmlformats.org/officeDocument/2006/relationships/image" Target="../media/image12.jpeg" /><Relationship Id="rId6" Type="http://schemas.openxmlformats.org/officeDocument/2006/relationships/image" Target="../media/image13.jpeg" /><Relationship Id="rId7" Type="http://schemas.openxmlformats.org/officeDocument/2006/relationships/image" Target="../media/image14.jpeg" /><Relationship Id="rId8" Type="http://schemas.openxmlformats.org/officeDocument/2006/relationships/image" Target="../media/image15.jpeg" /><Relationship Id="rId9" Type="http://schemas.openxmlformats.org/officeDocument/2006/relationships/image" Target="../media/image16.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21.jpeg" /><Relationship Id="rId3" Type="http://schemas.openxmlformats.org/officeDocument/2006/relationships/image" Target="../media/image22.jpeg" /><Relationship Id="rId4" Type="http://schemas.openxmlformats.org/officeDocument/2006/relationships/hyperlink" Target="http://tinyurl.com/3s53favn" TargetMode="External" /><Relationship Id="rId5" Type="http://schemas.openxmlformats.org/officeDocument/2006/relationships/hyperlink" Target="https://www.cognitivemarketresearch.com" TargetMode="External" /></Relationships>
</file>

<file path=ppt/slides/slide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22" b="-9222"/>
            </a:stretch>
          </a:blipFill>
        </p:spPr>
        <p:txBody>
          <a:bodyPr/>
          <a:lstStyle/>
          <a:p/>
        </p:txBody>
      </p:sp>
      <p:grpSp>
        <p:nvGrpSpPr>
          <p:cNvPr id="3" name="Group 3"/>
          <p:cNvGrpSpPr/>
          <p:nvPr/>
        </p:nvGrpSpPr>
        <p:grpSpPr>
          <a:xfrm>
            <a:off x="0" y="0"/>
            <a:ext cx="9144000" cy="10287000"/>
            <a:chExt cx="2408296" cy="2709333"/>
          </a:xfrm>
        </p:grpSpPr>
        <p:sp>
          <p:nvSpPr>
            <p:cNvPr id="4" name="Freeform 4"/>
            <p:cNvSpPr/>
            <p:nvPr/>
          </p:nvSpPr>
          <p:spPr>
            <a:xfrm>
              <a:off x="0" y="0"/>
              <a:ext cx="2408296" cy="2709333"/>
            </a:xfrm>
            <a:custGeom>
              <a:rect l="l" t="t" r="r" b="b"/>
              <a:pathLst>
                <a:path w="2408296" h="2709333">
                  <a:moveTo>
                    <a:pt x="0" y="0"/>
                  </a:moveTo>
                  <a:lnTo>
                    <a:pt x="2408296" y="0"/>
                  </a:lnTo>
                  <a:lnTo>
                    <a:pt x="2408296" y="2709333"/>
                  </a:lnTo>
                  <a:lnTo>
                    <a:pt x="0" y="2709333"/>
                  </a:lnTo>
                  <a:close/>
                </a:path>
              </a:pathLst>
            </a:custGeom>
            <a:solidFill>
              <a:srgbClr val="1B140C">
                <a:alpha val="69804"/>
              </a:srgbClr>
            </a:solidFill>
          </p:spPr>
          <p:txBody>
            <a:bodyPr/>
            <a:lstStyle/>
            <a:p/>
          </p:txBody>
        </p:sp>
        <p:sp>
          <p:nvSpPr>
            <p:cNvPr id="5" name="TextBox 5"/>
            <p:cNvSpPr txBox="1"/>
            <p:nvPr/>
          </p:nvSpPr>
          <p:spPr>
            <a:xfrm>
              <a:off x="0" y="-38100"/>
              <a:ext cx="2408296" cy="2747433"/>
            </a:xfrm>
            <a:prstGeom prst="rect">
              <a:avLst/>
            </a:prstGeom>
          </p:spPr>
          <p:txBody>
            <a:bodyPr lIns="50800" tIns="50800" rIns="50800" bIns="50800" rtlCol="0" anchor="ctr"/>
            <a:lstStyle/>
            <a:p>
              <a:pPr algn="ctr">
                <a:lnSpc>
                  <a:spcPts val="2659"/>
                </a:lnSpc>
              </a:pPr>
              <a:endParaRPr/>
            </a:p>
          </p:txBody>
        </p:sp>
      </p:grpSp>
      <p:sp>
        <p:nvSpPr>
          <p:cNvPr id="6" name="TextBox 6"/>
          <p:cNvSpPr txBox="1"/>
          <p:nvPr/>
        </p:nvSpPr>
        <p:spPr>
          <a:xfrm>
            <a:off x="225360" y="9441959"/>
            <a:ext cx="8076298" cy="606424"/>
          </a:xfrm>
          <a:prstGeom prst="rect">
            <a:avLst/>
          </a:prstGeom>
        </p:spPr>
        <p:txBody>
          <a:bodyPr lIns="0" tIns="0" rIns="0" bIns="0" rtlCol="0" anchor="t">
            <a:spAutoFit/>
          </a:bodyPr>
          <a:lstStyle/>
          <a:p>
            <a:pPr algn="ctr">
              <a:lnSpc>
                <a:spcPts val="4900"/>
              </a:lnSpc>
            </a:pPr>
            <a:r>
              <a:rPr lang="en-US" sz="3500">
                <a:solidFill>
                  <a:srgbClr val="FFFFFF"/>
                </a:solidFill>
                <a:latin typeface="DM Sans"/>
              </a:rPr>
              <a:t>Global,Regional,CountryAnalysis</a:t>
            </a:r>
          </a:p>
        </p:txBody>
      </p:sp>
      <p:sp>
        <p:nvSpPr>
          <p:cNvPr id="7" name="TextBox 7"/>
          <p:cNvSpPr txBox="1"/>
          <p:nvPr/>
        </p:nvSpPr>
        <p:spPr>
          <a:xfrm>
            <a:off x="380734" y="3306445"/>
            <a:ext cx="8687065" cy="3871637"/>
          </a:xfrm>
          <a:prstGeom prst="rect">
            <a:avLst/>
          </a:prstGeom>
        </p:spPr>
        <p:txBody>
          <a:bodyPr wrap="square" lIns="0" tIns="0" rIns="0" bIns="0" rtlCol="0" anchor="t">
            <a:spAutoFit/>
          </a:bodyPr>
          <a:lstStyle/>
          <a:p>
            <a:pPr>
              <a:lnSpc>
                <a:spcPts val="7520"/>
              </a:lnSpc>
            </a:pPr>
            <a:r>
              <a:rPr lang="en-US" sz="8000">
                <a:solidFill>
                  <a:srgbClr val="FFFFFF"/>
                </a:solidFill>
                <a:latin typeface="Canva Sans"/>
              </a:rPr>
              <a:t>GLOBAL </a:t>
            </a:r>
          </a:p>
          <a:p>
            <a:pPr>
              <a:lnSpc>
                <a:spcPts val="7520"/>
              </a:lnSpc>
            </a:pPr>
            <a:r>
              <a:rPr lang="en-US" sz="8000">
                <a:solidFill>
                  <a:srgbClr val="FFFFFF"/>
                </a:solidFill>
                <a:latin typeface="Canva Sans"/>
              </a:rPr>
              <a:t>LUXURY SOFA</a:t>
            </a:r>
          </a:p>
          <a:p>
            <a:pPr>
              <a:lnSpc>
                <a:spcPts val="7520"/>
              </a:lnSpc>
            </a:pPr>
            <a:r>
              <a:rPr lang="en-US" sz="8000">
                <a:solidFill>
                  <a:srgbClr val="FFFFFF"/>
                </a:solidFill>
                <a:latin typeface="Canva Sans"/>
              </a:rPr>
              <a:t>MARKET REPORT </a:t>
            </a:r>
          </a:p>
          <a:p>
            <a:pPr>
              <a:lnSpc>
                <a:spcPts val="7520"/>
              </a:lnSpc>
            </a:pPr>
            <a:r>
              <a:rPr lang="en-US" sz="8000">
                <a:solidFill>
                  <a:srgbClr val="FFFFFF"/>
                </a:solidFill>
                <a:latin typeface="Canva Sans"/>
              </a:rPr>
              <a:t>2024</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18444" b="0"/>
            </a:stretch>
          </a:blipFill>
        </p:spPr>
        <p:txBody>
          <a:bodyPr/>
          <a:lstStyle/>
          <a:p/>
        </p:txBody>
      </p:sp>
      <p:grpSp>
        <p:nvGrpSpPr>
          <p:cNvPr id="3" name="Group 3"/>
          <p:cNvGrpSpPr/>
          <p:nvPr/>
        </p:nvGrpSpPr>
        <p:grpSpPr>
          <a:xfrm>
            <a:off x="1537315" y="2155492"/>
            <a:ext cx="15160343" cy="6458140"/>
            <a:chExt cx="3895471" cy="1659428"/>
          </a:xfrm>
        </p:grpSpPr>
        <p:sp>
          <p:nvSpPr>
            <p:cNvPr id="4" name="Freeform 4"/>
            <p:cNvSpPr/>
            <p:nvPr/>
          </p:nvSpPr>
          <p:spPr>
            <a:xfrm>
              <a:off x="0" y="0"/>
              <a:ext cx="3895471" cy="1659428"/>
            </a:xfrm>
            <a:custGeom>
              <a:rect l="l" t="t" r="r" b="b"/>
              <a:pathLst>
                <a:path w="3895471" h="1659428">
                  <a:moveTo>
                    <a:pt x="0" y="0"/>
                  </a:moveTo>
                  <a:lnTo>
                    <a:pt x="3895471" y="0"/>
                  </a:lnTo>
                  <a:lnTo>
                    <a:pt x="3895471" y="1659428"/>
                  </a:lnTo>
                  <a:lnTo>
                    <a:pt x="0" y="1659428"/>
                  </a:lnTo>
                  <a:close/>
                </a:path>
              </a:pathLst>
            </a:custGeom>
            <a:solidFill>
              <a:srgbClr val="4D3B31">
                <a:alpha val="89804"/>
              </a:srgbClr>
            </a:solidFill>
          </p:spPr>
          <p:txBody>
            <a:bodyPr/>
            <a:lstStyle/>
            <a:p/>
          </p:txBody>
        </p:sp>
        <p:sp>
          <p:nvSpPr>
            <p:cNvPr id="5" name="TextBox 5"/>
            <p:cNvSpPr txBox="1"/>
            <p:nvPr/>
          </p:nvSpPr>
          <p:spPr>
            <a:xfrm>
              <a:off x="0" y="-38100"/>
              <a:ext cx="3895471" cy="1697528"/>
            </a:xfrm>
            <a:prstGeom prst="rect">
              <a:avLst/>
            </a:prstGeom>
          </p:spPr>
          <p:txBody>
            <a:bodyPr lIns="50800" tIns="50800" rIns="50800" bIns="50800" rtlCol="0" anchor="ctr"/>
            <a:lstStyle/>
            <a:p>
              <a:pPr algn="ctr">
                <a:lnSpc>
                  <a:spcPts val="2659"/>
                </a:lnSpc>
              </a:pPr>
              <a:endParaRPr/>
            </a:p>
          </p:txBody>
        </p:sp>
      </p:grpSp>
      <p:sp>
        <p:nvSpPr>
          <p:cNvPr id="6" name="TextBox 6"/>
          <p:cNvSpPr txBox="1"/>
          <p:nvPr/>
        </p:nvSpPr>
        <p:spPr>
          <a:xfrm>
            <a:off x="1769367" y="3527915"/>
            <a:ext cx="14696239" cy="4794250"/>
          </a:xfrm>
          <a:prstGeom prst="rect">
            <a:avLst/>
          </a:prstGeom>
        </p:spPr>
        <p:txBody>
          <a:bodyPr lIns="0" tIns="0" rIns="0" bIns="0" rtlCol="0" anchor="t">
            <a:spAutoFit/>
          </a:bodyPr>
          <a:lstStyle/>
          <a:p>
            <a:pPr>
              <a:lnSpc>
                <a:spcPts val="3499"/>
              </a:lnSpc>
              <a:spcBef>
                <a:spcPct val="0"/>
              </a:spcBef>
            </a:pPr>
            <a:r>
              <a:rPr lang="en-US" sz="2499">
                <a:solidFill>
                  <a:srgbClr val="FFFFFF"/>
                </a:solidFill>
                <a:latin typeface="Montserrat"/>
              </a:rPr>
              <a:t>Luxury sofas represent high-end, premium seating furniture crafted with exquisite materials, sophisticated designs, and superior craftsmanship to offer unparalleled comfort and aesthetic appeal, elevating the overall ambiance of upscale interiors. The Luxury Sofa market experiences substantial growth as consumers' rising affluence and growing disposable incomes drive the demand for premium furnishings. This cause-and-effect dynamic materializes as individuals attain higher levels of financial prosperity, leading to an increased penchant for opulent home decor. The surge in home renovations, coupled with evolving interior design trends, is a significant driver for the market. Consumers increasingly invest in upgrading their living spaces, emphasizing luxurious and aesthetically pleasing furniture. Manufacturers respond with innovative designs, premium materials, and features, aligning with the evolving lifestyles and preferences of affluent consumers.</a:t>
            </a:r>
          </a:p>
        </p:txBody>
      </p:sp>
      <p:sp>
        <p:nvSpPr>
          <p:cNvPr id="7" name="TextBox 7"/>
          <p:cNvSpPr txBox="1"/>
          <p:nvPr/>
        </p:nvSpPr>
        <p:spPr>
          <a:xfrm>
            <a:off x="5080096" y="2484459"/>
            <a:ext cx="8127807" cy="922478"/>
          </a:xfrm>
          <a:prstGeom prst="rect">
            <a:avLst/>
          </a:prstGeom>
        </p:spPr>
        <p:txBody>
          <a:bodyPr lIns="0" tIns="0" rIns="0" bIns="0" rtlCol="0" anchor="t">
            <a:spAutoFit/>
          </a:bodyPr>
          <a:lstStyle/>
          <a:p>
            <a:pPr algn="ctr">
              <a:lnSpc>
                <a:spcPts val="7128"/>
              </a:lnSpc>
            </a:pPr>
            <a:r>
              <a:rPr lang="en-US" sz="6662">
                <a:solidFill>
                  <a:srgbClr val="FFFFFF"/>
                </a:solidFill>
                <a:latin typeface="Canva Sans"/>
              </a:rPr>
              <a:t>INTRODUCTION</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4295" b="-29037"/>
            </a:stretch>
          </a:blipFill>
        </p:spPr>
        <p:txBody>
          <a:bodyPr/>
          <a:lstStyle/>
          <a:p/>
        </p:txBody>
      </p:sp>
      <p:grpSp>
        <p:nvGrpSpPr>
          <p:cNvPr id="3" name="Group 3"/>
          <p:cNvGrpSpPr/>
          <p:nvPr/>
        </p:nvGrpSpPr>
        <p:grpSpPr>
          <a:xfrm>
            <a:off x="57372" y="4136006"/>
            <a:ext cx="8339714" cy="2524841"/>
            <a:chExt cx="860407" cy="260488"/>
          </a:xfrm>
        </p:grpSpPr>
        <p:sp>
          <p:nvSpPr>
            <p:cNvPr id="4" name="Freeform 4"/>
            <p:cNvSpPr/>
            <p:nvPr/>
          </p:nvSpPr>
          <p:spPr>
            <a:xfrm>
              <a:off x="0" y="0"/>
              <a:ext cx="860407" cy="260488"/>
            </a:xfrm>
            <a:custGeom>
              <a:rect l="l" t="t" r="r" b="b"/>
              <a:pathLst>
                <a:path w="860407" h="260488">
                  <a:moveTo>
                    <a:pt x="92832" y="0"/>
                  </a:moveTo>
                  <a:lnTo>
                    <a:pt x="767575" y="0"/>
                  </a:lnTo>
                  <a:cubicBezTo>
                    <a:pt x="792196" y="0"/>
                    <a:pt x="815808" y="9780"/>
                    <a:pt x="833217" y="27190"/>
                  </a:cubicBezTo>
                  <a:cubicBezTo>
                    <a:pt x="850627" y="44599"/>
                    <a:pt x="860407" y="68211"/>
                    <a:pt x="860407" y="92832"/>
                  </a:cubicBezTo>
                  <a:lnTo>
                    <a:pt x="860407" y="167656"/>
                  </a:lnTo>
                  <a:cubicBezTo>
                    <a:pt x="860407" y="192276"/>
                    <a:pt x="850627" y="215888"/>
                    <a:pt x="833217" y="233298"/>
                  </a:cubicBezTo>
                  <a:cubicBezTo>
                    <a:pt x="815808" y="250707"/>
                    <a:pt x="792196" y="260488"/>
                    <a:pt x="767575" y="260488"/>
                  </a:cubicBezTo>
                  <a:lnTo>
                    <a:pt x="92832" y="260488"/>
                  </a:lnTo>
                  <a:cubicBezTo>
                    <a:pt x="68211" y="260488"/>
                    <a:pt x="44599" y="250707"/>
                    <a:pt x="27190" y="233298"/>
                  </a:cubicBezTo>
                  <a:cubicBezTo>
                    <a:pt x="9780" y="215888"/>
                    <a:pt x="0" y="192276"/>
                    <a:pt x="0" y="167656"/>
                  </a:cubicBezTo>
                  <a:lnTo>
                    <a:pt x="0" y="92832"/>
                  </a:lnTo>
                  <a:cubicBezTo>
                    <a:pt x="0" y="68211"/>
                    <a:pt x="9780" y="44599"/>
                    <a:pt x="27190" y="27190"/>
                  </a:cubicBezTo>
                  <a:cubicBezTo>
                    <a:pt x="44599" y="9780"/>
                    <a:pt x="68211" y="0"/>
                    <a:pt x="92832" y="0"/>
                  </a:cubicBezTo>
                  <a:close/>
                </a:path>
              </a:pathLst>
            </a:custGeom>
            <a:solidFill>
              <a:srgbClr val="5D3D40"/>
            </a:solidFill>
          </p:spPr>
          <p:txBody>
            <a:bodyPr/>
            <a:lstStyle/>
            <a:p/>
          </p:txBody>
        </p:sp>
        <p:sp>
          <p:nvSpPr>
            <p:cNvPr id="5" name="TextBox 5"/>
            <p:cNvSpPr txBox="1"/>
            <p:nvPr/>
          </p:nvSpPr>
          <p:spPr>
            <a:xfrm>
              <a:off x="0" y="-38100"/>
              <a:ext cx="860407" cy="298588"/>
            </a:xfrm>
            <a:prstGeom prst="rect">
              <a:avLst/>
            </a:prstGeom>
          </p:spPr>
          <p:txBody>
            <a:bodyPr lIns="61910" tIns="61910" rIns="61910" bIns="61910" rtlCol="0" anchor="ctr"/>
            <a:lstStyle/>
            <a:p>
              <a:pPr algn="ctr">
                <a:lnSpc>
                  <a:spcPts val="2659"/>
                </a:lnSpc>
              </a:pPr>
              <a:endParaRPr/>
            </a:p>
          </p:txBody>
        </p:sp>
      </p:grpSp>
      <p:sp>
        <p:nvSpPr>
          <p:cNvPr id="6" name="Freeform 6"/>
          <p:cNvSpPr/>
          <p:nvPr/>
        </p:nvSpPr>
        <p:spPr>
          <a:xfrm>
            <a:off x="400681" y="4446227"/>
            <a:ext cx="2036993" cy="2034447"/>
          </a:xfrm>
          <a:custGeom>
            <a:rect l="l" t="t" r="r" b="b"/>
            <a:pathLst>
              <a:path w="2036993" h="2034447">
                <a:moveTo>
                  <a:pt x="0" y="0"/>
                </a:moveTo>
                <a:lnTo>
                  <a:pt x="2036993" y="0"/>
                </a:lnTo>
                <a:lnTo>
                  <a:pt x="2036993" y="2034446"/>
                </a:lnTo>
                <a:lnTo>
                  <a:pt x="0" y="2034446"/>
                </a:lnTo>
                <a:lnTo>
                  <a:pt x="0" y="0"/>
                </a:lnTo>
                <a:close/>
              </a:path>
            </a:pathLst>
          </a:custGeom>
          <a:blipFill>
            <a:blip r:embed="rId3"/>
            <a:stretch>
              <a:fillRect/>
            </a:stretch>
          </a:blipFill>
        </p:spPr>
        <p:txBody>
          <a:bodyPr/>
          <a:lstStyle/>
          <a:p/>
        </p:txBody>
      </p:sp>
      <p:grpSp>
        <p:nvGrpSpPr>
          <p:cNvPr id="7" name="Group 7"/>
          <p:cNvGrpSpPr/>
          <p:nvPr/>
        </p:nvGrpSpPr>
        <p:grpSpPr>
          <a:xfrm>
            <a:off x="353189" y="4364812"/>
            <a:ext cx="2006993" cy="2006993"/>
            <a:chExt cx="812800" cy="812800"/>
          </a:xfrm>
        </p:grpSpPr>
        <p:sp>
          <p:nvSpPr>
            <p:cNvPr id="8" name="Freeform 8"/>
            <p:cNvSpPr/>
            <p:nvPr/>
          </p:nvSpPr>
          <p:spPr>
            <a:xfrm>
              <a:off x="0" y="0"/>
              <a:ext cx="812800" cy="812800"/>
            </a:xfrm>
            <a:custGeom>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p:txBody>
        </p:sp>
        <p:sp>
          <p:nvSpPr>
            <p:cNvPr id="9" name="TextBox 9"/>
            <p:cNvSpPr txBox="1"/>
            <p:nvPr/>
          </p:nvSpPr>
          <p:spPr>
            <a:xfrm>
              <a:off x="76200" y="38100"/>
              <a:ext cx="660400" cy="698500"/>
            </a:xfrm>
            <a:prstGeom prst="rect">
              <a:avLst/>
            </a:prstGeom>
          </p:spPr>
          <p:txBody>
            <a:bodyPr lIns="61910" tIns="61910" rIns="61910" bIns="61910" rtlCol="0" anchor="ctr"/>
            <a:lstStyle/>
            <a:p>
              <a:pPr algn="ctr">
                <a:lnSpc>
                  <a:spcPts val="2659"/>
                </a:lnSpc>
                <a:spcBef>
                  <a:spcPct val="0"/>
                </a:spcBef>
              </a:pPr>
              <a:endParaRPr/>
            </a:p>
          </p:txBody>
        </p:sp>
      </p:grpSp>
      <p:grpSp>
        <p:nvGrpSpPr>
          <p:cNvPr id="10" name="Group 10"/>
          <p:cNvGrpSpPr/>
          <p:nvPr/>
        </p:nvGrpSpPr>
        <p:grpSpPr>
          <a:xfrm>
            <a:off x="57372" y="14287"/>
            <a:ext cx="18230628" cy="1285570"/>
            <a:chExt cx="4801482" cy="338586"/>
          </a:xfrm>
        </p:grpSpPr>
        <p:sp>
          <p:nvSpPr>
            <p:cNvPr id="11" name="Freeform 11"/>
            <p:cNvSpPr/>
            <p:nvPr/>
          </p:nvSpPr>
          <p:spPr>
            <a:xfrm>
              <a:off x="0" y="0"/>
              <a:ext cx="4801482" cy="338586"/>
            </a:xfrm>
            <a:custGeom>
              <a:rect l="l" t="t" r="r" b="b"/>
              <a:pathLst>
                <a:path w="4801482" h="338586">
                  <a:moveTo>
                    <a:pt x="0" y="0"/>
                  </a:moveTo>
                  <a:lnTo>
                    <a:pt x="4801482" y="0"/>
                  </a:lnTo>
                  <a:lnTo>
                    <a:pt x="4801482" y="338586"/>
                  </a:lnTo>
                  <a:lnTo>
                    <a:pt x="0" y="338586"/>
                  </a:lnTo>
                  <a:close/>
                </a:path>
              </a:pathLst>
            </a:custGeom>
            <a:solidFill>
              <a:srgbClr val="000000">
                <a:alpha val="69804"/>
              </a:srgbClr>
            </a:solidFill>
          </p:spPr>
          <p:txBody>
            <a:bodyPr/>
            <a:lstStyle/>
            <a:p/>
          </p:txBody>
        </p:sp>
        <p:sp>
          <p:nvSpPr>
            <p:cNvPr id="12" name="TextBox 12"/>
            <p:cNvSpPr txBox="1"/>
            <p:nvPr/>
          </p:nvSpPr>
          <p:spPr>
            <a:xfrm>
              <a:off x="0" y="-38100"/>
              <a:ext cx="4801482" cy="376686"/>
            </a:xfrm>
            <a:prstGeom prst="rect">
              <a:avLst/>
            </a:prstGeom>
          </p:spPr>
          <p:txBody>
            <a:bodyPr lIns="50800" tIns="50800" rIns="50800" bIns="50800" rtlCol="0" anchor="ctr"/>
            <a:lstStyle/>
            <a:p>
              <a:pPr algn="ctr">
                <a:lnSpc>
                  <a:spcPts val="2659"/>
                </a:lnSpc>
              </a:pPr>
              <a:endParaRPr/>
            </a:p>
          </p:txBody>
        </p:sp>
      </p:grpSp>
      <p:sp>
        <p:nvSpPr>
          <p:cNvPr id="13" name="TextBox 13"/>
          <p:cNvSpPr txBox="1"/>
          <p:nvPr/>
        </p:nvSpPr>
        <p:spPr>
          <a:xfrm>
            <a:off x="621581" y="4842181"/>
            <a:ext cx="1470210" cy="1381596"/>
          </a:xfrm>
          <a:prstGeom prst="rect">
            <a:avLst/>
          </a:prstGeom>
        </p:spPr>
        <p:txBody>
          <a:bodyPr lIns="0" tIns="0" rIns="0" bIns="0" rtlCol="0" anchor="t">
            <a:spAutoFit/>
          </a:bodyPr>
          <a:lstStyle/>
          <a:p>
            <a:pPr algn="ctr">
              <a:lnSpc>
                <a:spcPts val="3463"/>
              </a:lnSpc>
            </a:pPr>
            <a:r>
              <a:rPr lang="en-US" sz="4329">
                <a:solidFill>
                  <a:srgbClr val="1E3048"/>
                </a:solidFill>
                <a:latin typeface="Poppins Bold"/>
              </a:rPr>
              <a:t>2023- 2030</a:t>
            </a:r>
          </a:p>
        </p:txBody>
      </p:sp>
      <p:sp>
        <p:nvSpPr>
          <p:cNvPr id="14" name="TextBox 14"/>
          <p:cNvSpPr txBox="1"/>
          <p:nvPr/>
        </p:nvSpPr>
        <p:spPr>
          <a:xfrm>
            <a:off x="2360182" y="4481233"/>
            <a:ext cx="5603397" cy="1650326"/>
          </a:xfrm>
          <a:prstGeom prst="rect">
            <a:avLst/>
          </a:prstGeom>
        </p:spPr>
        <p:txBody>
          <a:bodyPr lIns="0" tIns="0" rIns="0" bIns="0" rtlCol="0" anchor="t">
            <a:spAutoFit/>
          </a:bodyPr>
          <a:lstStyle/>
          <a:p>
            <a:pPr algn="ctr">
              <a:lnSpc>
                <a:spcPts val="6497"/>
              </a:lnSpc>
            </a:pPr>
            <a:r>
              <a:rPr lang="en-US" sz="4640">
                <a:solidFill>
                  <a:srgbClr val="FFFFFF"/>
                </a:solidFill>
                <a:latin typeface="Poppins"/>
              </a:rPr>
              <a:t>CAGR</a:t>
            </a:r>
          </a:p>
          <a:p>
            <a:pPr algn="ctr">
              <a:lnSpc>
                <a:spcPts val="6497"/>
              </a:lnSpc>
              <a:spcBef>
                <a:spcPct val="0"/>
              </a:spcBef>
            </a:pPr>
            <a:r>
              <a:rPr lang="en-US" sz="4640">
                <a:solidFill>
                  <a:srgbClr val="FFFFFF"/>
                </a:solidFill>
                <a:latin typeface="Poppins"/>
              </a:rPr>
              <a:t>6.8%</a:t>
            </a:r>
          </a:p>
        </p:txBody>
      </p:sp>
      <p:sp>
        <p:nvSpPr>
          <p:cNvPr id="15" name="TextBox 15"/>
          <p:cNvSpPr txBox="1"/>
          <p:nvPr/>
        </p:nvSpPr>
        <p:spPr>
          <a:xfrm>
            <a:off x="5612969" y="380847"/>
            <a:ext cx="7963503" cy="857250"/>
          </a:xfrm>
          <a:prstGeom prst="rect">
            <a:avLst/>
          </a:prstGeom>
        </p:spPr>
        <p:txBody>
          <a:bodyPr lIns="0" tIns="0" rIns="0" bIns="0" rtlCol="0" anchor="t">
            <a:spAutoFit/>
          </a:bodyPr>
          <a:lstStyle/>
          <a:p>
            <a:pPr algn="ctr">
              <a:lnSpc>
                <a:spcPts val="6299"/>
              </a:lnSpc>
            </a:pPr>
            <a:r>
              <a:rPr lang="en-US" sz="6999">
                <a:solidFill>
                  <a:srgbClr val="FFFFFF"/>
                </a:solidFill>
                <a:latin typeface="Canva Sans"/>
              </a:rPr>
              <a:t>KEY INSIGHTS</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18148" b="0"/>
            </a:stretch>
          </a:blipFill>
        </p:spPr>
        <p:txBody>
          <a:bodyPr/>
          <a:lstStyle/>
          <a:p/>
        </p:txBody>
      </p:sp>
      <p:grpSp>
        <p:nvGrpSpPr>
          <p:cNvPr id="3" name="Group 3"/>
          <p:cNvGrpSpPr/>
          <p:nvPr/>
        </p:nvGrpSpPr>
        <p:grpSpPr>
          <a:xfrm>
            <a:off x="0" y="0"/>
            <a:ext cx="18288000" cy="1319223"/>
            <a:chExt cx="4816593" cy="347450"/>
          </a:xfrm>
        </p:grpSpPr>
        <p:sp>
          <p:nvSpPr>
            <p:cNvPr id="4" name="Freeform 4"/>
            <p:cNvSpPr/>
            <p:nvPr/>
          </p:nvSpPr>
          <p:spPr>
            <a:xfrm>
              <a:off x="0" y="0"/>
              <a:ext cx="4816592" cy="347450"/>
            </a:xfrm>
            <a:custGeom>
              <a:rect l="l" t="t" r="r" b="b"/>
              <a:pathLst>
                <a:path w="4816592" h="347450">
                  <a:moveTo>
                    <a:pt x="0" y="0"/>
                  </a:moveTo>
                  <a:lnTo>
                    <a:pt x="4816592" y="0"/>
                  </a:lnTo>
                  <a:lnTo>
                    <a:pt x="4816592" y="347450"/>
                  </a:lnTo>
                  <a:lnTo>
                    <a:pt x="0" y="347450"/>
                  </a:lnTo>
                  <a:close/>
                </a:path>
              </a:pathLst>
            </a:custGeom>
            <a:solidFill>
              <a:srgbClr val="000000">
                <a:alpha val="69804"/>
              </a:srgbClr>
            </a:solidFill>
          </p:spPr>
          <p:txBody>
            <a:bodyPr/>
            <a:lstStyle/>
            <a:p/>
          </p:txBody>
        </p:sp>
        <p:sp>
          <p:nvSpPr>
            <p:cNvPr id="5" name="TextBox 5"/>
            <p:cNvSpPr txBox="1"/>
            <p:nvPr/>
          </p:nvSpPr>
          <p:spPr>
            <a:xfrm>
              <a:off x="0" y="-38100"/>
              <a:ext cx="4816593" cy="385550"/>
            </a:xfrm>
            <a:prstGeom prst="rect">
              <a:avLst/>
            </a:prstGeom>
          </p:spPr>
          <p:txBody>
            <a:bodyPr lIns="50800" tIns="50800" rIns="50800" bIns="50800" rtlCol="0" anchor="ctr"/>
            <a:lstStyle/>
            <a:p>
              <a:pPr algn="ctr">
                <a:lnSpc>
                  <a:spcPts val="2659"/>
                </a:lnSpc>
              </a:pPr>
              <a:endParaRPr/>
            </a:p>
          </p:txBody>
        </p:sp>
      </p:grpSp>
      <p:grpSp>
        <p:nvGrpSpPr>
          <p:cNvPr id="6" name="Group 6"/>
          <p:cNvGrpSpPr/>
          <p:nvPr/>
        </p:nvGrpSpPr>
        <p:grpSpPr>
          <a:xfrm>
            <a:off x="2491119" y="2711868"/>
            <a:ext cx="7187824" cy="3040670"/>
            <a:chExt cx="8245593" cy="3488138"/>
          </a:xfrm>
        </p:grpSpPr>
        <p:sp>
          <p:nvSpPr>
            <p:cNvPr id="7" name="Freeform 7"/>
            <p:cNvSpPr/>
            <p:nvPr/>
          </p:nvSpPr>
          <p:spPr>
            <a:xfrm>
              <a:off x="0" y="0"/>
              <a:ext cx="8245593" cy="3488138"/>
            </a:xfrm>
            <a:custGeom>
              <a:rect l="l" t="t" r="r" b="b"/>
              <a:pathLst>
                <a:path w="8245593" h="3488138">
                  <a:moveTo>
                    <a:pt x="8121133" y="3488138"/>
                  </a:moveTo>
                  <a:lnTo>
                    <a:pt x="124460" y="3488138"/>
                  </a:lnTo>
                  <a:cubicBezTo>
                    <a:pt x="55880" y="3488138"/>
                    <a:pt x="0" y="3432258"/>
                    <a:pt x="0" y="3363678"/>
                  </a:cubicBezTo>
                  <a:lnTo>
                    <a:pt x="0" y="124460"/>
                  </a:lnTo>
                  <a:cubicBezTo>
                    <a:pt x="0" y="55880"/>
                    <a:pt x="55880" y="0"/>
                    <a:pt x="124460" y="0"/>
                  </a:cubicBezTo>
                  <a:lnTo>
                    <a:pt x="8121133" y="0"/>
                  </a:lnTo>
                  <a:cubicBezTo>
                    <a:pt x="8189713" y="0"/>
                    <a:pt x="8245593" y="55880"/>
                    <a:pt x="8245593" y="124460"/>
                  </a:cubicBezTo>
                  <a:lnTo>
                    <a:pt x="8245593" y="3363678"/>
                  </a:lnTo>
                  <a:cubicBezTo>
                    <a:pt x="8245593" y="3432258"/>
                    <a:pt x="8189713" y="3488138"/>
                    <a:pt x="8121133" y="3488138"/>
                  </a:cubicBezTo>
                  <a:close/>
                </a:path>
              </a:pathLst>
            </a:custGeom>
            <a:solidFill>
              <a:srgbClr val="13160A"/>
            </a:solidFill>
          </p:spPr>
          <p:txBody>
            <a:bodyPr/>
            <a:lstStyle/>
            <a:p/>
          </p:txBody>
        </p:sp>
      </p:grpSp>
      <p:grpSp>
        <p:nvGrpSpPr>
          <p:cNvPr id="8" name="Group 8"/>
          <p:cNvGrpSpPr/>
          <p:nvPr/>
        </p:nvGrpSpPr>
        <p:grpSpPr>
          <a:xfrm rot="5400000">
            <a:off x="1463704" y="2334279"/>
            <a:ext cx="896649" cy="3824056"/>
            <a:chExt cx="3130550" cy="13351270"/>
          </a:xfrm>
        </p:grpSpPr>
        <p:sp>
          <p:nvSpPr>
            <p:cNvPr id="9" name="Freeform 9"/>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grpSp>
        <p:nvGrpSpPr>
          <p:cNvPr id="10" name="Group 10"/>
          <p:cNvGrpSpPr/>
          <p:nvPr/>
        </p:nvGrpSpPr>
        <p:grpSpPr>
          <a:xfrm>
            <a:off x="2491119" y="6217630"/>
            <a:ext cx="7187824" cy="3040670"/>
            <a:chExt cx="8245593" cy="3488138"/>
          </a:xfrm>
        </p:grpSpPr>
        <p:sp>
          <p:nvSpPr>
            <p:cNvPr id="11" name="Freeform 11"/>
            <p:cNvSpPr/>
            <p:nvPr/>
          </p:nvSpPr>
          <p:spPr>
            <a:xfrm>
              <a:off x="0" y="0"/>
              <a:ext cx="8245593" cy="3488138"/>
            </a:xfrm>
            <a:custGeom>
              <a:rect l="l" t="t" r="r" b="b"/>
              <a:pathLst>
                <a:path w="8245593" h="3488138">
                  <a:moveTo>
                    <a:pt x="8121133" y="3488138"/>
                  </a:moveTo>
                  <a:lnTo>
                    <a:pt x="124460" y="3488138"/>
                  </a:lnTo>
                  <a:cubicBezTo>
                    <a:pt x="55880" y="3488138"/>
                    <a:pt x="0" y="3432258"/>
                    <a:pt x="0" y="3363678"/>
                  </a:cubicBezTo>
                  <a:lnTo>
                    <a:pt x="0" y="124460"/>
                  </a:lnTo>
                  <a:cubicBezTo>
                    <a:pt x="0" y="55880"/>
                    <a:pt x="55880" y="0"/>
                    <a:pt x="124460" y="0"/>
                  </a:cubicBezTo>
                  <a:lnTo>
                    <a:pt x="8121133" y="0"/>
                  </a:lnTo>
                  <a:cubicBezTo>
                    <a:pt x="8189713" y="0"/>
                    <a:pt x="8245593" y="55880"/>
                    <a:pt x="8245593" y="124460"/>
                  </a:cubicBezTo>
                  <a:lnTo>
                    <a:pt x="8245593" y="3363678"/>
                  </a:lnTo>
                  <a:cubicBezTo>
                    <a:pt x="8245593" y="3432258"/>
                    <a:pt x="8189713" y="3488138"/>
                    <a:pt x="8121133" y="3488138"/>
                  </a:cubicBezTo>
                  <a:close/>
                </a:path>
              </a:pathLst>
            </a:custGeom>
            <a:solidFill>
              <a:srgbClr val="273D10"/>
            </a:solidFill>
          </p:spPr>
          <p:txBody>
            <a:bodyPr/>
            <a:lstStyle/>
            <a:p/>
          </p:txBody>
        </p:sp>
      </p:grpSp>
      <p:grpSp>
        <p:nvGrpSpPr>
          <p:cNvPr id="12" name="Group 12"/>
          <p:cNvGrpSpPr/>
          <p:nvPr/>
        </p:nvGrpSpPr>
        <p:grpSpPr>
          <a:xfrm rot="5400000">
            <a:off x="1463704" y="5840041"/>
            <a:ext cx="896649" cy="3824056"/>
            <a:chExt cx="3130550" cy="13351270"/>
          </a:xfrm>
        </p:grpSpPr>
        <p:sp>
          <p:nvSpPr>
            <p:cNvPr id="13" name="Freeform 13"/>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sp>
        <p:nvSpPr>
          <p:cNvPr id="14" name="TextBox 14"/>
          <p:cNvSpPr txBox="1"/>
          <p:nvPr/>
        </p:nvSpPr>
        <p:spPr>
          <a:xfrm>
            <a:off x="493200" y="19047"/>
            <a:ext cx="17301600" cy="1009653"/>
          </a:xfrm>
          <a:prstGeom prst="rect">
            <a:avLst/>
          </a:prstGeom>
        </p:spPr>
        <p:txBody>
          <a:bodyPr lIns="0" tIns="0" rIns="0" bIns="0" rtlCol="0" anchor="t">
            <a:spAutoFit/>
          </a:bodyPr>
          <a:lstStyle/>
          <a:p>
            <a:pPr algn="ctr">
              <a:lnSpc>
                <a:spcPts val="8399"/>
              </a:lnSpc>
            </a:pPr>
            <a:r>
              <a:rPr lang="en-US" sz="5999">
                <a:solidFill>
                  <a:srgbClr val="FFFFFF"/>
                </a:solidFill>
                <a:latin typeface="Canva Sans"/>
              </a:rPr>
              <a:t>REVENUE MARKET SHARE BY SEGMENTS 2022</a:t>
            </a:r>
          </a:p>
        </p:txBody>
      </p:sp>
      <p:sp>
        <p:nvSpPr>
          <p:cNvPr id="15" name="TextBox 15"/>
          <p:cNvSpPr txBox="1"/>
          <p:nvPr/>
        </p:nvSpPr>
        <p:spPr>
          <a:xfrm>
            <a:off x="3992455" y="3408538"/>
            <a:ext cx="5441880" cy="1210884"/>
          </a:xfrm>
          <a:prstGeom prst="rect">
            <a:avLst/>
          </a:prstGeom>
        </p:spPr>
        <p:txBody>
          <a:bodyPr lIns="0" tIns="0" rIns="0" bIns="0" rtlCol="0" anchor="t">
            <a:spAutoFit/>
          </a:bodyPr>
          <a:lstStyle/>
          <a:p>
            <a:pPr marL="748137" lvl="1" indent="-374068">
              <a:lnSpc>
                <a:spcPts val="4851"/>
              </a:lnSpc>
              <a:buFont typeface="Arial"/>
              <a:buChar char="•"/>
            </a:pPr>
            <a:r>
              <a:rPr lang="en-US" sz="3465">
                <a:solidFill>
                  <a:srgbClr val="FFFFFF"/>
                </a:solidFill>
                <a:latin typeface="Montserrat"/>
              </a:rPr>
              <a:t>Leather Sofa</a:t>
            </a:r>
          </a:p>
          <a:p>
            <a:pPr marL="748137" lvl="1" indent="-374068">
              <a:lnSpc>
                <a:spcPts val="4851"/>
              </a:lnSpc>
              <a:buFont typeface="Arial"/>
              <a:buChar char="•"/>
            </a:pPr>
            <a:r>
              <a:rPr lang="en-US" sz="3465">
                <a:solidFill>
                  <a:srgbClr val="FFFFFF"/>
                </a:solidFill>
                <a:latin typeface="Montserrat"/>
              </a:rPr>
              <a:t>Fabric Sofa</a:t>
            </a:r>
          </a:p>
        </p:txBody>
      </p:sp>
      <p:sp>
        <p:nvSpPr>
          <p:cNvPr id="16" name="TextBox 16"/>
          <p:cNvSpPr txBox="1"/>
          <p:nvPr/>
        </p:nvSpPr>
        <p:spPr>
          <a:xfrm>
            <a:off x="271556" y="4094942"/>
            <a:ext cx="3280944" cy="408393"/>
          </a:xfrm>
          <a:prstGeom prst="rect">
            <a:avLst/>
          </a:prstGeom>
        </p:spPr>
        <p:txBody>
          <a:bodyPr lIns="0" tIns="0" rIns="0" bIns="0" rtlCol="0" anchor="t">
            <a:spAutoFit/>
          </a:bodyPr>
          <a:lstStyle/>
          <a:p>
            <a:pPr algn="ctr">
              <a:lnSpc>
                <a:spcPts val="3073"/>
              </a:lnSpc>
            </a:pPr>
            <a:r>
              <a:rPr lang="en-US" sz="3042">
                <a:solidFill>
                  <a:srgbClr val="43B4BE"/>
                </a:solidFill>
                <a:latin typeface="Montserrat Classic"/>
              </a:rPr>
              <a:t>Type Segment </a:t>
            </a:r>
          </a:p>
        </p:txBody>
      </p:sp>
      <p:sp>
        <p:nvSpPr>
          <p:cNvPr id="17" name="TextBox 17"/>
          <p:cNvSpPr txBox="1"/>
          <p:nvPr/>
        </p:nvSpPr>
        <p:spPr>
          <a:xfrm>
            <a:off x="3992455" y="6989510"/>
            <a:ext cx="5441880" cy="1210884"/>
          </a:xfrm>
          <a:prstGeom prst="rect">
            <a:avLst/>
          </a:prstGeom>
        </p:spPr>
        <p:txBody>
          <a:bodyPr lIns="0" tIns="0" rIns="0" bIns="0" rtlCol="0" anchor="t">
            <a:spAutoFit/>
          </a:bodyPr>
          <a:lstStyle/>
          <a:p>
            <a:pPr marL="748137" lvl="1" indent="-374068">
              <a:lnSpc>
                <a:spcPts val="4851"/>
              </a:lnSpc>
              <a:buFont typeface="Arial"/>
              <a:buChar char="•"/>
            </a:pPr>
            <a:r>
              <a:rPr lang="en-US" sz="3465">
                <a:solidFill>
                  <a:srgbClr val="FFFFFF"/>
                </a:solidFill>
                <a:latin typeface="Montserrat"/>
              </a:rPr>
              <a:t>Household</a:t>
            </a:r>
          </a:p>
          <a:p>
            <a:pPr marL="748137" lvl="1" indent="-374068">
              <a:lnSpc>
                <a:spcPts val="4851"/>
              </a:lnSpc>
              <a:buFont typeface="Arial"/>
              <a:buChar char="•"/>
            </a:pPr>
            <a:r>
              <a:rPr lang="en-US" sz="3465">
                <a:solidFill>
                  <a:srgbClr val="FFFFFF"/>
                </a:solidFill>
                <a:latin typeface="Montserrat"/>
              </a:rPr>
              <a:t>Commercial</a:t>
            </a:r>
          </a:p>
        </p:txBody>
      </p:sp>
      <p:sp>
        <p:nvSpPr>
          <p:cNvPr id="18" name="TextBox 18"/>
          <p:cNvSpPr txBox="1"/>
          <p:nvPr/>
        </p:nvSpPr>
        <p:spPr>
          <a:xfrm>
            <a:off x="271556" y="7351370"/>
            <a:ext cx="3280944" cy="790985"/>
          </a:xfrm>
          <a:prstGeom prst="rect">
            <a:avLst/>
          </a:prstGeom>
        </p:spPr>
        <p:txBody>
          <a:bodyPr lIns="0" tIns="0" rIns="0" bIns="0" rtlCol="0" anchor="t">
            <a:spAutoFit/>
          </a:bodyPr>
          <a:lstStyle/>
          <a:p>
            <a:pPr algn="ctr">
              <a:lnSpc>
                <a:spcPts val="3073"/>
              </a:lnSpc>
            </a:pPr>
            <a:r>
              <a:rPr lang="en-US" sz="3042">
                <a:solidFill>
                  <a:srgbClr val="43B4BE"/>
                </a:solidFill>
                <a:latin typeface="Montserrat Classic"/>
              </a:rPr>
              <a:t>Application Segment</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135983" y="1404937"/>
            <a:ext cx="10749849" cy="8882063"/>
          </a:xfrm>
          <a:custGeom>
            <a:rect l="l" t="t" r="r" b="b"/>
            <a:pathLst>
              <a:path w="10749849" h="8882063">
                <a:moveTo>
                  <a:pt x="0" y="0"/>
                </a:moveTo>
                <a:lnTo>
                  <a:pt x="10749849" y="0"/>
                </a:lnTo>
                <a:lnTo>
                  <a:pt x="10749849" y="8882063"/>
                </a:lnTo>
                <a:lnTo>
                  <a:pt x="0" y="888206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p:txBody>
      </p:sp>
      <p:sp>
        <p:nvSpPr>
          <p:cNvPr id="3" name="TextBox 3"/>
          <p:cNvSpPr txBox="1"/>
          <p:nvPr/>
        </p:nvSpPr>
        <p:spPr>
          <a:xfrm>
            <a:off x="9858706" y="5599303"/>
            <a:ext cx="7798289" cy="1045845"/>
          </a:xfrm>
          <a:prstGeom prst="rect">
            <a:avLst/>
          </a:prstGeom>
        </p:spPr>
        <p:txBody>
          <a:bodyPr lIns="0" tIns="0" rIns="0" bIns="0" rtlCol="0" anchor="t">
            <a:spAutoFit/>
          </a:bodyPr>
          <a:lstStyle/>
          <a:p>
            <a:pPr algn="ctr">
              <a:lnSpc>
                <a:spcPts val="8189"/>
              </a:lnSpc>
            </a:pPr>
            <a:r>
              <a:rPr lang="en-US" sz="6999">
                <a:solidFill>
                  <a:srgbClr val="000000"/>
                </a:solidFill>
                <a:latin typeface="Montserrat"/>
              </a:rPr>
              <a:t>North America</a:t>
            </a:r>
          </a:p>
        </p:txBody>
      </p:sp>
      <p:sp>
        <p:nvSpPr>
          <p:cNvPr id="4" name="TextBox 4"/>
          <p:cNvSpPr txBox="1"/>
          <p:nvPr/>
        </p:nvSpPr>
        <p:spPr>
          <a:xfrm>
            <a:off x="135983" y="174624"/>
            <a:ext cx="18016034" cy="854076"/>
          </a:xfrm>
          <a:prstGeom prst="rect">
            <a:avLst/>
          </a:prstGeom>
        </p:spPr>
        <p:txBody>
          <a:bodyPr lIns="0" tIns="0" rIns="0" bIns="0" rtlCol="0" anchor="t">
            <a:spAutoFit/>
          </a:bodyPr>
          <a:lstStyle/>
          <a:p>
            <a:pPr algn="ctr">
              <a:lnSpc>
                <a:spcPts val="6999"/>
              </a:lnSpc>
              <a:spcBef>
                <a:spcPct val="0"/>
              </a:spcBef>
            </a:pPr>
            <a:r>
              <a:rPr lang="en-US" sz="4999" spc="159">
                <a:solidFill>
                  <a:srgbClr val="000000"/>
                </a:solidFill>
                <a:latin typeface="Canva Sans"/>
              </a:rPr>
              <a:t>Global Luxury Sofa Market Revenue share for 2024</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22" b="-9222"/>
            </a:stretch>
          </a:blipFill>
        </p:spPr>
        <p:txBody>
          <a:bodyPr/>
          <a:lstStyle/>
          <a:p/>
        </p:txBody>
      </p:sp>
      <p:grpSp>
        <p:nvGrpSpPr>
          <p:cNvPr id="3" name="Group 3"/>
          <p:cNvGrpSpPr/>
          <p:nvPr/>
        </p:nvGrpSpPr>
        <p:grpSpPr>
          <a:xfrm>
            <a:off x="5909795" y="1658220"/>
            <a:ext cx="8812743" cy="3248143"/>
            <a:chExt cx="6848186" cy="2524059"/>
          </a:xfrm>
        </p:grpSpPr>
        <p:sp>
          <p:nvSpPr>
            <p:cNvPr id="4" name="Freeform 4"/>
            <p:cNvSpPr/>
            <p:nvPr/>
          </p:nvSpPr>
          <p:spPr>
            <a:xfrm>
              <a:off x="0" y="0"/>
              <a:ext cx="6848187" cy="2524060"/>
            </a:xfrm>
            <a:custGeom>
              <a:rect l="l" t="t" r="r" b="b"/>
              <a:pathLst>
                <a:path w="6848187" h="2524060">
                  <a:moveTo>
                    <a:pt x="6723726" y="2524060"/>
                  </a:moveTo>
                  <a:lnTo>
                    <a:pt x="124460" y="2524060"/>
                  </a:lnTo>
                  <a:cubicBezTo>
                    <a:pt x="55880" y="2524060"/>
                    <a:pt x="0" y="2468180"/>
                    <a:pt x="0" y="2399599"/>
                  </a:cubicBezTo>
                  <a:lnTo>
                    <a:pt x="0" y="124460"/>
                  </a:lnTo>
                  <a:cubicBezTo>
                    <a:pt x="0" y="55880"/>
                    <a:pt x="55880" y="0"/>
                    <a:pt x="124460" y="0"/>
                  </a:cubicBezTo>
                  <a:lnTo>
                    <a:pt x="6723727" y="0"/>
                  </a:lnTo>
                  <a:cubicBezTo>
                    <a:pt x="6792306" y="0"/>
                    <a:pt x="6848187" y="55880"/>
                    <a:pt x="6848187" y="124460"/>
                  </a:cubicBezTo>
                  <a:lnTo>
                    <a:pt x="6848187" y="2399600"/>
                  </a:lnTo>
                  <a:cubicBezTo>
                    <a:pt x="6848187" y="2468180"/>
                    <a:pt x="6792306" y="2524060"/>
                    <a:pt x="6723727" y="2524060"/>
                  </a:cubicBezTo>
                  <a:close/>
                </a:path>
              </a:pathLst>
            </a:custGeom>
            <a:solidFill>
              <a:srgbClr val="1E3048"/>
            </a:solidFill>
          </p:spPr>
          <p:txBody>
            <a:bodyPr/>
            <a:lstStyle/>
            <a:p/>
          </p:txBody>
        </p:sp>
      </p:grpSp>
      <p:grpSp>
        <p:nvGrpSpPr>
          <p:cNvPr id="5" name="Group 5"/>
          <p:cNvGrpSpPr/>
          <p:nvPr/>
        </p:nvGrpSpPr>
        <p:grpSpPr>
          <a:xfrm>
            <a:off x="5087470" y="5344357"/>
            <a:ext cx="9635068" cy="3284424"/>
            <a:chExt cx="7487197" cy="2552253"/>
          </a:xfrm>
        </p:grpSpPr>
        <p:sp>
          <p:nvSpPr>
            <p:cNvPr id="6" name="Freeform 6"/>
            <p:cNvSpPr/>
            <p:nvPr/>
          </p:nvSpPr>
          <p:spPr>
            <a:xfrm>
              <a:off x="0" y="0"/>
              <a:ext cx="7487197" cy="2552253"/>
            </a:xfrm>
            <a:custGeom>
              <a:rect l="l" t="t" r="r" b="b"/>
              <a:pathLst>
                <a:path w="7487197" h="2552253">
                  <a:moveTo>
                    <a:pt x="7362737" y="2552253"/>
                  </a:moveTo>
                  <a:lnTo>
                    <a:pt x="124460" y="2552253"/>
                  </a:lnTo>
                  <a:cubicBezTo>
                    <a:pt x="55880" y="2552253"/>
                    <a:pt x="0" y="2496373"/>
                    <a:pt x="0" y="2427793"/>
                  </a:cubicBezTo>
                  <a:lnTo>
                    <a:pt x="0" y="124460"/>
                  </a:lnTo>
                  <a:cubicBezTo>
                    <a:pt x="0" y="55880"/>
                    <a:pt x="55880" y="0"/>
                    <a:pt x="124460" y="0"/>
                  </a:cubicBezTo>
                  <a:lnTo>
                    <a:pt x="7362737" y="0"/>
                  </a:lnTo>
                  <a:cubicBezTo>
                    <a:pt x="7431317" y="0"/>
                    <a:pt x="7487197" y="55880"/>
                    <a:pt x="7487197" y="124460"/>
                  </a:cubicBezTo>
                  <a:lnTo>
                    <a:pt x="7487197" y="2427793"/>
                  </a:lnTo>
                  <a:cubicBezTo>
                    <a:pt x="7487197" y="2496373"/>
                    <a:pt x="7431317" y="2552253"/>
                    <a:pt x="7362737" y="2552253"/>
                  </a:cubicBezTo>
                  <a:close/>
                </a:path>
              </a:pathLst>
            </a:custGeom>
            <a:solidFill>
              <a:srgbClr val="1B140C"/>
            </a:solidFill>
          </p:spPr>
          <p:txBody>
            <a:bodyPr/>
            <a:lstStyle/>
            <a:p/>
          </p:txBody>
        </p:sp>
      </p:grpSp>
      <p:grpSp>
        <p:nvGrpSpPr>
          <p:cNvPr id="7" name="Group 7"/>
          <p:cNvGrpSpPr/>
          <p:nvPr/>
        </p:nvGrpSpPr>
        <p:grpSpPr>
          <a:xfrm>
            <a:off x="5087470" y="1658220"/>
            <a:ext cx="9635068" cy="3248143"/>
            <a:chExt cx="7487197" cy="2524059"/>
          </a:xfrm>
        </p:grpSpPr>
        <p:sp>
          <p:nvSpPr>
            <p:cNvPr id="8" name="Freeform 8"/>
            <p:cNvSpPr/>
            <p:nvPr/>
          </p:nvSpPr>
          <p:spPr>
            <a:xfrm>
              <a:off x="0" y="0"/>
              <a:ext cx="7487197" cy="2524060"/>
            </a:xfrm>
            <a:custGeom>
              <a:rect l="l" t="t" r="r" b="b"/>
              <a:pathLst>
                <a:path w="7487197" h="2524060">
                  <a:moveTo>
                    <a:pt x="7362737" y="2524060"/>
                  </a:moveTo>
                  <a:lnTo>
                    <a:pt x="124460" y="2524060"/>
                  </a:lnTo>
                  <a:cubicBezTo>
                    <a:pt x="55880" y="2524060"/>
                    <a:pt x="0" y="2468180"/>
                    <a:pt x="0" y="2399599"/>
                  </a:cubicBezTo>
                  <a:lnTo>
                    <a:pt x="0" y="124460"/>
                  </a:lnTo>
                  <a:cubicBezTo>
                    <a:pt x="0" y="55880"/>
                    <a:pt x="55880" y="0"/>
                    <a:pt x="124460" y="0"/>
                  </a:cubicBezTo>
                  <a:lnTo>
                    <a:pt x="7362737" y="0"/>
                  </a:lnTo>
                  <a:cubicBezTo>
                    <a:pt x="7431317" y="0"/>
                    <a:pt x="7487197" y="55880"/>
                    <a:pt x="7487197" y="124460"/>
                  </a:cubicBezTo>
                  <a:lnTo>
                    <a:pt x="7487197" y="2399600"/>
                  </a:lnTo>
                  <a:cubicBezTo>
                    <a:pt x="7487197" y="2468180"/>
                    <a:pt x="7431317" y="2524060"/>
                    <a:pt x="7362737" y="2524060"/>
                  </a:cubicBezTo>
                  <a:close/>
                </a:path>
              </a:pathLst>
            </a:custGeom>
            <a:solidFill>
              <a:srgbClr val="46392E"/>
            </a:solidFill>
          </p:spPr>
          <p:txBody>
            <a:bodyPr/>
            <a:lstStyle/>
            <a:p/>
          </p:txBody>
        </p:sp>
      </p:grpSp>
      <p:grpSp>
        <p:nvGrpSpPr>
          <p:cNvPr id="9" name="Group 9"/>
          <p:cNvGrpSpPr/>
          <p:nvPr/>
        </p:nvGrpSpPr>
        <p:grpSpPr>
          <a:xfrm>
            <a:off x="3565462" y="2160754"/>
            <a:ext cx="2759617" cy="2243073"/>
            <a:chExt cx="2144437" cy="1743043"/>
          </a:xfrm>
        </p:grpSpPr>
        <p:sp>
          <p:nvSpPr>
            <p:cNvPr id="10" name="Freeform 10"/>
            <p:cNvSpPr/>
            <p:nvPr/>
          </p:nvSpPr>
          <p:spPr>
            <a:xfrm>
              <a:off x="0" y="0"/>
              <a:ext cx="2144437" cy="1743043"/>
            </a:xfrm>
            <a:custGeom>
              <a:rect l="l" t="t" r="r" b="b"/>
              <a:pathLst>
                <a:path w="2144437" h="1743043">
                  <a:moveTo>
                    <a:pt x="2019977" y="1743042"/>
                  </a:moveTo>
                  <a:lnTo>
                    <a:pt x="124460" y="1743042"/>
                  </a:lnTo>
                  <a:cubicBezTo>
                    <a:pt x="55880" y="1743042"/>
                    <a:pt x="0" y="1687163"/>
                    <a:pt x="0" y="1618583"/>
                  </a:cubicBezTo>
                  <a:lnTo>
                    <a:pt x="0" y="124460"/>
                  </a:lnTo>
                  <a:cubicBezTo>
                    <a:pt x="0" y="55880"/>
                    <a:pt x="55880" y="0"/>
                    <a:pt x="124460" y="0"/>
                  </a:cubicBezTo>
                  <a:lnTo>
                    <a:pt x="2019977" y="0"/>
                  </a:lnTo>
                  <a:cubicBezTo>
                    <a:pt x="2088557" y="0"/>
                    <a:pt x="2144437" y="55880"/>
                    <a:pt x="2144437" y="124460"/>
                  </a:cubicBezTo>
                  <a:lnTo>
                    <a:pt x="2144437" y="1618583"/>
                  </a:lnTo>
                  <a:cubicBezTo>
                    <a:pt x="2144437" y="1687163"/>
                    <a:pt x="2088557" y="1743043"/>
                    <a:pt x="2019977" y="1743043"/>
                  </a:cubicBezTo>
                  <a:close/>
                </a:path>
              </a:pathLst>
            </a:custGeom>
            <a:solidFill>
              <a:srgbClr val="1B140C">
                <a:alpha val="89804"/>
              </a:srgbClr>
            </a:solidFill>
          </p:spPr>
          <p:txBody>
            <a:bodyPr/>
            <a:lstStyle/>
            <a:p/>
          </p:txBody>
        </p:sp>
      </p:grpSp>
      <p:grpSp>
        <p:nvGrpSpPr>
          <p:cNvPr id="11" name="Group 11"/>
          <p:cNvGrpSpPr/>
          <p:nvPr/>
        </p:nvGrpSpPr>
        <p:grpSpPr>
          <a:xfrm>
            <a:off x="3565462" y="5865032"/>
            <a:ext cx="2759617" cy="2243073"/>
            <a:chExt cx="2144437" cy="1743043"/>
          </a:xfrm>
        </p:grpSpPr>
        <p:sp>
          <p:nvSpPr>
            <p:cNvPr id="12" name="Freeform 12"/>
            <p:cNvSpPr/>
            <p:nvPr/>
          </p:nvSpPr>
          <p:spPr>
            <a:xfrm>
              <a:off x="0" y="0"/>
              <a:ext cx="2144437" cy="1743043"/>
            </a:xfrm>
            <a:custGeom>
              <a:rect l="l" t="t" r="r" b="b"/>
              <a:pathLst>
                <a:path w="2144437" h="1743043">
                  <a:moveTo>
                    <a:pt x="2019977" y="1743042"/>
                  </a:moveTo>
                  <a:lnTo>
                    <a:pt x="124460" y="1743042"/>
                  </a:lnTo>
                  <a:cubicBezTo>
                    <a:pt x="55880" y="1743042"/>
                    <a:pt x="0" y="1687163"/>
                    <a:pt x="0" y="1618583"/>
                  </a:cubicBezTo>
                  <a:lnTo>
                    <a:pt x="0" y="124460"/>
                  </a:lnTo>
                  <a:cubicBezTo>
                    <a:pt x="0" y="55880"/>
                    <a:pt x="55880" y="0"/>
                    <a:pt x="124460" y="0"/>
                  </a:cubicBezTo>
                  <a:lnTo>
                    <a:pt x="2019977" y="0"/>
                  </a:lnTo>
                  <a:cubicBezTo>
                    <a:pt x="2088557" y="0"/>
                    <a:pt x="2144437" y="55880"/>
                    <a:pt x="2144437" y="124460"/>
                  </a:cubicBezTo>
                  <a:lnTo>
                    <a:pt x="2144437" y="1618583"/>
                  </a:lnTo>
                  <a:cubicBezTo>
                    <a:pt x="2144437" y="1687163"/>
                    <a:pt x="2088557" y="1743043"/>
                    <a:pt x="2019977" y="1743043"/>
                  </a:cubicBezTo>
                  <a:close/>
                </a:path>
              </a:pathLst>
            </a:custGeom>
            <a:solidFill>
              <a:srgbClr val="46392E"/>
            </a:solidFill>
          </p:spPr>
          <p:txBody>
            <a:bodyPr/>
            <a:lstStyle/>
            <a:p/>
          </p:txBody>
        </p:sp>
      </p:grpSp>
      <p:grpSp>
        <p:nvGrpSpPr>
          <p:cNvPr id="13" name="Group 13"/>
          <p:cNvGrpSpPr>
            <a:grpSpLocks noChangeAspect="1"/>
          </p:cNvGrpSpPr>
          <p:nvPr/>
        </p:nvGrpSpPr>
        <p:grpSpPr>
          <a:xfrm rot="5400000">
            <a:off x="6194412" y="2957674"/>
            <a:ext cx="749694" cy="649235"/>
            <a:chExt cx="6350000" cy="5499100"/>
          </a:xfrm>
        </p:grpSpPr>
        <p:sp>
          <p:nvSpPr>
            <p:cNvPr id="14" name="Freeform 14"/>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1B140C">
                <a:alpha val="89804"/>
              </a:srgbClr>
            </a:solidFill>
          </p:spPr>
          <p:txBody>
            <a:bodyPr/>
            <a:lstStyle/>
            <a:p/>
          </p:txBody>
        </p:sp>
      </p:grpSp>
      <p:grpSp>
        <p:nvGrpSpPr>
          <p:cNvPr id="15" name="Group 15"/>
          <p:cNvGrpSpPr>
            <a:grpSpLocks noChangeAspect="1"/>
          </p:cNvGrpSpPr>
          <p:nvPr/>
        </p:nvGrpSpPr>
        <p:grpSpPr>
          <a:xfrm rot="5400000">
            <a:off x="6194412" y="6661951"/>
            <a:ext cx="749694" cy="649235"/>
            <a:chExt cx="6350000" cy="5499100"/>
          </a:xfrm>
        </p:grpSpPr>
        <p:sp>
          <p:nvSpPr>
            <p:cNvPr id="16" name="Freeform 16"/>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46392E"/>
            </a:solidFill>
          </p:spPr>
          <p:txBody>
            <a:bodyPr/>
            <a:lstStyle/>
            <a:p/>
          </p:txBody>
        </p:sp>
      </p:grpSp>
      <p:sp>
        <p:nvSpPr>
          <p:cNvPr id="17" name="TextBox 17"/>
          <p:cNvSpPr txBox="1"/>
          <p:nvPr/>
        </p:nvSpPr>
        <p:spPr>
          <a:xfrm>
            <a:off x="3769423" y="2857197"/>
            <a:ext cx="2475219" cy="581469"/>
          </a:xfrm>
          <a:prstGeom prst="rect">
            <a:avLst/>
          </a:prstGeom>
        </p:spPr>
        <p:txBody>
          <a:bodyPr lIns="0" tIns="0" rIns="0" bIns="0" rtlCol="0" anchor="t">
            <a:spAutoFit/>
          </a:bodyPr>
          <a:lstStyle/>
          <a:p>
            <a:pPr algn="ctr">
              <a:lnSpc>
                <a:spcPts val="4808"/>
              </a:lnSpc>
              <a:spcBef>
                <a:spcPct val="0"/>
              </a:spcBef>
            </a:pPr>
            <a:r>
              <a:rPr lang="en-US" sz="3434" spc="109">
                <a:solidFill>
                  <a:srgbClr val="FFFFFF"/>
                </a:solidFill>
                <a:latin typeface="Garet Bold"/>
              </a:rPr>
              <a:t>Drivers</a:t>
            </a:r>
          </a:p>
        </p:txBody>
      </p:sp>
      <p:sp>
        <p:nvSpPr>
          <p:cNvPr id="18" name="TextBox 18"/>
          <p:cNvSpPr txBox="1"/>
          <p:nvPr/>
        </p:nvSpPr>
        <p:spPr>
          <a:xfrm>
            <a:off x="3565462" y="6709263"/>
            <a:ext cx="3044016" cy="581469"/>
          </a:xfrm>
          <a:prstGeom prst="rect">
            <a:avLst/>
          </a:prstGeom>
        </p:spPr>
        <p:txBody>
          <a:bodyPr lIns="0" tIns="0" rIns="0" bIns="0" rtlCol="0" anchor="t">
            <a:spAutoFit/>
          </a:bodyPr>
          <a:lstStyle/>
          <a:p>
            <a:pPr algn="ctr">
              <a:lnSpc>
                <a:spcPts val="4808"/>
              </a:lnSpc>
              <a:spcBef>
                <a:spcPct val="0"/>
              </a:spcBef>
            </a:pPr>
            <a:r>
              <a:rPr lang="en-US" sz="3434" spc="109">
                <a:solidFill>
                  <a:srgbClr val="FFFFFF"/>
                </a:solidFill>
                <a:latin typeface="Garet Bold"/>
              </a:rPr>
              <a:t>Restraints</a:t>
            </a:r>
          </a:p>
        </p:txBody>
      </p:sp>
      <p:sp>
        <p:nvSpPr>
          <p:cNvPr id="19" name="TextBox 19"/>
          <p:cNvSpPr txBox="1"/>
          <p:nvPr/>
        </p:nvSpPr>
        <p:spPr>
          <a:xfrm>
            <a:off x="7175233" y="1967054"/>
            <a:ext cx="6920490" cy="2400300"/>
          </a:xfrm>
          <a:prstGeom prst="rect">
            <a:avLst/>
          </a:prstGeom>
        </p:spPr>
        <p:txBody>
          <a:bodyPr lIns="0" tIns="0" rIns="0" bIns="0" rtlCol="0" anchor="t">
            <a:spAutoFit/>
          </a:bodyPr>
          <a:lstStyle/>
          <a:p>
            <a:pPr>
              <a:lnSpc>
                <a:spcPts val="4724"/>
              </a:lnSpc>
            </a:pPr>
            <a:r>
              <a:rPr lang="en-US" sz="4499" spc="143">
                <a:solidFill>
                  <a:srgbClr val="FFFFFF"/>
                </a:solidFill>
                <a:latin typeface="Barlow"/>
              </a:rPr>
              <a:t>Rising Affluence and Disposable Incomes Fuel the Resounding Growth of the Luxury Sofa Market</a:t>
            </a:r>
          </a:p>
        </p:txBody>
      </p:sp>
      <p:sp>
        <p:nvSpPr>
          <p:cNvPr id="20" name="TextBox 20"/>
          <p:cNvSpPr txBox="1"/>
          <p:nvPr/>
        </p:nvSpPr>
        <p:spPr>
          <a:xfrm>
            <a:off x="7081447" y="5856998"/>
            <a:ext cx="7108062" cy="2400300"/>
          </a:xfrm>
          <a:prstGeom prst="rect">
            <a:avLst/>
          </a:prstGeom>
        </p:spPr>
        <p:txBody>
          <a:bodyPr lIns="0" tIns="0" rIns="0" bIns="0" rtlCol="0" anchor="t">
            <a:spAutoFit/>
          </a:bodyPr>
          <a:lstStyle/>
          <a:p>
            <a:pPr>
              <a:lnSpc>
                <a:spcPts val="4724"/>
              </a:lnSpc>
            </a:pPr>
            <a:r>
              <a:rPr lang="en-US" sz="4499" spc="143">
                <a:solidFill>
                  <a:srgbClr val="FFFFFF"/>
                </a:solidFill>
                <a:latin typeface="Barlow"/>
              </a:rPr>
              <a:t>Global Supply Chain and Manufacturing Disruptions Unraveling Challenges in the Luxury Sofa Market</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txBody>
          <a:bodyPr/>
          <a:lstStyle/>
          <a:p/>
        </p:txBody>
      </p:sp>
      <p:grpSp>
        <p:nvGrpSpPr>
          <p:cNvPr id="3" name="Group 3"/>
          <p:cNvGrpSpPr/>
          <p:nvPr/>
        </p:nvGrpSpPr>
        <p:grpSpPr>
          <a:xfrm>
            <a:off x="1675296" y="1492667"/>
            <a:ext cx="14937408" cy="7301666"/>
            <a:chExt cx="3934132" cy="1923072"/>
          </a:xfrm>
        </p:grpSpPr>
        <p:sp>
          <p:nvSpPr>
            <p:cNvPr id="4" name="Freeform 4"/>
            <p:cNvSpPr/>
            <p:nvPr/>
          </p:nvSpPr>
          <p:spPr>
            <a:xfrm>
              <a:off x="0" y="0"/>
              <a:ext cx="3934132" cy="1923073"/>
            </a:xfrm>
            <a:custGeom>
              <a:rect l="l" t="t" r="r" b="b"/>
              <a:pathLst>
                <a:path w="3934132" h="1923073">
                  <a:moveTo>
                    <a:pt x="0" y="0"/>
                  </a:moveTo>
                  <a:lnTo>
                    <a:pt x="3934132" y="0"/>
                  </a:lnTo>
                  <a:lnTo>
                    <a:pt x="3934132" y="1923073"/>
                  </a:lnTo>
                  <a:lnTo>
                    <a:pt x="0" y="1923073"/>
                  </a:lnTo>
                  <a:close/>
                </a:path>
              </a:pathLst>
            </a:custGeom>
            <a:solidFill>
              <a:srgbClr val="744453"/>
            </a:solidFill>
          </p:spPr>
          <p:txBody>
            <a:bodyPr/>
            <a:lstStyle/>
            <a:p/>
          </p:txBody>
        </p:sp>
        <p:sp>
          <p:nvSpPr>
            <p:cNvPr id="5" name="TextBox 5"/>
            <p:cNvSpPr txBox="1"/>
            <p:nvPr/>
          </p:nvSpPr>
          <p:spPr>
            <a:xfrm>
              <a:off x="0" y="-38100"/>
              <a:ext cx="3934132" cy="1961172"/>
            </a:xfrm>
            <a:prstGeom prst="rect">
              <a:avLst/>
            </a:prstGeom>
          </p:spPr>
          <p:txBody>
            <a:bodyPr lIns="50800" tIns="50800" rIns="50800" bIns="50800" rtlCol="0" anchor="ctr"/>
            <a:lstStyle/>
            <a:p>
              <a:pPr algn="ctr">
                <a:lnSpc>
                  <a:spcPts val="2659"/>
                </a:lnSpc>
              </a:pPr>
              <a:endParaRPr/>
            </a:p>
          </p:txBody>
        </p:sp>
      </p:grpSp>
      <p:sp>
        <p:nvSpPr>
          <p:cNvPr id="6" name="TextBox 6"/>
          <p:cNvSpPr txBox="1"/>
          <p:nvPr/>
        </p:nvSpPr>
        <p:spPr>
          <a:xfrm>
            <a:off x="3732607" y="1817129"/>
            <a:ext cx="10822785" cy="832485"/>
          </a:xfrm>
          <a:prstGeom prst="rect">
            <a:avLst/>
          </a:prstGeom>
        </p:spPr>
        <p:txBody>
          <a:bodyPr lIns="0" tIns="0" rIns="0" bIns="0" rtlCol="0" anchor="t">
            <a:spAutoFit/>
          </a:bodyPr>
          <a:lstStyle/>
          <a:p>
            <a:pPr algn="ctr">
              <a:lnSpc>
                <a:spcPts val="6420"/>
              </a:lnSpc>
            </a:pPr>
            <a:r>
              <a:rPr lang="en-US" sz="6000">
                <a:solidFill>
                  <a:srgbClr val="FFFFFF"/>
                </a:solidFill>
                <a:latin typeface="Canva Sans"/>
              </a:rPr>
              <a:t>AUTHOR'S PERSPECTIVE</a:t>
            </a:r>
          </a:p>
        </p:txBody>
      </p:sp>
      <p:sp>
        <p:nvSpPr>
          <p:cNvPr id="7" name="TextBox 7"/>
          <p:cNvSpPr txBox="1"/>
          <p:nvPr/>
        </p:nvSpPr>
        <p:spPr>
          <a:xfrm>
            <a:off x="1964450" y="2931781"/>
            <a:ext cx="14359099" cy="5210176"/>
          </a:xfrm>
          <a:prstGeom prst="rect">
            <a:avLst/>
          </a:prstGeom>
        </p:spPr>
        <p:txBody>
          <a:bodyPr lIns="0" tIns="0" rIns="0" bIns="0" rtlCol="0" anchor="t">
            <a:spAutoFit/>
          </a:bodyPr>
          <a:lstStyle/>
          <a:p>
            <a:pPr marL="647690" lvl="1" indent="-323845">
              <a:lnSpc>
                <a:spcPts val="4199"/>
              </a:lnSpc>
              <a:buFont typeface="Arial"/>
              <a:buChar char="•"/>
            </a:pPr>
            <a:r>
              <a:rPr lang="en-US" sz="2999">
                <a:solidFill>
                  <a:srgbClr val="FFFFFF"/>
                </a:solidFill>
                <a:latin typeface="Canva Sans"/>
              </a:rPr>
              <a:t>The Global Luxury Sofa Market is witnessing significant growth in the near future.</a:t>
            </a:r>
          </a:p>
          <a:p>
            <a:pPr marL="647690" lvl="1" indent="-323845">
              <a:lnSpc>
                <a:spcPts val="4199"/>
              </a:lnSpc>
              <a:buFont typeface="Arial"/>
              <a:buChar char="•"/>
            </a:pPr>
            <a:r>
              <a:rPr lang="en-US" sz="2999">
                <a:solidFill>
                  <a:srgbClr val="FFFFFF"/>
                </a:solidFill>
                <a:latin typeface="Canva Sans"/>
              </a:rPr>
              <a:t>Fabric sofas have emerged as the fastest-growing category in the Luxury Sofa market, experiencing a notable surge in demand. </a:t>
            </a:r>
          </a:p>
          <a:p>
            <a:pPr marL="647690" lvl="1" indent="-323845">
              <a:lnSpc>
                <a:spcPts val="4199"/>
              </a:lnSpc>
              <a:buFont typeface="Arial"/>
              <a:buChar char="•"/>
            </a:pPr>
            <a:r>
              <a:rPr lang="en-US" sz="2999">
                <a:solidFill>
                  <a:srgbClr val="FFFFFF"/>
                </a:solidFill>
                <a:latin typeface="Canva Sans"/>
              </a:rPr>
              <a:t>Fabric Sofas appeal to a growing segment of consumers who prioritize a blend of style, versatility, and plush aesthetics in their home decor choices.</a:t>
            </a:r>
          </a:p>
          <a:p>
            <a:pPr marL="647690" lvl="1" indent="-323845">
              <a:lnSpc>
                <a:spcPts val="4199"/>
              </a:lnSpc>
              <a:buFont typeface="Arial"/>
              <a:buChar char="•"/>
            </a:pPr>
            <a:r>
              <a:rPr lang="en-US" sz="2999">
                <a:solidFill>
                  <a:srgbClr val="FFFFFF"/>
                </a:solidFill>
                <a:latin typeface="Canva Sans"/>
              </a:rPr>
              <a:t>The surge in demand for upscale and premium furnishings in commercial spaces, including offices, hotels, and other public areas, contributes to the rapid expansion of the Luxury Sofa market in the commercial segment. </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5000" b="-5000"/>
            </a:stretch>
          </a:blipFill>
        </p:spPr>
        <p:txBody>
          <a:bodyPr/>
          <a:lstStyle/>
          <a:p/>
        </p:txBody>
      </p:sp>
      <p:sp>
        <p:nvSpPr>
          <p:cNvPr id="3" name="Freeform 3"/>
          <p:cNvSpPr/>
          <p:nvPr/>
        </p:nvSpPr>
        <p:spPr>
          <a:xfrm>
            <a:off x="656592" y="2349270"/>
            <a:ext cx="4508734" cy="1483742"/>
          </a:xfrm>
          <a:custGeom>
            <a:rect l="l" t="t" r="r" b="b"/>
            <a:pathLst>
              <a:path w="4508734" h="1483742">
                <a:moveTo>
                  <a:pt x="0" y="0"/>
                </a:moveTo>
                <a:lnTo>
                  <a:pt x="4508734" y="0"/>
                </a:lnTo>
                <a:lnTo>
                  <a:pt x="4508734" y="1483741"/>
                </a:lnTo>
                <a:lnTo>
                  <a:pt x="0" y="1483741"/>
                </a:lnTo>
                <a:lnTo>
                  <a:pt x="0" y="0"/>
                </a:lnTo>
                <a:close/>
              </a:path>
            </a:pathLst>
          </a:custGeom>
          <a:blipFill>
            <a:blip r:embed="rId3"/>
            <a:stretch>
              <a:fillRect/>
            </a:stretch>
          </a:blipFill>
        </p:spPr>
        <p:txBody>
          <a:bodyPr/>
          <a:lstStyle/>
          <a:p/>
        </p:txBody>
      </p:sp>
      <p:sp>
        <p:nvSpPr>
          <p:cNvPr id="4" name="Freeform 4"/>
          <p:cNvSpPr/>
          <p:nvPr/>
        </p:nvSpPr>
        <p:spPr>
          <a:xfrm>
            <a:off x="7033229" y="1997732"/>
            <a:ext cx="3926995" cy="2026836"/>
          </a:xfrm>
          <a:custGeom>
            <a:rect l="l" t="t" r="r" b="b"/>
            <a:pathLst>
              <a:path w="3926995" h="2026836">
                <a:moveTo>
                  <a:pt x="0" y="0"/>
                </a:moveTo>
                <a:lnTo>
                  <a:pt x="3926995" y="0"/>
                </a:lnTo>
                <a:lnTo>
                  <a:pt x="3926995" y="2026837"/>
                </a:lnTo>
                <a:lnTo>
                  <a:pt x="0" y="2026837"/>
                </a:lnTo>
                <a:lnTo>
                  <a:pt x="0" y="0"/>
                </a:lnTo>
                <a:close/>
              </a:path>
            </a:pathLst>
          </a:custGeom>
          <a:blipFill>
            <a:blip r:embed="rId4"/>
            <a:stretch>
              <a:fillRect l="-4435" t="-27343" r="-4435" b="-24218"/>
            </a:stretch>
          </a:blipFill>
        </p:spPr>
        <p:txBody>
          <a:bodyPr/>
          <a:lstStyle/>
          <a:p/>
        </p:txBody>
      </p:sp>
      <p:sp>
        <p:nvSpPr>
          <p:cNvPr id="5" name="Freeform 5"/>
          <p:cNvSpPr/>
          <p:nvPr/>
        </p:nvSpPr>
        <p:spPr>
          <a:xfrm>
            <a:off x="12529293" y="2201161"/>
            <a:ext cx="4656733" cy="1525632"/>
          </a:xfrm>
          <a:custGeom>
            <a:rect l="l" t="t" r="r" b="b"/>
            <a:pathLst>
              <a:path w="4656733" h="1525632">
                <a:moveTo>
                  <a:pt x="0" y="0"/>
                </a:moveTo>
                <a:lnTo>
                  <a:pt x="4656733" y="0"/>
                </a:lnTo>
                <a:lnTo>
                  <a:pt x="4656733" y="1525631"/>
                </a:lnTo>
                <a:lnTo>
                  <a:pt x="0" y="1525631"/>
                </a:lnTo>
                <a:lnTo>
                  <a:pt x="0" y="0"/>
                </a:lnTo>
                <a:close/>
              </a:path>
            </a:pathLst>
          </a:custGeom>
          <a:blipFill>
            <a:blip r:embed="rId5"/>
            <a:stretch>
              <a:fillRect b="-36779"/>
            </a:stretch>
          </a:blipFill>
        </p:spPr>
        <p:txBody>
          <a:bodyPr/>
          <a:lstStyle/>
          <a:p/>
        </p:txBody>
      </p:sp>
      <p:sp>
        <p:nvSpPr>
          <p:cNvPr id="6" name="Freeform 6"/>
          <p:cNvSpPr/>
          <p:nvPr/>
        </p:nvSpPr>
        <p:spPr>
          <a:xfrm>
            <a:off x="401782" y="4582719"/>
            <a:ext cx="6031372" cy="909493"/>
          </a:xfrm>
          <a:custGeom>
            <a:rect l="l" t="t" r="r" b="b"/>
            <a:pathLst>
              <a:path w="6031372" h="909493">
                <a:moveTo>
                  <a:pt x="0" y="0"/>
                </a:moveTo>
                <a:lnTo>
                  <a:pt x="6031372" y="0"/>
                </a:lnTo>
                <a:lnTo>
                  <a:pt x="6031372" y="909493"/>
                </a:lnTo>
                <a:lnTo>
                  <a:pt x="0" y="909493"/>
                </a:lnTo>
                <a:lnTo>
                  <a:pt x="0" y="0"/>
                </a:lnTo>
                <a:close/>
              </a:path>
            </a:pathLst>
          </a:custGeom>
          <a:blipFill>
            <a:blip r:embed="rId6"/>
            <a:stretch>
              <a:fillRect l="-793" t="-118421" r="-793" b="-118421"/>
            </a:stretch>
          </a:blipFill>
        </p:spPr>
        <p:txBody>
          <a:bodyPr/>
          <a:lstStyle/>
          <a:p/>
        </p:txBody>
      </p:sp>
      <p:sp>
        <p:nvSpPr>
          <p:cNvPr id="7" name="Freeform 7"/>
          <p:cNvSpPr/>
          <p:nvPr/>
        </p:nvSpPr>
        <p:spPr>
          <a:xfrm>
            <a:off x="7033229" y="4487081"/>
            <a:ext cx="6237387" cy="1418150"/>
          </a:xfrm>
          <a:custGeom>
            <a:rect l="l" t="t" r="r" b="b"/>
            <a:pathLst>
              <a:path w="6237387" h="1418150">
                <a:moveTo>
                  <a:pt x="0" y="0"/>
                </a:moveTo>
                <a:lnTo>
                  <a:pt x="6237387" y="0"/>
                </a:lnTo>
                <a:lnTo>
                  <a:pt x="6237387" y="1418150"/>
                </a:lnTo>
                <a:lnTo>
                  <a:pt x="0" y="1418150"/>
                </a:lnTo>
                <a:lnTo>
                  <a:pt x="0" y="0"/>
                </a:lnTo>
                <a:close/>
              </a:path>
            </a:pathLst>
          </a:custGeom>
          <a:blipFill>
            <a:blip r:embed="rId7"/>
            <a:stretch>
              <a:fillRect r="-20364"/>
            </a:stretch>
          </a:blipFill>
        </p:spPr>
        <p:txBody>
          <a:bodyPr/>
          <a:lstStyle/>
          <a:p/>
        </p:txBody>
      </p:sp>
      <p:sp>
        <p:nvSpPr>
          <p:cNvPr id="8" name="Freeform 8"/>
          <p:cNvSpPr/>
          <p:nvPr/>
        </p:nvSpPr>
        <p:spPr>
          <a:xfrm>
            <a:off x="13870691" y="4027148"/>
            <a:ext cx="3661958" cy="2340595"/>
          </a:xfrm>
          <a:custGeom>
            <a:rect l="l" t="t" r="r" b="b"/>
            <a:pathLst>
              <a:path w="3661958" h="2340595">
                <a:moveTo>
                  <a:pt x="0" y="0"/>
                </a:moveTo>
                <a:lnTo>
                  <a:pt x="3661958" y="0"/>
                </a:lnTo>
                <a:lnTo>
                  <a:pt x="3661958" y="2340596"/>
                </a:lnTo>
                <a:lnTo>
                  <a:pt x="0" y="2340596"/>
                </a:lnTo>
                <a:lnTo>
                  <a:pt x="0" y="0"/>
                </a:lnTo>
                <a:close/>
              </a:path>
            </a:pathLst>
          </a:custGeom>
          <a:blipFill>
            <a:blip r:embed="rId8"/>
            <a:stretch>
              <a:fillRect l="-894" t="-3576" r="-894" b="-3732"/>
            </a:stretch>
          </a:blipFill>
        </p:spPr>
        <p:txBody>
          <a:bodyPr/>
          <a:lstStyle/>
          <a:p/>
        </p:txBody>
      </p:sp>
      <p:sp>
        <p:nvSpPr>
          <p:cNvPr id="9" name="Freeform 9"/>
          <p:cNvSpPr/>
          <p:nvPr/>
        </p:nvSpPr>
        <p:spPr>
          <a:xfrm>
            <a:off x="642925" y="6284977"/>
            <a:ext cx="4257271" cy="1655605"/>
          </a:xfrm>
          <a:custGeom>
            <a:rect l="l" t="t" r="r" b="b"/>
            <a:pathLst>
              <a:path w="4257271" h="1655605">
                <a:moveTo>
                  <a:pt x="0" y="0"/>
                </a:moveTo>
                <a:lnTo>
                  <a:pt x="4257271" y="0"/>
                </a:lnTo>
                <a:lnTo>
                  <a:pt x="4257271" y="1655605"/>
                </a:lnTo>
                <a:lnTo>
                  <a:pt x="0" y="1655605"/>
                </a:lnTo>
                <a:lnTo>
                  <a:pt x="0" y="0"/>
                </a:lnTo>
                <a:close/>
              </a:path>
            </a:pathLst>
          </a:custGeom>
          <a:blipFill>
            <a:blip r:embed="rId9"/>
            <a:stretch>
              <a:fillRect/>
            </a:stretch>
          </a:blipFill>
        </p:spPr>
        <p:txBody>
          <a:bodyPr/>
          <a:lstStyle/>
          <a:p/>
        </p:txBody>
      </p:sp>
      <p:sp>
        <p:nvSpPr>
          <p:cNvPr id="10" name="Freeform 10"/>
          <p:cNvSpPr/>
          <p:nvPr/>
        </p:nvSpPr>
        <p:spPr>
          <a:xfrm>
            <a:off x="5976576" y="6367744"/>
            <a:ext cx="5428064" cy="1709771"/>
          </a:xfrm>
          <a:custGeom>
            <a:rect l="l" t="t" r="r" b="b"/>
            <a:pathLst>
              <a:path w="5428064" h="1709771">
                <a:moveTo>
                  <a:pt x="0" y="0"/>
                </a:moveTo>
                <a:lnTo>
                  <a:pt x="5428064" y="0"/>
                </a:lnTo>
                <a:lnTo>
                  <a:pt x="5428064" y="1709771"/>
                </a:lnTo>
                <a:lnTo>
                  <a:pt x="0" y="1709771"/>
                </a:lnTo>
                <a:lnTo>
                  <a:pt x="0" y="0"/>
                </a:lnTo>
                <a:close/>
              </a:path>
            </a:pathLst>
          </a:custGeom>
          <a:blipFill>
            <a:blip r:embed="rId10"/>
            <a:stretch>
              <a:fillRect l="-9568" t="-93371" r="-13094" b="-98695"/>
            </a:stretch>
          </a:blipFill>
        </p:spPr>
        <p:txBody>
          <a:bodyPr/>
          <a:lstStyle/>
          <a:p/>
        </p:txBody>
      </p:sp>
      <p:sp>
        <p:nvSpPr>
          <p:cNvPr id="11" name="Freeform 11"/>
          <p:cNvSpPr/>
          <p:nvPr/>
        </p:nvSpPr>
        <p:spPr>
          <a:xfrm>
            <a:off x="11829101" y="6827355"/>
            <a:ext cx="6057116" cy="1113227"/>
          </a:xfrm>
          <a:custGeom>
            <a:rect l="l" t="t" r="r" b="b"/>
            <a:pathLst>
              <a:path w="6057116" h="1113227">
                <a:moveTo>
                  <a:pt x="0" y="0"/>
                </a:moveTo>
                <a:lnTo>
                  <a:pt x="6057117" y="0"/>
                </a:lnTo>
                <a:lnTo>
                  <a:pt x="6057117" y="1113227"/>
                </a:lnTo>
                <a:lnTo>
                  <a:pt x="0" y="1113227"/>
                </a:lnTo>
                <a:lnTo>
                  <a:pt x="0" y="0"/>
                </a:lnTo>
                <a:close/>
              </a:path>
            </a:pathLst>
          </a:custGeom>
          <a:blipFill>
            <a:blip r:embed="rId11"/>
            <a:stretch>
              <a:fillRect l="-5783" t="-29545" r="-5714" b="-29545"/>
            </a:stretch>
          </a:blipFill>
        </p:spPr>
        <p:txBody>
          <a:bodyPr/>
          <a:lstStyle/>
          <a:p/>
        </p:txBody>
      </p:sp>
      <p:sp>
        <p:nvSpPr>
          <p:cNvPr id="12" name="Freeform 12"/>
          <p:cNvSpPr/>
          <p:nvPr/>
        </p:nvSpPr>
        <p:spPr>
          <a:xfrm>
            <a:off x="1028700" y="8309355"/>
            <a:ext cx="4243604" cy="1572503"/>
          </a:xfrm>
          <a:custGeom>
            <a:rect l="l" t="t" r="r" b="b"/>
            <a:pathLst>
              <a:path w="4243604" h="1572503">
                <a:moveTo>
                  <a:pt x="0" y="0"/>
                </a:moveTo>
                <a:lnTo>
                  <a:pt x="4243604" y="0"/>
                </a:lnTo>
                <a:lnTo>
                  <a:pt x="4243604" y="1572503"/>
                </a:lnTo>
                <a:lnTo>
                  <a:pt x="0" y="1572503"/>
                </a:lnTo>
                <a:lnTo>
                  <a:pt x="0" y="0"/>
                </a:lnTo>
                <a:close/>
              </a:path>
            </a:pathLst>
          </a:custGeom>
          <a:blipFill>
            <a:blip r:embed="rId12"/>
            <a:stretch>
              <a:fillRect l="-710" t="-1917" r="-812" b="-2191"/>
            </a:stretch>
          </a:blipFill>
        </p:spPr>
        <p:txBody>
          <a:bodyPr/>
          <a:lstStyle/>
          <a:p/>
        </p:txBody>
      </p:sp>
      <p:sp>
        <p:nvSpPr>
          <p:cNvPr id="13" name="Freeform 13"/>
          <p:cNvSpPr/>
          <p:nvPr/>
        </p:nvSpPr>
        <p:spPr>
          <a:xfrm>
            <a:off x="6576476" y="8412510"/>
            <a:ext cx="7294215" cy="1366193"/>
          </a:xfrm>
          <a:custGeom>
            <a:rect l="l" t="t" r="r" b="b"/>
            <a:pathLst>
              <a:path w="7294214" h="1366193">
                <a:moveTo>
                  <a:pt x="0" y="0"/>
                </a:moveTo>
                <a:lnTo>
                  <a:pt x="7294215" y="0"/>
                </a:lnTo>
                <a:lnTo>
                  <a:pt x="7294215" y="1366194"/>
                </a:lnTo>
                <a:lnTo>
                  <a:pt x="0" y="1366194"/>
                </a:lnTo>
                <a:lnTo>
                  <a:pt x="0" y="0"/>
                </a:lnTo>
                <a:close/>
              </a:path>
            </a:pathLst>
          </a:custGeom>
          <a:blipFill>
            <a:blip r:embed="rId13"/>
            <a:stretch>
              <a:fillRect/>
            </a:stretch>
          </a:blipFill>
        </p:spPr>
        <p:txBody>
          <a:bodyPr/>
          <a:lstStyle/>
          <a:p/>
        </p:txBody>
      </p:sp>
      <p:sp>
        <p:nvSpPr>
          <p:cNvPr id="14" name="TextBox 14"/>
          <p:cNvSpPr txBox="1"/>
          <p:nvPr/>
        </p:nvSpPr>
        <p:spPr>
          <a:xfrm>
            <a:off x="5238599" y="700088"/>
            <a:ext cx="7810802" cy="857250"/>
          </a:xfrm>
          <a:prstGeom prst="rect">
            <a:avLst/>
          </a:prstGeom>
        </p:spPr>
        <p:txBody>
          <a:bodyPr lIns="0" tIns="0" rIns="0" bIns="0" rtlCol="0" anchor="t">
            <a:spAutoFit/>
          </a:bodyPr>
          <a:lstStyle/>
          <a:p>
            <a:pPr algn="ctr">
              <a:lnSpc>
                <a:spcPts val="6299"/>
              </a:lnSpc>
            </a:pPr>
            <a:r>
              <a:rPr lang="en-US" sz="6999">
                <a:solidFill>
                  <a:srgbClr val="000000"/>
                </a:solidFill>
                <a:latin typeface="Canva Sans"/>
              </a:rPr>
              <a:t>KEY PLAYERS</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l="-9158" r="-9158"/>
            </a:stretch>
          </a:blipFill>
        </p:spPr>
        <p:txBody>
          <a:bodyPr/>
          <a:lstStyle/>
          <a:p/>
        </p:txBody>
      </p:sp>
      <p:sp>
        <p:nvSpPr>
          <p:cNvPr id="3" name="TextBox 3"/>
          <p:cNvSpPr txBox="1"/>
          <p:nvPr/>
        </p:nvSpPr>
        <p:spPr>
          <a:xfrm>
            <a:off x="5114868" y="652096"/>
            <a:ext cx="7777133" cy="444284"/>
          </a:xfrm>
          <a:prstGeom prst="rect">
            <a:avLst/>
          </a:prstGeom>
        </p:spPr>
        <p:txBody>
          <a:bodyPr lIns="0" tIns="0" rIns="0" bIns="0" rtlCol="0" anchor="t">
            <a:spAutoFit/>
          </a:bodyPr>
          <a:lstStyle/>
          <a:p>
            <a:pPr algn="ctr">
              <a:lnSpc>
                <a:spcPts val="3259"/>
              </a:lnSpc>
            </a:pPr>
            <a:r>
              <a:rPr lang="en-US" sz="3431">
                <a:solidFill>
                  <a:srgbClr val="000000"/>
                </a:solidFill>
                <a:latin typeface="Georgia Pro Bold"/>
              </a:rPr>
              <a:t>For Full Report</a:t>
            </a:r>
          </a:p>
        </p:txBody>
      </p:sp>
      <p:sp>
        <p:nvSpPr>
          <p:cNvPr id="4" name="TextBox 4"/>
          <p:cNvSpPr txBox="1"/>
          <p:nvPr/>
        </p:nvSpPr>
        <p:spPr>
          <a:xfrm>
            <a:off x="3871407" y="804909"/>
            <a:ext cx="10545186" cy="1540037"/>
          </a:xfrm>
          <a:prstGeom prst="rect">
            <a:avLst/>
          </a:prstGeom>
        </p:spPr>
        <p:txBody>
          <a:bodyPr lIns="0" tIns="0" rIns="0" bIns="0" rtlCol="0" anchor="t">
            <a:spAutoFit/>
          </a:bodyPr>
          <a:lstStyle/>
          <a:p>
            <a:pPr algn="ctr">
              <a:lnSpc>
                <a:spcPts val="12631"/>
              </a:lnSpc>
            </a:pPr>
            <a:r>
              <a:rPr lang="en-US" sz="9022">
                <a:solidFill>
                  <a:srgbClr val="000000"/>
                </a:solidFill>
                <a:latin typeface="Canva Sans Bold"/>
              </a:rPr>
              <a:t>Contact us</a:t>
            </a:r>
          </a:p>
        </p:txBody>
      </p:sp>
      <p:sp>
        <p:nvSpPr>
          <p:cNvPr id="5" name="Freeform 5"/>
          <p:cNvSpPr/>
          <p:nvPr/>
        </p:nvSpPr>
        <p:spPr>
          <a:xfrm>
            <a:off x="7141474" y="2187591"/>
            <a:ext cx="3723920" cy="2367870"/>
          </a:xfrm>
          <a:custGeom>
            <a:rect l="l" t="t" r="r" b="b"/>
            <a:pathLst>
              <a:path w="3723920" h="2367870">
                <a:moveTo>
                  <a:pt x="0" y="0"/>
                </a:moveTo>
                <a:lnTo>
                  <a:pt x="3723920" y="0"/>
                </a:lnTo>
                <a:lnTo>
                  <a:pt x="3723920" y="2367871"/>
                </a:lnTo>
                <a:lnTo>
                  <a:pt x="0" y="2367871"/>
                </a:lnTo>
                <a:lnTo>
                  <a:pt x="0" y="0"/>
                </a:lnTo>
                <a:close/>
              </a:path>
            </a:pathLst>
          </a:custGeom>
          <a:blipFill>
            <a:blip r:embed="rId3"/>
            <a:stretch>
              <a:fillRect/>
            </a:stretch>
          </a:blipFill>
        </p:spPr>
        <p:txBody>
          <a:bodyPr/>
          <a:lstStyle/>
          <a:p/>
        </p:txBody>
      </p:sp>
      <p:sp>
        <p:nvSpPr>
          <p:cNvPr id="6" name="TextBox 6"/>
          <p:cNvSpPr txBox="1"/>
          <p:nvPr/>
        </p:nvSpPr>
        <p:spPr>
          <a:xfrm>
            <a:off x="-171356" y="4422112"/>
            <a:ext cx="18630712" cy="1129181"/>
          </a:xfrm>
          <a:prstGeom prst="rect">
            <a:avLst/>
          </a:prstGeom>
        </p:spPr>
        <p:txBody>
          <a:bodyPr lIns="0" tIns="0" rIns="0" bIns="0" rtlCol="0" anchor="t">
            <a:spAutoFit/>
          </a:bodyPr>
          <a:lstStyle/>
          <a:p>
            <a:pPr algn="ctr">
              <a:lnSpc>
                <a:spcPts val="9150"/>
              </a:lnSpc>
              <a:spcBef>
                <a:spcPct val="0"/>
              </a:spcBef>
            </a:pPr>
            <a:r>
              <a:rPr lang="en-US" sz="6536">
                <a:solidFill>
                  <a:srgbClr val="000000"/>
                </a:solidFill>
                <a:latin typeface="Lato Bold"/>
              </a:rPr>
              <a:t>COGNITIVE MARKET RESEARCH</a:t>
            </a:r>
          </a:p>
        </p:txBody>
      </p:sp>
      <p:sp>
        <p:nvSpPr>
          <p:cNvPr id="7" name="TextBox 7"/>
          <p:cNvSpPr txBox="1"/>
          <p:nvPr/>
        </p:nvSpPr>
        <p:spPr>
          <a:xfrm>
            <a:off x="3508930" y="5741466"/>
            <a:ext cx="10989009" cy="1219452"/>
          </a:xfrm>
          <a:prstGeom prst="rect">
            <a:avLst/>
          </a:prstGeom>
        </p:spPr>
        <p:txBody>
          <a:bodyPr lIns="0" tIns="0" rIns="0" bIns="0" rtlCol="0" anchor="t">
            <a:spAutoFit/>
          </a:bodyPr>
          <a:lstStyle/>
          <a:p>
            <a:pPr algn="ctr">
              <a:lnSpc>
                <a:spcPts val="4928"/>
              </a:lnSpc>
              <a:spcBef>
                <a:spcPct val="0"/>
              </a:spcBef>
            </a:pPr>
            <a:r>
              <a:rPr lang="en-US" sz="3520" spc="352">
                <a:solidFill>
                  <a:srgbClr val="000000"/>
                </a:solidFill>
                <a:latin typeface="Lato"/>
              </a:rPr>
              <a:t>Tel: +1 312-376-8303 | +44 020-8123-0732</a:t>
            </a:r>
          </a:p>
          <a:p>
            <a:pPr algn="ctr">
              <a:lnSpc>
                <a:spcPts val="4928"/>
              </a:lnSpc>
              <a:spcBef>
                <a:spcPct val="0"/>
              </a:spcBef>
            </a:pPr>
            <a:r>
              <a:rPr lang="en-US" sz="3520" spc="352">
                <a:solidFill>
                  <a:srgbClr val="000000"/>
                </a:solidFill>
                <a:latin typeface="Lato"/>
              </a:rPr>
              <a:t>India: (+91) 983-496-8611</a:t>
            </a:r>
          </a:p>
        </p:txBody>
      </p:sp>
      <p:sp>
        <p:nvSpPr>
          <p:cNvPr id="8" name="TextBox 8"/>
          <p:cNvSpPr txBox="1"/>
          <p:nvPr/>
        </p:nvSpPr>
        <p:spPr>
          <a:xfrm>
            <a:off x="2441627" y="7157521"/>
            <a:ext cx="13404748" cy="603221"/>
          </a:xfrm>
          <a:prstGeom prst="rect">
            <a:avLst/>
          </a:prstGeom>
        </p:spPr>
        <p:txBody>
          <a:bodyPr lIns="0" tIns="0" rIns="0" bIns="0" rtlCol="0" anchor="t">
            <a:spAutoFit/>
          </a:bodyPr>
          <a:lstStyle/>
          <a:p>
            <a:pPr algn="ctr">
              <a:lnSpc>
                <a:spcPts val="4922"/>
              </a:lnSpc>
            </a:pPr>
            <a:r>
              <a:rPr lang="en-US" sz="3516" spc="358">
                <a:solidFill>
                  <a:srgbClr val="000000"/>
                </a:solidFill>
                <a:latin typeface="Lato"/>
              </a:rPr>
              <a:t>sales@cognitivemarketresearch.com</a:t>
            </a:r>
          </a:p>
        </p:txBody>
      </p:sp>
      <p:sp>
        <p:nvSpPr>
          <p:cNvPr id="9" name="TextBox 9"/>
          <p:cNvSpPr txBox="1"/>
          <p:nvPr/>
        </p:nvSpPr>
        <p:spPr>
          <a:xfrm>
            <a:off x="1616498" y="7941717"/>
            <a:ext cx="15975492" cy="714230"/>
          </a:xfrm>
          <a:prstGeom prst="rect">
            <a:avLst/>
          </a:prstGeom>
        </p:spPr>
        <p:txBody>
          <a:bodyPr lIns="0" tIns="0" rIns="0" bIns="0" rtlCol="0" anchor="t">
            <a:spAutoFit/>
          </a:bodyPr>
          <a:lstStyle/>
          <a:p>
            <a:pPr algn="ctr">
              <a:lnSpc>
                <a:spcPts val="5782"/>
              </a:lnSpc>
              <a:spcBef>
                <a:spcPct val="0"/>
              </a:spcBef>
            </a:pPr>
            <a:r>
              <a:rPr lang="en-US" sz="4130" spc="413">
                <a:solidFill>
                  <a:srgbClr val="000000"/>
                </a:solidFill>
                <a:latin typeface="Lato"/>
              </a:rPr>
              <a:t>Access the Full Report : </a:t>
            </a:r>
            <a:r>
              <a:rPr lang="en-US" sz="4130" u="sng" spc="413">
                <a:solidFill>
                  <a:srgbClr val="000000"/>
                </a:solidFill>
                <a:latin typeface="Lato"/>
                <a:hlinkClick r:id="rId4" tooltip="http://tinyurl.com/3s53favn"/>
              </a:rPr>
              <a:t>http://tinyurl.com/3s53favn</a:t>
            </a:r>
          </a:p>
        </p:txBody>
      </p:sp>
      <p:sp>
        <p:nvSpPr>
          <p:cNvPr id="10" name="TextBox 10"/>
          <p:cNvSpPr txBox="1"/>
          <p:nvPr/>
        </p:nvSpPr>
        <p:spPr>
          <a:xfrm>
            <a:off x="4791894" y="9296400"/>
            <a:ext cx="9624699" cy="880739"/>
          </a:xfrm>
          <a:prstGeom prst="rect">
            <a:avLst/>
          </a:prstGeom>
        </p:spPr>
        <p:txBody>
          <a:bodyPr lIns="0" tIns="0" rIns="0" bIns="0" rtlCol="0" anchor="t">
            <a:spAutoFit/>
          </a:bodyPr>
          <a:lstStyle/>
          <a:p>
            <a:pPr algn="ctr">
              <a:lnSpc>
                <a:spcPts val="3394"/>
              </a:lnSpc>
            </a:pPr>
            <a:r>
              <a:rPr lang="en-US" sz="3233" spc="323">
                <a:solidFill>
                  <a:srgbClr val="000000"/>
                </a:solidFill>
                <a:latin typeface="Lato"/>
              </a:rPr>
              <a:t>Please visit our website:</a:t>
            </a:r>
          </a:p>
          <a:p>
            <a:pPr algn="ctr">
              <a:lnSpc>
                <a:spcPts val="3394"/>
              </a:lnSpc>
            </a:pPr>
            <a:r>
              <a:rPr lang="en-US" sz="3233" u="sng" spc="323">
                <a:solidFill>
                  <a:srgbClr val="000000"/>
                </a:solidFill>
                <a:latin typeface="Lato"/>
                <a:hlinkClick r:id="rId5" tooltip="https://www.cognitivemarketresearch.com"/>
              </a:rPr>
              <a:t>https://www.cognitivemarketresearch.com</a:t>
            </a:r>
          </a:p>
        </p:txBody>
      </p:sp>
    </p:spTree>
  </p:cSld>
  <p:clrMapOvr>
    <a:masterClrMapping/>
  </p:clrMapOvr>
  <p:transition/>
  <p:timing/>
</p:sld>
</file>

<file path=ppt/tags/tag1.xml><?xml version="1.0" encoding="utf-8"?>
<p:tagLst xmlns:p="http://schemas.openxmlformats.org/presentationml/2006/main">
  <p:tag name="AS_NET" val="4.0.30319.42000"/>
  <p:tag name="AS_OS" val="Microsoft Windows NT 6.2.9200.0"/>
  <p:tag name="AS_RELEASE_DATE" val="2017.01.13"/>
  <p:tag name="AS_TITLE" val="Aspose.Slides for .NET 4.0"/>
  <p:tag name="AS_VERSION" val="16.12.1.0"/>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Custom</PresentationFormat>
  <Paragraphs>39</Paragraphs>
  <Slides>9</Slides>
  <Notes>0</Notes>
  <HiddenSlides>0</HiddenSlides>
  <MMClips>0</MMClips>
  <ScaleCrop>0</ScaleCrop>
  <HeadingPairs>
    <vt:vector baseType="variant" size="4">
      <vt:variant>
        <vt:lpstr>Theme</vt:lpstr>
      </vt:variant>
      <vt:variant>
        <vt:i4>1</vt:i4>
      </vt:variant>
      <vt:variant>
        <vt:lpstr>Slide Titles</vt:lpstr>
      </vt:variant>
      <vt:variant>
        <vt:i4>9</vt:i4>
      </vt:variant>
    </vt:vector>
  </HeadingPairs>
  <TitlesOfParts>
    <vt:vector baseType="lpstr" size="10">
      <vt:lpstr>Office Theme</vt:lpstr>
      <vt:lpstr>Slide 1</vt:lpstr>
      <vt:lpstr>Slide 2</vt:lpstr>
      <vt:lpstr>Slide 3</vt:lpstr>
      <vt:lpstr>Slide 4</vt:lpstr>
      <vt:lpstr>Slide 5</vt:lpstr>
      <vt:lpstr>Slide 6</vt:lpstr>
      <vt:lpstr>Slide 7</vt:lpstr>
      <vt:lpstr>Slide 8</vt:lpstr>
      <vt:lpstr>Slide 9</vt:lpstr>
    </vt:vector>
  </TitlesOfParts>
  <LinksUpToDate>0</LinksUpToDate>
  <SharedDoc>0</SharedDoc>
  <HyperlinksChanged>0</HyperlinksChanged>
  <Application>Aspose.Slides for .NET</Application>
  <AppVersion>16.1201</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title>Luxury Sofa Market Report 2024</dc:title>
  <cp:lastModifiedBy>decipher market</cp:lastModifiedBy>
  <cp:revision>2</cp:revision>
  <dcterms:created xsi:type="dcterms:W3CDTF">2006-08-16T00:00:00Z</dcterms:created>
  <dcterms:modified xsi:type="dcterms:W3CDTF">2024-02-22T10:34:14Z</dcterms:modified>
</cp:coreProperties>
</file>