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3/11/2024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hyperlink" Target="https://tinyurl.com/2t5uzp2c"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888" b="-8888"/>
            </a:stretch>
          </a:blipFill>
        </p:spPr>
        <p:txBody>
          <a:bodyPr/>
          <a:lstStyle/>
          <a:p/>
        </p:txBody>
      </p:sp>
      <p:grpSp>
        <p:nvGrpSpPr>
          <p:cNvPr id="3" name="Group 3"/>
          <p:cNvGrpSpPr/>
          <p:nvPr/>
        </p:nvGrpSpPr>
        <p:grpSpPr>
          <a:xfrm>
            <a:off x="0" y="0"/>
            <a:ext cx="8888535" cy="10287000"/>
            <a:chExt cx="2341013" cy="2709333"/>
          </a:xfrm>
        </p:grpSpPr>
        <p:sp>
          <p:nvSpPr>
            <p:cNvPr id="4" name="Freeform 4"/>
            <p:cNvSpPr/>
            <p:nvPr/>
          </p:nvSpPr>
          <p:spPr>
            <a:xfrm>
              <a:off x="0" y="0"/>
              <a:ext cx="2341014" cy="2709333"/>
            </a:xfrm>
            <a:custGeom>
              <a:rect l="l" t="t" r="r" b="b"/>
              <a:pathLst>
                <a:path w="2341014" h="2709333">
                  <a:moveTo>
                    <a:pt x="0" y="0"/>
                  </a:moveTo>
                  <a:lnTo>
                    <a:pt x="2341014" y="0"/>
                  </a:lnTo>
                  <a:lnTo>
                    <a:pt x="2341014" y="2709333"/>
                  </a:lnTo>
                  <a:lnTo>
                    <a:pt x="0" y="2709333"/>
                  </a:lnTo>
                  <a:close/>
                </a:path>
              </a:pathLst>
            </a:custGeom>
            <a:solidFill>
              <a:srgbClr val="423638">
                <a:alpha val="69804"/>
              </a:srgbClr>
            </a:solidFill>
          </p:spPr>
          <p:txBody>
            <a:bodyPr/>
            <a:lstStyle/>
            <a:p/>
          </p:txBody>
        </p:sp>
        <p:sp>
          <p:nvSpPr>
            <p:cNvPr id="5" name="TextBox 5"/>
            <p:cNvSpPr txBox="1"/>
            <p:nvPr/>
          </p:nvSpPr>
          <p:spPr>
            <a:xfrm>
              <a:off x="0" y="-38100"/>
              <a:ext cx="2341013"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55465" y="9357135"/>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55465" y="3472671"/>
            <a:ext cx="8633071" cy="4117024"/>
          </a:xfrm>
          <a:prstGeom prst="rect">
            <a:avLst/>
          </a:prstGeom>
        </p:spPr>
        <p:txBody>
          <a:bodyPr lIns="0" tIns="0" rIns="0" bIns="0" rtlCol="0" anchor="t">
            <a:spAutoFit/>
          </a:bodyPr>
          <a:lstStyle/>
          <a:p>
            <a:pPr>
              <a:lnSpc>
                <a:spcPts val="6370"/>
              </a:lnSpc>
            </a:pPr>
            <a:r>
              <a:rPr lang="en-US" sz="7200">
                <a:solidFill>
                  <a:srgbClr val="FFFFFF"/>
                </a:solidFill>
                <a:latin typeface="Canva Sans"/>
              </a:rPr>
              <a:t>GLOBAL </a:t>
            </a:r>
          </a:p>
          <a:p>
            <a:pPr>
              <a:lnSpc>
                <a:spcPts val="6370"/>
              </a:lnSpc>
            </a:pPr>
            <a:r>
              <a:rPr lang="en-US" sz="7200">
                <a:solidFill>
                  <a:srgbClr val="FFFFFF"/>
                </a:solidFill>
                <a:latin typeface="Canva Sans"/>
              </a:rPr>
              <a:t>LUXURY OUTDOOR FURNITURE</a:t>
            </a:r>
          </a:p>
          <a:p>
            <a:pPr>
              <a:lnSpc>
                <a:spcPts val="6370"/>
              </a:lnSpc>
            </a:pPr>
            <a:r>
              <a:rPr lang="en-US" sz="7200">
                <a:solidFill>
                  <a:srgbClr val="FFFFFF"/>
                </a:solidFill>
                <a:latin typeface="Canva Sans"/>
              </a:rPr>
              <a:t>MARKET REPORT </a:t>
            </a:r>
          </a:p>
          <a:p>
            <a:pPr>
              <a:lnSpc>
                <a:spcPts val="6370"/>
              </a:lnSpc>
            </a:pPr>
            <a:r>
              <a:rPr lang="en-US" sz="72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1966939" y="1837341"/>
            <a:ext cx="14354122" cy="6930474"/>
            <a:chExt cx="3780509" cy="1825310"/>
          </a:xfrm>
        </p:grpSpPr>
        <p:sp>
          <p:nvSpPr>
            <p:cNvPr id="4" name="Freeform 4"/>
            <p:cNvSpPr/>
            <p:nvPr/>
          </p:nvSpPr>
          <p:spPr>
            <a:xfrm>
              <a:off x="0" y="0"/>
              <a:ext cx="3780510" cy="1825310"/>
            </a:xfrm>
            <a:custGeom>
              <a:rect l="l" t="t" r="r" b="b"/>
              <a:pathLst>
                <a:path w="3780510" h="1825310">
                  <a:moveTo>
                    <a:pt x="0" y="0"/>
                  </a:moveTo>
                  <a:lnTo>
                    <a:pt x="3780510" y="0"/>
                  </a:lnTo>
                  <a:lnTo>
                    <a:pt x="3780510" y="1825310"/>
                  </a:lnTo>
                  <a:lnTo>
                    <a:pt x="0" y="1825310"/>
                  </a:lnTo>
                  <a:close/>
                </a:path>
              </a:pathLst>
            </a:custGeom>
            <a:solidFill>
              <a:srgbClr val="596342">
                <a:alpha val="84706"/>
              </a:srgbClr>
            </a:solidFill>
          </p:spPr>
          <p:txBody>
            <a:bodyPr/>
            <a:lstStyle/>
            <a:p/>
          </p:txBody>
        </p:sp>
        <p:sp>
          <p:nvSpPr>
            <p:cNvPr id="5" name="TextBox 5"/>
            <p:cNvSpPr txBox="1"/>
            <p:nvPr/>
          </p:nvSpPr>
          <p:spPr>
            <a:xfrm>
              <a:off x="0" y="-38100"/>
              <a:ext cx="3780509" cy="1863410"/>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182015" y="3222338"/>
            <a:ext cx="13923970" cy="5227321"/>
          </a:xfrm>
          <a:prstGeom prst="rect">
            <a:avLst/>
          </a:prstGeom>
        </p:spPr>
        <p:txBody>
          <a:bodyPr lIns="0" tIns="0" rIns="0" bIns="0" rtlCol="0" anchor="t">
            <a:spAutoFit/>
          </a:bodyPr>
          <a:lstStyle/>
          <a:p>
            <a:pPr>
              <a:lnSpc>
                <a:spcPts val="3779"/>
              </a:lnSpc>
              <a:spcBef>
                <a:spcPct val="0"/>
              </a:spcBef>
            </a:pPr>
            <a:r>
              <a:rPr lang="en-US" sz="2699">
                <a:solidFill>
                  <a:srgbClr val="FFFFFF"/>
                </a:solidFill>
                <a:latin typeface="Canva Sans"/>
              </a:rPr>
              <a:t>Luxury outdoor furniture is a type of movable furniture that is crafted by skilled artisans using high-quality materials such as metal, wood, glass, and plastic. These furniture pieces are designed with great attention to detail and are meant to add aesthetic value to various establishments, including hotels, offices, and outdoor areas. The growth of the luxury outdoor furniture market is mainly attributed to the increasing demand for outdoor spaces in restaurants, hotels, and other establishments. Additionally, the rising real estate industry has also contributed to the growth of this market. The changing lifestyles and higher living standards of individuals, along with increased disposable income, have led to a greater preference for luxury items that serve as a status symbol and enhance the value of a space.</a:t>
            </a:r>
          </a:p>
        </p:txBody>
      </p:sp>
      <p:sp>
        <p:nvSpPr>
          <p:cNvPr id="7" name="TextBox 7"/>
          <p:cNvSpPr txBox="1"/>
          <p:nvPr/>
        </p:nvSpPr>
        <p:spPr>
          <a:xfrm>
            <a:off x="5080096" y="2214824"/>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4370" b="-4370"/>
            </a:stretch>
          </a:blipFill>
        </p:spPr>
        <p:txBody>
          <a:bodyPr/>
          <a:lstStyle/>
          <a:p/>
        </p:txBody>
      </p:sp>
      <p:grpSp>
        <p:nvGrpSpPr>
          <p:cNvPr id="3" name="Group 3"/>
          <p:cNvGrpSpPr/>
          <p:nvPr/>
        </p:nvGrpSpPr>
        <p:grpSpPr>
          <a:xfrm>
            <a:off x="386309" y="5851013"/>
            <a:ext cx="8693898" cy="2632070"/>
            <a:chExt cx="860407" cy="260488"/>
          </a:xfrm>
        </p:grpSpPr>
        <p:sp>
          <p:nvSpPr>
            <p:cNvPr id="4" name="Freeform 4"/>
            <p:cNvSpPr/>
            <p:nvPr/>
          </p:nvSpPr>
          <p:spPr>
            <a:xfrm>
              <a:off x="0" y="0"/>
              <a:ext cx="860407" cy="260488"/>
            </a:xfrm>
            <a:custGeom>
              <a:rect l="l" t="t" r="r" b="b"/>
              <a:pathLst>
                <a:path w="860407" h="260488">
                  <a:moveTo>
                    <a:pt x="89050" y="0"/>
                  </a:moveTo>
                  <a:lnTo>
                    <a:pt x="771357" y="0"/>
                  </a:lnTo>
                  <a:cubicBezTo>
                    <a:pt x="820538" y="0"/>
                    <a:pt x="860407" y="39869"/>
                    <a:pt x="860407" y="89050"/>
                  </a:cubicBezTo>
                  <a:lnTo>
                    <a:pt x="860407" y="171438"/>
                  </a:lnTo>
                  <a:cubicBezTo>
                    <a:pt x="860407" y="220619"/>
                    <a:pt x="820538" y="260488"/>
                    <a:pt x="771357" y="260488"/>
                  </a:cubicBezTo>
                  <a:lnTo>
                    <a:pt x="89050" y="260488"/>
                  </a:lnTo>
                  <a:cubicBezTo>
                    <a:pt x="39869" y="260488"/>
                    <a:pt x="0" y="220619"/>
                    <a:pt x="0" y="171438"/>
                  </a:cubicBezTo>
                  <a:lnTo>
                    <a:pt x="0" y="89050"/>
                  </a:lnTo>
                  <a:cubicBezTo>
                    <a:pt x="0" y="39869"/>
                    <a:pt x="39869" y="0"/>
                    <a:pt x="89050" y="0"/>
                  </a:cubicBezTo>
                  <a:close/>
                </a:path>
              </a:pathLst>
            </a:custGeom>
            <a:solidFill>
              <a:srgbClr val="24351D"/>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44197" y="6174408"/>
            <a:ext cx="2123503" cy="2120849"/>
          </a:xfrm>
          <a:custGeom>
            <a:rect l="l" t="t" r="r" b="b"/>
            <a:pathLst>
              <a:path w="2123503" h="2120849">
                <a:moveTo>
                  <a:pt x="0" y="0"/>
                </a:moveTo>
                <a:lnTo>
                  <a:pt x="2123503" y="0"/>
                </a:lnTo>
                <a:lnTo>
                  <a:pt x="2123503" y="2120848"/>
                </a:lnTo>
                <a:lnTo>
                  <a:pt x="0" y="2120848"/>
                </a:lnTo>
                <a:lnTo>
                  <a:pt x="0" y="0"/>
                </a:lnTo>
                <a:close/>
              </a:path>
            </a:pathLst>
          </a:custGeom>
          <a:blipFill>
            <a:blip r:embed="rId3"/>
            <a:stretch>
              <a:fillRect/>
            </a:stretch>
          </a:blipFill>
        </p:spPr>
        <p:txBody>
          <a:bodyPr/>
          <a:lstStyle/>
          <a:p/>
        </p:txBody>
      </p:sp>
      <p:grpSp>
        <p:nvGrpSpPr>
          <p:cNvPr id="7" name="Group 7"/>
          <p:cNvGrpSpPr/>
          <p:nvPr/>
        </p:nvGrpSpPr>
        <p:grpSpPr>
          <a:xfrm>
            <a:off x="694689" y="6089535"/>
            <a:ext cx="2092229" cy="2092229"/>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974479" y="6629140"/>
            <a:ext cx="1532649" cy="1283449"/>
          </a:xfrm>
          <a:prstGeom prst="rect">
            <a:avLst/>
          </a:prstGeom>
        </p:spPr>
        <p:txBody>
          <a:bodyPr lIns="0" tIns="0" rIns="0" bIns="0" rtlCol="0" anchor="t">
            <a:spAutoFit/>
          </a:bodyPr>
          <a:lstStyle/>
          <a:p>
            <a:pPr algn="ctr">
              <a:lnSpc>
                <a:spcPts val="3069"/>
              </a:lnSpc>
            </a:pPr>
            <a:r>
              <a:rPr lang="en-US" sz="4513">
                <a:solidFill>
                  <a:srgbClr val="1E3048"/>
                </a:solidFill>
                <a:latin typeface="Poppins Bold"/>
              </a:rPr>
              <a:t>2023- 2030</a:t>
            </a:r>
          </a:p>
        </p:txBody>
      </p:sp>
      <p:sp>
        <p:nvSpPr>
          <p:cNvPr id="14" name="TextBox 14"/>
          <p:cNvSpPr txBox="1"/>
          <p:nvPr/>
        </p:nvSpPr>
        <p:spPr>
          <a:xfrm>
            <a:off x="2786918" y="6228507"/>
            <a:ext cx="5841370" cy="1734206"/>
          </a:xfrm>
          <a:prstGeom prst="rect">
            <a:avLst/>
          </a:prstGeom>
        </p:spPr>
        <p:txBody>
          <a:bodyPr lIns="0" tIns="0" rIns="0" bIns="0" rtlCol="0" anchor="t">
            <a:spAutoFit/>
          </a:bodyPr>
          <a:lstStyle/>
          <a:p>
            <a:pPr algn="ctr">
              <a:lnSpc>
                <a:spcPts val="6773"/>
              </a:lnSpc>
            </a:pPr>
            <a:r>
              <a:rPr lang="en-US" sz="4837">
                <a:solidFill>
                  <a:srgbClr val="FFFFFF"/>
                </a:solidFill>
                <a:latin typeface="Poppins"/>
              </a:rPr>
              <a:t>CAGR</a:t>
            </a:r>
          </a:p>
          <a:p>
            <a:pPr algn="ctr">
              <a:lnSpc>
                <a:spcPts val="6773"/>
              </a:lnSpc>
              <a:spcBef>
                <a:spcPct val="0"/>
              </a:spcBef>
            </a:pPr>
            <a:r>
              <a:rPr lang="en-US" sz="4837">
                <a:solidFill>
                  <a:srgbClr val="FFFFFF"/>
                </a:solidFill>
                <a:latin typeface="Poppins"/>
              </a:rPr>
              <a:t>5.0%</a:t>
            </a:r>
          </a:p>
        </p:txBody>
      </p:sp>
      <p:sp>
        <p:nvSpPr>
          <p:cNvPr id="15" name="TextBox 15"/>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grpSp>
        <p:nvGrpSpPr>
          <p:cNvPr id="16" name="Group 16"/>
          <p:cNvGrpSpPr/>
          <p:nvPr/>
        </p:nvGrpSpPr>
        <p:grpSpPr>
          <a:xfrm>
            <a:off x="450102" y="2927905"/>
            <a:ext cx="8693898" cy="2632070"/>
            <a:chExt cx="860407" cy="260488"/>
          </a:xfrm>
        </p:grpSpPr>
        <p:sp>
          <p:nvSpPr>
            <p:cNvPr id="17" name="Freeform 17"/>
            <p:cNvSpPr/>
            <p:nvPr/>
          </p:nvSpPr>
          <p:spPr>
            <a:xfrm>
              <a:off x="0" y="0"/>
              <a:ext cx="860407" cy="260488"/>
            </a:xfrm>
            <a:custGeom>
              <a:rect l="l" t="t" r="r" b="b"/>
              <a:pathLst>
                <a:path w="860407" h="260488">
                  <a:moveTo>
                    <a:pt x="89050" y="0"/>
                  </a:moveTo>
                  <a:lnTo>
                    <a:pt x="771357" y="0"/>
                  </a:lnTo>
                  <a:cubicBezTo>
                    <a:pt x="820538" y="0"/>
                    <a:pt x="860407" y="39869"/>
                    <a:pt x="860407" y="89050"/>
                  </a:cubicBezTo>
                  <a:lnTo>
                    <a:pt x="860407" y="171438"/>
                  </a:lnTo>
                  <a:cubicBezTo>
                    <a:pt x="860407" y="220619"/>
                    <a:pt x="820538" y="260488"/>
                    <a:pt x="771357" y="260488"/>
                  </a:cubicBezTo>
                  <a:lnTo>
                    <a:pt x="89050" y="260488"/>
                  </a:lnTo>
                  <a:cubicBezTo>
                    <a:pt x="39869" y="260488"/>
                    <a:pt x="0" y="220619"/>
                    <a:pt x="0" y="171438"/>
                  </a:cubicBezTo>
                  <a:lnTo>
                    <a:pt x="0" y="89050"/>
                  </a:lnTo>
                  <a:cubicBezTo>
                    <a:pt x="0" y="39869"/>
                    <a:pt x="39869" y="0"/>
                    <a:pt x="89050" y="0"/>
                  </a:cubicBezTo>
                  <a:close/>
                </a:path>
              </a:pathLst>
            </a:custGeom>
            <a:solidFill>
              <a:srgbClr val="24351D"/>
            </a:solidFill>
          </p:spPr>
          <p:txBody>
            <a:bodyPr/>
            <a:lstStyle/>
            <a:p/>
          </p:txBody>
        </p:sp>
        <p:sp>
          <p:nvSpPr>
            <p:cNvPr id="18" name="TextBox 1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9" name="Freeform 19"/>
          <p:cNvSpPr/>
          <p:nvPr/>
        </p:nvSpPr>
        <p:spPr>
          <a:xfrm>
            <a:off x="807991" y="3251301"/>
            <a:ext cx="2123503" cy="2120849"/>
          </a:xfrm>
          <a:custGeom>
            <a:rect l="l" t="t" r="r" b="b"/>
            <a:pathLst>
              <a:path w="2123503" h="2120849">
                <a:moveTo>
                  <a:pt x="0" y="0"/>
                </a:moveTo>
                <a:lnTo>
                  <a:pt x="2123503" y="0"/>
                </a:lnTo>
                <a:lnTo>
                  <a:pt x="2123503" y="2120848"/>
                </a:lnTo>
                <a:lnTo>
                  <a:pt x="0" y="2120848"/>
                </a:lnTo>
                <a:lnTo>
                  <a:pt x="0" y="0"/>
                </a:lnTo>
                <a:close/>
              </a:path>
            </a:pathLst>
          </a:custGeom>
          <a:blipFill>
            <a:blip r:embed="rId3"/>
            <a:stretch>
              <a:fillRect/>
            </a:stretch>
          </a:blipFill>
        </p:spPr>
        <p:txBody>
          <a:bodyPr/>
          <a:lstStyle/>
          <a:p/>
        </p:txBody>
      </p:sp>
      <p:grpSp>
        <p:nvGrpSpPr>
          <p:cNvPr id="20" name="Group 20"/>
          <p:cNvGrpSpPr/>
          <p:nvPr/>
        </p:nvGrpSpPr>
        <p:grpSpPr>
          <a:xfrm>
            <a:off x="758482" y="3166428"/>
            <a:ext cx="2092229" cy="2092229"/>
            <a:chExt cx="812800" cy="812800"/>
          </a:xfrm>
        </p:grpSpPr>
        <p:sp>
          <p:nvSpPr>
            <p:cNvPr id="21" name="Freeform 2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2" name="TextBox 2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3" name="TextBox 23"/>
          <p:cNvSpPr txBox="1"/>
          <p:nvPr/>
        </p:nvSpPr>
        <p:spPr>
          <a:xfrm>
            <a:off x="974479" y="4050095"/>
            <a:ext cx="1532649" cy="505872"/>
          </a:xfrm>
          <a:prstGeom prst="rect">
            <a:avLst/>
          </a:prstGeom>
        </p:spPr>
        <p:txBody>
          <a:bodyPr lIns="0" tIns="0" rIns="0" bIns="0" rtlCol="0" anchor="t">
            <a:spAutoFit/>
          </a:bodyPr>
          <a:lstStyle/>
          <a:p>
            <a:pPr algn="ctr">
              <a:lnSpc>
                <a:spcPts val="3069"/>
              </a:lnSpc>
            </a:pPr>
            <a:r>
              <a:rPr lang="en-US" sz="4513">
                <a:solidFill>
                  <a:srgbClr val="1E3048"/>
                </a:solidFill>
                <a:latin typeface="Poppins Bold"/>
              </a:rPr>
              <a:t>2023</a:t>
            </a:r>
          </a:p>
        </p:txBody>
      </p:sp>
      <p:sp>
        <p:nvSpPr>
          <p:cNvPr id="24" name="TextBox 24"/>
          <p:cNvSpPr txBox="1"/>
          <p:nvPr/>
        </p:nvSpPr>
        <p:spPr>
          <a:xfrm>
            <a:off x="2850712" y="3305400"/>
            <a:ext cx="5841370" cy="1734206"/>
          </a:xfrm>
          <a:prstGeom prst="rect">
            <a:avLst/>
          </a:prstGeom>
        </p:spPr>
        <p:txBody>
          <a:bodyPr lIns="0" tIns="0" rIns="0" bIns="0" rtlCol="0" anchor="t">
            <a:spAutoFit/>
          </a:bodyPr>
          <a:lstStyle/>
          <a:p>
            <a:pPr algn="ctr">
              <a:lnSpc>
                <a:spcPts val="6773"/>
              </a:lnSpc>
            </a:pPr>
            <a:r>
              <a:rPr lang="en-US" sz="4837">
                <a:solidFill>
                  <a:srgbClr val="FFFFFF"/>
                </a:solidFill>
                <a:latin typeface="Poppins"/>
              </a:rPr>
              <a:t>MARKET SIZE</a:t>
            </a:r>
          </a:p>
          <a:p>
            <a:pPr algn="ctr">
              <a:lnSpc>
                <a:spcPts val="6773"/>
              </a:lnSpc>
              <a:spcBef>
                <a:spcPct val="0"/>
              </a:spcBef>
            </a:pPr>
            <a:r>
              <a:rPr lang="en-US" sz="4837">
                <a:solidFill>
                  <a:srgbClr val="FFFFFF"/>
                </a:solidFill>
                <a:latin typeface="Poppins"/>
              </a:rPr>
              <a:t>USD 1.9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138417" y="3034166"/>
            <a:ext cx="6561147" cy="2718315"/>
            <a:chExt cx="8768116" cy="3632672"/>
          </a:xfrm>
        </p:grpSpPr>
        <p:sp>
          <p:nvSpPr>
            <p:cNvPr id="7" name="Freeform 7"/>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3E3124"/>
            </a:solidFill>
          </p:spPr>
          <p:txBody>
            <a:bodyPr/>
            <a:lstStyle/>
            <a:p/>
          </p:txBody>
        </p:sp>
      </p:grpSp>
      <p:grpSp>
        <p:nvGrpSpPr>
          <p:cNvPr id="8" name="Group 8"/>
          <p:cNvGrpSpPr/>
          <p:nvPr/>
        </p:nvGrpSpPr>
        <p:grpSpPr>
          <a:xfrm rot="5400000">
            <a:off x="1256467" y="2543179"/>
            <a:ext cx="769698" cy="3282632"/>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138417" y="6145976"/>
            <a:ext cx="6561147" cy="2718315"/>
            <a:chExt cx="8768116" cy="3632672"/>
          </a:xfrm>
        </p:grpSpPr>
        <p:sp>
          <p:nvSpPr>
            <p:cNvPr id="11" name="Freeform 11"/>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5F603D"/>
            </a:solidFill>
          </p:spPr>
          <p:txBody>
            <a:bodyPr/>
            <a:lstStyle/>
            <a:p/>
          </p:txBody>
        </p:sp>
      </p:grpSp>
      <p:grpSp>
        <p:nvGrpSpPr>
          <p:cNvPr id="12" name="Group 12"/>
          <p:cNvGrpSpPr/>
          <p:nvPr/>
        </p:nvGrpSpPr>
        <p:grpSpPr>
          <a:xfrm rot="5400000">
            <a:off x="1256467" y="5654988"/>
            <a:ext cx="769698" cy="3282632"/>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726853" y="3044995"/>
            <a:ext cx="6561147" cy="2718315"/>
            <a:chExt cx="8768116" cy="3632672"/>
          </a:xfrm>
        </p:grpSpPr>
        <p:sp>
          <p:nvSpPr>
            <p:cNvPr id="15" name="Freeform 15"/>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2E447B"/>
            </a:solidFill>
          </p:spPr>
          <p:txBody>
            <a:bodyPr/>
            <a:lstStyle/>
            <a:p/>
          </p:txBody>
        </p:sp>
      </p:grpSp>
      <p:grpSp>
        <p:nvGrpSpPr>
          <p:cNvPr id="16" name="Group 16"/>
          <p:cNvGrpSpPr/>
          <p:nvPr/>
        </p:nvGrpSpPr>
        <p:grpSpPr>
          <a:xfrm rot="5400000">
            <a:off x="10844903" y="2554007"/>
            <a:ext cx="769698" cy="3282632"/>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8" name="Group 18"/>
          <p:cNvGrpSpPr/>
          <p:nvPr/>
        </p:nvGrpSpPr>
        <p:grpSpPr>
          <a:xfrm>
            <a:off x="11726853" y="6145976"/>
            <a:ext cx="6561147" cy="2718315"/>
            <a:chExt cx="8768116" cy="3632672"/>
          </a:xfrm>
        </p:grpSpPr>
        <p:sp>
          <p:nvSpPr>
            <p:cNvPr id="19" name="Freeform 19"/>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3E3124"/>
            </a:solidFill>
          </p:spPr>
          <p:txBody>
            <a:bodyPr/>
            <a:lstStyle/>
            <a:p/>
          </p:txBody>
        </p:sp>
      </p:grpSp>
      <p:grpSp>
        <p:nvGrpSpPr>
          <p:cNvPr id="20" name="Group 20"/>
          <p:cNvGrpSpPr/>
          <p:nvPr/>
        </p:nvGrpSpPr>
        <p:grpSpPr>
          <a:xfrm rot="5400000">
            <a:off x="10844903" y="5654988"/>
            <a:ext cx="769698" cy="3282632"/>
            <a:chExt cx="3130550" cy="13351270"/>
          </a:xfrm>
        </p:grpSpPr>
        <p:sp>
          <p:nvSpPr>
            <p:cNvPr id="21" name="Freeform 21"/>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2" name="TextBox 22"/>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23" name="TextBox 23"/>
          <p:cNvSpPr txBox="1"/>
          <p:nvPr/>
        </p:nvSpPr>
        <p:spPr>
          <a:xfrm>
            <a:off x="3406062" y="3352213"/>
            <a:ext cx="5194027" cy="21145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Sofas &amp; Seatings</a:t>
            </a:r>
          </a:p>
          <a:p>
            <a:pPr marL="647700" lvl="1" indent="-323850">
              <a:lnSpc>
                <a:spcPts val="4200"/>
              </a:lnSpc>
              <a:buFont typeface="Arial"/>
              <a:buChar char="•"/>
            </a:pPr>
            <a:r>
              <a:rPr lang="en-US" sz="3000">
                <a:solidFill>
                  <a:srgbClr val="FFFFFF"/>
                </a:solidFill>
                <a:latin typeface="Montserrat"/>
              </a:rPr>
              <a:t>Chairs &amp; Stools</a:t>
            </a:r>
          </a:p>
          <a:p>
            <a:pPr marL="647700" lvl="1" indent="-323850">
              <a:lnSpc>
                <a:spcPts val="4200"/>
              </a:lnSpc>
              <a:buFont typeface="Arial"/>
              <a:buChar char="•"/>
            </a:pPr>
            <a:r>
              <a:rPr lang="en-US" sz="3000">
                <a:solidFill>
                  <a:srgbClr val="FFFFFF"/>
                </a:solidFill>
                <a:latin typeface="Montserrat"/>
              </a:rPr>
              <a:t>Side Tables &amp; Dining Tables </a:t>
            </a:r>
          </a:p>
        </p:txBody>
      </p:sp>
      <p:sp>
        <p:nvSpPr>
          <p:cNvPr id="24" name="TextBox 24"/>
          <p:cNvSpPr txBox="1"/>
          <p:nvPr/>
        </p:nvSpPr>
        <p:spPr>
          <a:xfrm>
            <a:off x="233108" y="4036393"/>
            <a:ext cx="2816415" cy="343828"/>
          </a:xfrm>
          <a:prstGeom prst="rect">
            <a:avLst/>
          </a:prstGeom>
        </p:spPr>
        <p:txBody>
          <a:bodyPr lIns="0" tIns="0" rIns="0" bIns="0" rtlCol="0" anchor="t">
            <a:spAutoFit/>
          </a:bodyPr>
          <a:lstStyle/>
          <a:p>
            <a:pPr algn="ctr">
              <a:lnSpc>
                <a:spcPts val="2638"/>
              </a:lnSpc>
            </a:pPr>
            <a:r>
              <a:rPr lang="en-US" sz="2612">
                <a:solidFill>
                  <a:srgbClr val="43B4BE"/>
                </a:solidFill>
                <a:latin typeface="Montserrat Classic"/>
              </a:rPr>
              <a:t>Type Segment </a:t>
            </a:r>
          </a:p>
        </p:txBody>
      </p:sp>
      <p:sp>
        <p:nvSpPr>
          <p:cNvPr id="25" name="TextBox 25"/>
          <p:cNvSpPr txBox="1"/>
          <p:nvPr/>
        </p:nvSpPr>
        <p:spPr>
          <a:xfrm>
            <a:off x="3282632" y="6641365"/>
            <a:ext cx="5126358" cy="15811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Households</a:t>
            </a:r>
          </a:p>
          <a:p>
            <a:pPr marL="647700" lvl="1" indent="-323850">
              <a:lnSpc>
                <a:spcPts val="4200"/>
              </a:lnSpc>
              <a:buFont typeface="Arial"/>
              <a:buChar char="•"/>
            </a:pPr>
            <a:r>
              <a:rPr lang="en-US" sz="3000">
                <a:solidFill>
                  <a:srgbClr val="FFFFFF"/>
                </a:solidFill>
                <a:latin typeface="Montserrat"/>
              </a:rPr>
              <a:t>Hotels &amp; Restaurants</a:t>
            </a:r>
          </a:p>
          <a:p>
            <a:pPr marL="647700" lvl="1" indent="-323850">
              <a:lnSpc>
                <a:spcPts val="4200"/>
              </a:lnSpc>
              <a:buFont typeface="Arial"/>
              <a:buChar char="•"/>
            </a:pPr>
            <a:r>
              <a:rPr lang="en-US" sz="3000">
                <a:solidFill>
                  <a:srgbClr val="FFFFFF"/>
                </a:solidFill>
                <a:latin typeface="Montserrat"/>
              </a:rPr>
              <a:t>Offices</a:t>
            </a:r>
          </a:p>
        </p:txBody>
      </p:sp>
      <p:sp>
        <p:nvSpPr>
          <p:cNvPr id="26" name="TextBox 26"/>
          <p:cNvSpPr txBox="1"/>
          <p:nvPr/>
        </p:nvSpPr>
        <p:spPr>
          <a:xfrm>
            <a:off x="234476" y="7008901"/>
            <a:ext cx="2816415" cy="672251"/>
          </a:xfrm>
          <a:prstGeom prst="rect">
            <a:avLst/>
          </a:prstGeom>
        </p:spPr>
        <p:txBody>
          <a:bodyPr lIns="0" tIns="0" rIns="0" bIns="0" rtlCol="0" anchor="t">
            <a:spAutoFit/>
          </a:bodyPr>
          <a:lstStyle/>
          <a:p>
            <a:pPr algn="ctr">
              <a:lnSpc>
                <a:spcPts val="2638"/>
              </a:lnSpc>
            </a:pPr>
            <a:r>
              <a:rPr lang="en-US" sz="2612">
                <a:solidFill>
                  <a:srgbClr val="43B4BE"/>
                </a:solidFill>
                <a:latin typeface="Montserrat Classic"/>
              </a:rPr>
              <a:t>End-User Segment</a:t>
            </a:r>
          </a:p>
        </p:txBody>
      </p:sp>
      <p:sp>
        <p:nvSpPr>
          <p:cNvPr id="27" name="TextBox 27"/>
          <p:cNvSpPr txBox="1"/>
          <p:nvPr/>
        </p:nvSpPr>
        <p:spPr>
          <a:xfrm>
            <a:off x="13223494" y="3401083"/>
            <a:ext cx="4539985" cy="15811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Wood</a:t>
            </a:r>
          </a:p>
          <a:p>
            <a:pPr marL="647700" lvl="1" indent="-323850">
              <a:lnSpc>
                <a:spcPts val="4200"/>
              </a:lnSpc>
              <a:buFont typeface="Arial"/>
              <a:buChar char="•"/>
            </a:pPr>
            <a:r>
              <a:rPr lang="en-US" sz="3000">
                <a:solidFill>
                  <a:srgbClr val="FFFFFF"/>
                </a:solidFill>
                <a:latin typeface="Montserrat"/>
              </a:rPr>
              <a:t>Metal </a:t>
            </a:r>
          </a:p>
          <a:p>
            <a:pPr marL="647700" lvl="1" indent="-323850">
              <a:lnSpc>
                <a:spcPts val="4200"/>
              </a:lnSpc>
              <a:buFont typeface="Arial"/>
              <a:buChar char="•"/>
            </a:pPr>
            <a:r>
              <a:rPr lang="en-US" sz="3000">
                <a:solidFill>
                  <a:srgbClr val="FFFFFF"/>
                </a:solidFill>
                <a:latin typeface="Montserrat"/>
              </a:rPr>
              <a:t>Others</a:t>
            </a:r>
          </a:p>
        </p:txBody>
      </p:sp>
      <p:sp>
        <p:nvSpPr>
          <p:cNvPr id="28" name="TextBox 28"/>
          <p:cNvSpPr txBox="1"/>
          <p:nvPr/>
        </p:nvSpPr>
        <p:spPr>
          <a:xfrm>
            <a:off x="9821544" y="3907920"/>
            <a:ext cx="2816415" cy="672251"/>
          </a:xfrm>
          <a:prstGeom prst="rect">
            <a:avLst/>
          </a:prstGeom>
        </p:spPr>
        <p:txBody>
          <a:bodyPr lIns="0" tIns="0" rIns="0" bIns="0" rtlCol="0" anchor="t">
            <a:spAutoFit/>
          </a:bodyPr>
          <a:lstStyle/>
          <a:p>
            <a:pPr algn="ctr">
              <a:lnSpc>
                <a:spcPts val="2638"/>
              </a:lnSpc>
            </a:pPr>
            <a:r>
              <a:rPr lang="en-US" sz="2612">
                <a:solidFill>
                  <a:srgbClr val="43B4BE"/>
                </a:solidFill>
                <a:latin typeface="Montserrat Classic"/>
              </a:rPr>
              <a:t>Material Segment </a:t>
            </a:r>
          </a:p>
        </p:txBody>
      </p:sp>
      <p:sp>
        <p:nvSpPr>
          <p:cNvPr id="29" name="TextBox 29"/>
          <p:cNvSpPr txBox="1"/>
          <p:nvPr/>
        </p:nvSpPr>
        <p:spPr>
          <a:xfrm>
            <a:off x="13254816" y="6393125"/>
            <a:ext cx="4539985" cy="21145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Specialty Stores</a:t>
            </a:r>
          </a:p>
          <a:p>
            <a:pPr marL="647700" lvl="1" indent="-323850">
              <a:lnSpc>
                <a:spcPts val="4200"/>
              </a:lnSpc>
              <a:buFont typeface="Arial"/>
              <a:buChar char="•"/>
            </a:pPr>
            <a:r>
              <a:rPr lang="en-US" sz="3000">
                <a:solidFill>
                  <a:srgbClr val="FFFFFF"/>
                </a:solidFill>
                <a:latin typeface="Montserrat"/>
              </a:rPr>
              <a:t>Hypermarkets &amp; Supermarkets</a:t>
            </a:r>
          </a:p>
          <a:p>
            <a:pPr marL="647700" lvl="1" indent="-323850">
              <a:lnSpc>
                <a:spcPts val="4200"/>
              </a:lnSpc>
              <a:buFont typeface="Arial"/>
              <a:buChar char="•"/>
            </a:pPr>
            <a:r>
              <a:rPr lang="en-US" sz="3000">
                <a:solidFill>
                  <a:srgbClr val="FFFFFF"/>
                </a:solidFill>
                <a:latin typeface="Montserrat"/>
              </a:rPr>
              <a:t>Online Stores</a:t>
            </a:r>
          </a:p>
        </p:txBody>
      </p:sp>
      <p:sp>
        <p:nvSpPr>
          <p:cNvPr id="30" name="TextBox 30"/>
          <p:cNvSpPr txBox="1"/>
          <p:nvPr/>
        </p:nvSpPr>
        <p:spPr>
          <a:xfrm>
            <a:off x="9821544" y="7008901"/>
            <a:ext cx="2816415" cy="672251"/>
          </a:xfrm>
          <a:prstGeom prst="rect">
            <a:avLst/>
          </a:prstGeom>
        </p:spPr>
        <p:txBody>
          <a:bodyPr lIns="0" tIns="0" rIns="0" bIns="0" rtlCol="0" anchor="t">
            <a:spAutoFit/>
          </a:bodyPr>
          <a:lstStyle/>
          <a:p>
            <a:pPr algn="ctr">
              <a:lnSpc>
                <a:spcPts val="2638"/>
              </a:lnSpc>
            </a:pPr>
            <a:r>
              <a:rPr lang="en-US" sz="2612">
                <a:solidFill>
                  <a:srgbClr val="43B4BE"/>
                </a:solidFill>
                <a:latin typeface="Montserrat Classic"/>
              </a:rPr>
              <a:t>Distribution Channel</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478148"/>
            <a:ext cx="10661243" cy="8808852"/>
          </a:xfrm>
          <a:custGeom>
            <a:rect l="l" t="t" r="r" b="b"/>
            <a:pathLst>
              <a:path w="10661243" h="8808852">
                <a:moveTo>
                  <a:pt x="0" y="0"/>
                </a:moveTo>
                <a:lnTo>
                  <a:pt x="10661243" y="0"/>
                </a:lnTo>
                <a:lnTo>
                  <a:pt x="10661243" y="8808852"/>
                </a:lnTo>
                <a:lnTo>
                  <a:pt x="0" y="880885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99726"/>
            <a:ext cx="18016034" cy="679451"/>
          </a:xfrm>
          <a:prstGeom prst="rect">
            <a:avLst/>
          </a:prstGeom>
        </p:spPr>
        <p:txBody>
          <a:bodyPr lIns="0" tIns="0" rIns="0" bIns="0" rtlCol="0" anchor="t">
            <a:spAutoFit/>
          </a:bodyPr>
          <a:lstStyle/>
          <a:p>
            <a:pPr algn="ctr">
              <a:lnSpc>
                <a:spcPts val="5599"/>
              </a:lnSpc>
              <a:spcBef>
                <a:spcPct val="0"/>
              </a:spcBef>
            </a:pPr>
            <a:r>
              <a:rPr lang="en-US" sz="3999" spc="127">
                <a:solidFill>
                  <a:srgbClr val="000000"/>
                </a:solidFill>
                <a:latin typeface="Canva Sans"/>
              </a:rPr>
              <a:t>Global Luxury Outdoor Furniture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795827" y="5143500"/>
            <a:ext cx="9635068" cy="3818047"/>
            <a:chExt cx="7487197" cy="2966919"/>
          </a:xfrm>
        </p:grpSpPr>
        <p:sp>
          <p:nvSpPr>
            <p:cNvPr id="4" name="Freeform 4"/>
            <p:cNvSpPr/>
            <p:nvPr/>
          </p:nvSpPr>
          <p:spPr>
            <a:xfrm>
              <a:off x="0" y="0"/>
              <a:ext cx="7487197" cy="2966919"/>
            </a:xfrm>
            <a:custGeom>
              <a:rect l="l" t="t" r="r" b="b"/>
              <a:pathLst>
                <a:path w="7487197" h="2966919">
                  <a:moveTo>
                    <a:pt x="7362737" y="2966919"/>
                  </a:moveTo>
                  <a:lnTo>
                    <a:pt x="124460" y="2966919"/>
                  </a:lnTo>
                  <a:cubicBezTo>
                    <a:pt x="55880" y="2966919"/>
                    <a:pt x="0" y="2911039"/>
                    <a:pt x="0" y="2842459"/>
                  </a:cubicBezTo>
                  <a:lnTo>
                    <a:pt x="0" y="124460"/>
                  </a:lnTo>
                  <a:cubicBezTo>
                    <a:pt x="0" y="55880"/>
                    <a:pt x="55880" y="0"/>
                    <a:pt x="124460" y="0"/>
                  </a:cubicBezTo>
                  <a:lnTo>
                    <a:pt x="7362737" y="0"/>
                  </a:lnTo>
                  <a:cubicBezTo>
                    <a:pt x="7431317" y="0"/>
                    <a:pt x="7487197" y="55880"/>
                    <a:pt x="7487197" y="124460"/>
                  </a:cubicBezTo>
                  <a:lnTo>
                    <a:pt x="7487197" y="2842459"/>
                  </a:lnTo>
                  <a:cubicBezTo>
                    <a:pt x="7487197" y="2911039"/>
                    <a:pt x="7431317" y="2966919"/>
                    <a:pt x="7362737" y="2966919"/>
                  </a:cubicBezTo>
                  <a:close/>
                </a:path>
              </a:pathLst>
            </a:custGeom>
            <a:solidFill>
              <a:srgbClr val="3C273E"/>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A89E82"/>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C273E"/>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A89E82"/>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C273E"/>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A89E82"/>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7071161" y="1988917"/>
            <a:ext cx="6920490"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Rise in Disposable Income &amp; Growing Popularity of Online Sales to Propel Market Growth</a:t>
            </a:r>
          </a:p>
        </p:txBody>
      </p:sp>
      <p:sp>
        <p:nvSpPr>
          <p:cNvPr id="18" name="TextBox 18"/>
          <p:cNvSpPr txBox="1"/>
          <p:nvPr/>
        </p:nvSpPr>
        <p:spPr>
          <a:xfrm>
            <a:off x="6883590" y="5529567"/>
            <a:ext cx="7108062" cy="29908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High Costs, Limited Availability of Skilled Artisans, and Competition from Alternative Materials to Restrict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357140" y="1665007"/>
            <a:ext cx="15902160" cy="6771396"/>
            <a:chExt cx="4188223" cy="1783413"/>
          </a:xfrm>
        </p:grpSpPr>
        <p:sp>
          <p:nvSpPr>
            <p:cNvPr id="4" name="Freeform 4"/>
            <p:cNvSpPr/>
            <p:nvPr/>
          </p:nvSpPr>
          <p:spPr>
            <a:xfrm>
              <a:off x="0" y="0"/>
              <a:ext cx="4188223" cy="1783413"/>
            </a:xfrm>
            <a:custGeom>
              <a:rect l="l" t="t" r="r" b="b"/>
              <a:pathLst>
                <a:path w="4188223" h="1783413">
                  <a:moveTo>
                    <a:pt x="0" y="0"/>
                  </a:moveTo>
                  <a:lnTo>
                    <a:pt x="4188223" y="0"/>
                  </a:lnTo>
                  <a:lnTo>
                    <a:pt x="4188223" y="1783413"/>
                  </a:lnTo>
                  <a:lnTo>
                    <a:pt x="0" y="1783413"/>
                  </a:lnTo>
                  <a:close/>
                </a:path>
              </a:pathLst>
            </a:custGeom>
            <a:solidFill>
              <a:srgbClr val="1A130A">
                <a:alpha val="94902"/>
              </a:srgbClr>
            </a:solidFill>
          </p:spPr>
          <p:txBody>
            <a:bodyPr/>
            <a:lstStyle/>
            <a:p/>
          </p:txBody>
        </p:sp>
        <p:sp>
          <p:nvSpPr>
            <p:cNvPr id="5" name="TextBox 5"/>
            <p:cNvSpPr txBox="1"/>
            <p:nvPr/>
          </p:nvSpPr>
          <p:spPr>
            <a:xfrm>
              <a:off x="0" y="-38100"/>
              <a:ext cx="4188223" cy="182151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693695" y="3119113"/>
            <a:ext cx="15229050" cy="4929505"/>
          </a:xfrm>
          <a:prstGeom prst="rect">
            <a:avLst/>
          </a:prstGeom>
        </p:spPr>
        <p:txBody>
          <a:bodyPr lIns="0" tIns="0" rIns="0" bIns="0" rtlCol="0" anchor="t">
            <a:spAutoFit/>
          </a:bodyPr>
          <a:lstStyle/>
          <a:p>
            <a:pPr marL="604516" lvl="1" indent="-302258">
              <a:lnSpc>
                <a:spcPts val="3919"/>
              </a:lnSpc>
              <a:buFont typeface="Arial"/>
              <a:buChar char="•"/>
            </a:pPr>
            <a:r>
              <a:rPr lang="en-US" sz="2799">
                <a:solidFill>
                  <a:srgbClr val="FFFFFF"/>
                </a:solidFill>
                <a:latin typeface="Montserrat"/>
              </a:rPr>
              <a:t>The Global Luxury Outdoor Furniture Market is witnessing significant growth in the near future.</a:t>
            </a:r>
          </a:p>
          <a:p>
            <a:pPr marL="604516" lvl="1" indent="-302258">
              <a:lnSpc>
                <a:spcPts val="3919"/>
              </a:lnSpc>
              <a:buFont typeface="Arial"/>
              <a:buChar char="•"/>
            </a:pPr>
            <a:r>
              <a:rPr lang="en-US" sz="2799">
                <a:solidFill>
                  <a:srgbClr val="FFFFFF"/>
                </a:solidFill>
                <a:latin typeface="Montserrat"/>
              </a:rPr>
              <a:t>Chairs &amp; Stools is the fastest-growing category over the forecast period. It is expected to see strong growth in the coming years due to the increasing demand for stylish and comfortable outdoor seating options.</a:t>
            </a:r>
          </a:p>
          <a:p>
            <a:pPr marL="604516" lvl="1" indent="-302258">
              <a:lnSpc>
                <a:spcPts val="3919"/>
              </a:lnSpc>
              <a:buFont typeface="Arial"/>
              <a:buChar char="•"/>
            </a:pPr>
            <a:r>
              <a:rPr lang="en-US" sz="2799">
                <a:solidFill>
                  <a:srgbClr val="FFFFFF"/>
                </a:solidFill>
                <a:latin typeface="Montserrat"/>
              </a:rPr>
              <a:t>Luxury outdoor furniture is seen as a way to enhance the guest experience and differentiate the hotel or restaurant from competitors.</a:t>
            </a:r>
          </a:p>
          <a:p>
            <a:pPr marL="604516" lvl="1" indent="-302258">
              <a:lnSpc>
                <a:spcPts val="3919"/>
              </a:lnSpc>
              <a:buFont typeface="Arial"/>
              <a:buChar char="•"/>
            </a:pPr>
            <a:r>
              <a:rPr lang="en-US" sz="2799">
                <a:solidFill>
                  <a:srgbClr val="FFFFFF"/>
                </a:solidFill>
                <a:latin typeface="Montserrat"/>
              </a:rPr>
              <a:t>Wood outdoor furniture is often associated with luxury and sophistication, making it a popular choice among consumers looking for upscale outdoor furniture options.</a:t>
            </a:r>
          </a:p>
        </p:txBody>
      </p:sp>
      <p:sp>
        <p:nvSpPr>
          <p:cNvPr id="7" name="TextBox 7"/>
          <p:cNvSpPr txBox="1"/>
          <p:nvPr/>
        </p:nvSpPr>
        <p:spPr>
          <a:xfrm>
            <a:off x="4522848" y="2095033"/>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55" b="0"/>
            </a:stretch>
          </a:blipFill>
        </p:spPr>
        <p:txBody>
          <a:bodyPr/>
          <a:lstStyle/>
          <a:p/>
        </p:txBody>
      </p:sp>
      <p:grpSp>
        <p:nvGrpSpPr>
          <p:cNvPr id="3" name="Group 3"/>
          <p:cNvGrpSpPr/>
          <p:nvPr/>
        </p:nvGrpSpPr>
        <p:grpSpPr>
          <a:xfrm>
            <a:off x="1754835" y="1558950"/>
            <a:ext cx="14778331" cy="7169101"/>
            <a:chExt cx="3892235" cy="1888158"/>
          </a:xfrm>
        </p:grpSpPr>
        <p:sp>
          <p:nvSpPr>
            <p:cNvPr id="4" name="Freeform 4"/>
            <p:cNvSpPr/>
            <p:nvPr/>
          </p:nvSpPr>
          <p:spPr>
            <a:xfrm>
              <a:off x="0" y="0"/>
              <a:ext cx="3892235" cy="1888158"/>
            </a:xfrm>
            <a:custGeom>
              <a:rect l="l" t="t" r="r" b="b"/>
              <a:pathLst>
                <a:path w="3892235" h="1888157">
                  <a:moveTo>
                    <a:pt x="0" y="0"/>
                  </a:moveTo>
                  <a:lnTo>
                    <a:pt x="3892235" y="0"/>
                  </a:lnTo>
                  <a:lnTo>
                    <a:pt x="3892235" y="1888158"/>
                  </a:lnTo>
                  <a:lnTo>
                    <a:pt x="0" y="1888158"/>
                  </a:lnTo>
                  <a:close/>
                </a:path>
              </a:pathLst>
            </a:custGeom>
            <a:solidFill>
              <a:srgbClr val="FFFFFF">
                <a:alpha val="89804"/>
              </a:srgbClr>
            </a:solidFill>
          </p:spPr>
          <p:txBody>
            <a:bodyPr/>
            <a:lstStyle/>
            <a:p/>
          </p:txBody>
        </p:sp>
        <p:sp>
          <p:nvSpPr>
            <p:cNvPr id="5" name="TextBox 5"/>
            <p:cNvSpPr txBox="1"/>
            <p:nvPr/>
          </p:nvSpPr>
          <p:spPr>
            <a:xfrm>
              <a:off x="0" y="-38100"/>
              <a:ext cx="3892235" cy="1926258"/>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2132748" y="2891460"/>
            <a:ext cx="3426022" cy="1554557"/>
          </a:xfrm>
          <a:custGeom>
            <a:rect l="l" t="t" r="r" b="b"/>
            <a:pathLst>
              <a:path w="3426021" h="1554557">
                <a:moveTo>
                  <a:pt x="0" y="0"/>
                </a:moveTo>
                <a:lnTo>
                  <a:pt x="3426022" y="0"/>
                </a:lnTo>
                <a:lnTo>
                  <a:pt x="3426022" y="1554558"/>
                </a:lnTo>
                <a:lnTo>
                  <a:pt x="0" y="1554558"/>
                </a:lnTo>
                <a:lnTo>
                  <a:pt x="0" y="0"/>
                </a:lnTo>
                <a:close/>
              </a:path>
            </a:pathLst>
          </a:custGeom>
          <a:blipFill>
            <a:blip r:embed="rId3"/>
            <a:stretch>
              <a:fillRect/>
            </a:stretch>
          </a:blipFill>
        </p:spPr>
        <p:txBody>
          <a:bodyPr/>
          <a:lstStyle/>
          <a:p/>
        </p:txBody>
      </p:sp>
      <p:sp>
        <p:nvSpPr>
          <p:cNvPr id="7" name="Freeform 7"/>
          <p:cNvSpPr/>
          <p:nvPr/>
        </p:nvSpPr>
        <p:spPr>
          <a:xfrm>
            <a:off x="6301720" y="3251060"/>
            <a:ext cx="5184987" cy="835359"/>
          </a:xfrm>
          <a:custGeom>
            <a:rect l="l" t="t" r="r" b="b"/>
            <a:pathLst>
              <a:path w="5184987" h="835359">
                <a:moveTo>
                  <a:pt x="0" y="0"/>
                </a:moveTo>
                <a:lnTo>
                  <a:pt x="5184987" y="0"/>
                </a:lnTo>
                <a:lnTo>
                  <a:pt x="5184987" y="835359"/>
                </a:lnTo>
                <a:lnTo>
                  <a:pt x="0" y="835359"/>
                </a:lnTo>
                <a:lnTo>
                  <a:pt x="0" y="0"/>
                </a:lnTo>
                <a:close/>
              </a:path>
            </a:pathLst>
          </a:custGeom>
          <a:blipFill>
            <a:blip r:embed="rId4"/>
            <a:stretch>
              <a:fillRect l="-4907" t="-44252" r="-6203" b="-64942"/>
            </a:stretch>
          </a:blipFill>
        </p:spPr>
        <p:txBody>
          <a:bodyPr/>
          <a:lstStyle/>
          <a:p/>
        </p:txBody>
      </p:sp>
      <p:sp>
        <p:nvSpPr>
          <p:cNvPr id="8" name="Freeform 8"/>
          <p:cNvSpPr/>
          <p:nvPr/>
        </p:nvSpPr>
        <p:spPr>
          <a:xfrm>
            <a:off x="12229657" y="3187783"/>
            <a:ext cx="4039171" cy="961912"/>
          </a:xfrm>
          <a:custGeom>
            <a:rect l="l" t="t" r="r" b="b"/>
            <a:pathLst>
              <a:path w="4039171" h="961912">
                <a:moveTo>
                  <a:pt x="0" y="0"/>
                </a:moveTo>
                <a:lnTo>
                  <a:pt x="4039172" y="0"/>
                </a:lnTo>
                <a:lnTo>
                  <a:pt x="4039172" y="961912"/>
                </a:lnTo>
                <a:lnTo>
                  <a:pt x="0" y="961912"/>
                </a:lnTo>
                <a:lnTo>
                  <a:pt x="0" y="0"/>
                </a:lnTo>
                <a:close/>
              </a:path>
            </a:pathLst>
          </a:custGeom>
          <a:blipFill>
            <a:blip r:embed="rId5"/>
            <a:stretch>
              <a:fillRect l="-10728" t="-40923" r="-11342" b="-55349"/>
            </a:stretch>
          </a:blipFill>
        </p:spPr>
        <p:txBody>
          <a:bodyPr/>
          <a:lstStyle/>
          <a:p/>
        </p:txBody>
      </p:sp>
      <p:sp>
        <p:nvSpPr>
          <p:cNvPr id="9" name="Freeform 9"/>
          <p:cNvSpPr/>
          <p:nvPr/>
        </p:nvSpPr>
        <p:spPr>
          <a:xfrm>
            <a:off x="2132748" y="5014664"/>
            <a:ext cx="3932370" cy="761527"/>
          </a:xfrm>
          <a:custGeom>
            <a:rect l="l" t="t" r="r" b="b"/>
            <a:pathLst>
              <a:path w="3932370" h="761527">
                <a:moveTo>
                  <a:pt x="0" y="0"/>
                </a:moveTo>
                <a:lnTo>
                  <a:pt x="3932370" y="0"/>
                </a:lnTo>
                <a:lnTo>
                  <a:pt x="3932370" y="761528"/>
                </a:lnTo>
                <a:lnTo>
                  <a:pt x="0" y="761528"/>
                </a:lnTo>
                <a:lnTo>
                  <a:pt x="0" y="0"/>
                </a:lnTo>
                <a:close/>
              </a:path>
            </a:pathLst>
          </a:custGeom>
          <a:blipFill>
            <a:blip r:embed="rId6"/>
            <a:stretch>
              <a:fillRect b="-431"/>
            </a:stretch>
          </a:blipFill>
        </p:spPr>
        <p:txBody>
          <a:bodyPr/>
          <a:lstStyle/>
          <a:p/>
        </p:txBody>
      </p:sp>
      <p:sp>
        <p:nvSpPr>
          <p:cNvPr id="10" name="Freeform 10"/>
          <p:cNvSpPr/>
          <p:nvPr/>
        </p:nvSpPr>
        <p:spPr>
          <a:xfrm>
            <a:off x="7033124" y="4820214"/>
            <a:ext cx="4221753" cy="1150428"/>
          </a:xfrm>
          <a:custGeom>
            <a:rect l="l" t="t" r="r" b="b"/>
            <a:pathLst>
              <a:path w="4221753" h="1150428">
                <a:moveTo>
                  <a:pt x="0" y="0"/>
                </a:moveTo>
                <a:lnTo>
                  <a:pt x="4221752" y="0"/>
                </a:lnTo>
                <a:lnTo>
                  <a:pt x="4221752" y="1150428"/>
                </a:lnTo>
                <a:lnTo>
                  <a:pt x="0" y="1150428"/>
                </a:lnTo>
                <a:lnTo>
                  <a:pt x="0" y="0"/>
                </a:lnTo>
                <a:close/>
              </a:path>
            </a:pathLst>
          </a:custGeom>
          <a:blipFill>
            <a:blip r:embed="rId7"/>
            <a:stretch>
              <a:fillRect/>
            </a:stretch>
          </a:blipFill>
        </p:spPr>
        <p:txBody>
          <a:bodyPr/>
          <a:lstStyle/>
          <a:p/>
        </p:txBody>
      </p:sp>
      <p:sp>
        <p:nvSpPr>
          <p:cNvPr id="11" name="Freeform 11"/>
          <p:cNvSpPr/>
          <p:nvPr/>
        </p:nvSpPr>
        <p:spPr>
          <a:xfrm>
            <a:off x="12044066" y="4568286"/>
            <a:ext cx="3933447" cy="1150428"/>
          </a:xfrm>
          <a:custGeom>
            <a:rect l="l" t="t" r="r" b="b"/>
            <a:pathLst>
              <a:path w="3933447" h="1150428">
                <a:moveTo>
                  <a:pt x="0" y="0"/>
                </a:moveTo>
                <a:lnTo>
                  <a:pt x="3933447" y="0"/>
                </a:lnTo>
                <a:lnTo>
                  <a:pt x="3933447" y="1150428"/>
                </a:lnTo>
                <a:lnTo>
                  <a:pt x="0" y="1150428"/>
                </a:lnTo>
                <a:lnTo>
                  <a:pt x="0" y="0"/>
                </a:lnTo>
                <a:close/>
              </a:path>
            </a:pathLst>
          </a:custGeom>
          <a:blipFill>
            <a:blip r:embed="rId8"/>
            <a:stretch>
              <a:fillRect/>
            </a:stretch>
          </a:blipFill>
        </p:spPr>
        <p:txBody>
          <a:bodyPr/>
          <a:lstStyle/>
          <a:p/>
        </p:txBody>
      </p:sp>
      <p:sp>
        <p:nvSpPr>
          <p:cNvPr id="12" name="Freeform 12"/>
          <p:cNvSpPr/>
          <p:nvPr/>
        </p:nvSpPr>
        <p:spPr>
          <a:xfrm>
            <a:off x="2132748" y="6794520"/>
            <a:ext cx="3932370" cy="700818"/>
          </a:xfrm>
          <a:custGeom>
            <a:rect l="l" t="t" r="r" b="b"/>
            <a:pathLst>
              <a:path w="3932370" h="700818">
                <a:moveTo>
                  <a:pt x="0" y="0"/>
                </a:moveTo>
                <a:lnTo>
                  <a:pt x="3932370" y="0"/>
                </a:lnTo>
                <a:lnTo>
                  <a:pt x="3932370" y="700818"/>
                </a:lnTo>
                <a:lnTo>
                  <a:pt x="0" y="700818"/>
                </a:lnTo>
                <a:lnTo>
                  <a:pt x="0" y="0"/>
                </a:lnTo>
                <a:close/>
              </a:path>
            </a:pathLst>
          </a:custGeom>
          <a:blipFill>
            <a:blip r:embed="rId9"/>
            <a:stretch>
              <a:fillRect l="-2376" t="-2222" r="-1782" b="-4444"/>
            </a:stretch>
          </a:blipFill>
        </p:spPr>
        <p:txBody>
          <a:bodyPr/>
          <a:lstStyle/>
          <a:p/>
        </p:txBody>
      </p:sp>
      <p:sp>
        <p:nvSpPr>
          <p:cNvPr id="13" name="Freeform 13"/>
          <p:cNvSpPr/>
          <p:nvPr/>
        </p:nvSpPr>
        <p:spPr>
          <a:xfrm>
            <a:off x="6721132" y="6537858"/>
            <a:ext cx="4845735" cy="1037795"/>
          </a:xfrm>
          <a:custGeom>
            <a:rect l="l" t="t" r="r" b="b"/>
            <a:pathLst>
              <a:path w="4845735" h="1037795">
                <a:moveTo>
                  <a:pt x="0" y="0"/>
                </a:moveTo>
                <a:lnTo>
                  <a:pt x="4845736" y="0"/>
                </a:lnTo>
                <a:lnTo>
                  <a:pt x="4845736" y="1037795"/>
                </a:lnTo>
                <a:lnTo>
                  <a:pt x="0" y="1037795"/>
                </a:lnTo>
                <a:lnTo>
                  <a:pt x="0" y="0"/>
                </a:lnTo>
                <a:close/>
              </a:path>
            </a:pathLst>
          </a:custGeom>
          <a:blipFill>
            <a:blip r:embed="rId10"/>
            <a:stretch>
              <a:fillRect/>
            </a:stretch>
          </a:blipFill>
        </p:spPr>
        <p:txBody>
          <a:bodyPr/>
          <a:lstStyle/>
          <a:p/>
        </p:txBody>
      </p:sp>
      <p:sp>
        <p:nvSpPr>
          <p:cNvPr id="14" name="TextBox 14"/>
          <p:cNvSpPr txBox="1"/>
          <p:nvPr/>
        </p:nvSpPr>
        <p:spPr>
          <a:xfrm>
            <a:off x="5715833" y="1999224"/>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
        <p:nvSpPr>
          <p:cNvPr id="15" name="Freeform 15"/>
          <p:cNvSpPr/>
          <p:nvPr/>
        </p:nvSpPr>
        <p:spPr>
          <a:xfrm>
            <a:off x="12229657" y="6426009"/>
            <a:ext cx="3594597" cy="1437839"/>
          </a:xfrm>
          <a:custGeom>
            <a:rect l="l" t="t" r="r" b="b"/>
            <a:pathLst>
              <a:path w="3594596" h="1437839">
                <a:moveTo>
                  <a:pt x="0" y="0"/>
                </a:moveTo>
                <a:lnTo>
                  <a:pt x="3594597" y="0"/>
                </a:lnTo>
                <a:lnTo>
                  <a:pt x="3594597" y="1437839"/>
                </a:lnTo>
                <a:lnTo>
                  <a:pt x="0" y="1437839"/>
                </a:lnTo>
                <a:lnTo>
                  <a:pt x="0" y="0"/>
                </a:lnTo>
                <a:close/>
              </a:path>
            </a:pathLst>
          </a:custGeom>
          <a:blipFill>
            <a:blip r:embed="rId11"/>
            <a:stretch>
              <a:fillRect/>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2t5uzp2c"/>
              </a:rPr>
              <a:t>https://tinyurl.com/2t5uzp2c</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53</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Luxury Outdoor Furniture Market Report 2024</dc:title>
  <cp:lastModifiedBy>decipher market</cp:lastModifiedBy>
  <cp:revision>2</cp:revision>
  <dcterms:created xsi:type="dcterms:W3CDTF">2006-08-16T00:00:00Z</dcterms:created>
  <dcterms:modified xsi:type="dcterms:W3CDTF">2024-03-11T15:38:45Z</dcterms:modified>
</cp:coreProperties>
</file>