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panose="020B0604020202020204" charset="0"/>
      <p:regular r:id="rId16"/>
    </p:embeddedFont>
    <p:embeddedFont>
      <p:font typeface="Garet Bold" panose="020B0604020202020204" charset="0"/>
      <p:regular r:id="rId17"/>
    </p:embeddedFont>
    <p:embeddedFont>
      <p:font typeface="Georgia Pro Bold" panose="020B0604020202020204" charset="0"/>
      <p:regular r:id="rId18"/>
    </p:embeddedFont>
    <p:embeddedFont>
      <p:font typeface="Lato" panose="020F0502020204030203" pitchFamily="34" charset="0"/>
      <p:regular r:id="rId19"/>
    </p:embeddedFont>
    <p:embeddedFont>
      <p:font typeface="Lato Bold" panose="020F0502020204030203" charset="0"/>
      <p:regular r:id="rId20"/>
    </p:embeddedFont>
    <p:embeddedFont>
      <p:font typeface="Montserrat" panose="00000500000000000000" pitchFamily="2" charset="0"/>
      <p:regular r:id="rId21"/>
    </p:embeddedFont>
    <p:embeddedFont>
      <p:font typeface="Montserrat Classic" panose="020B0604020202020204" charset="0"/>
      <p:regular r:id="rId22"/>
    </p:embeddedFont>
    <p:embeddedFont>
      <p:font typeface="Poppins" panose="00000500000000000000" pitchFamily="2" charset="0"/>
      <p:regular r:id="rId23"/>
    </p:embeddedFont>
    <p:embeddedFont>
      <p:font typeface="Poppins Bold" panose="00000800000000000000" charset="0"/>
      <p:regular r:id="rId2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font" Target="fonts/font13.fntdata"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2/21/2024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13" Type="http://schemas.openxmlformats.org/officeDocument/2006/relationships/image" Target="../media/image20.jpeg" /><Relationship Id="rId14" Type="http://schemas.openxmlformats.org/officeDocument/2006/relationships/image" Target="../media/image21.jpeg" /><Relationship Id="rId15" Type="http://schemas.openxmlformats.org/officeDocument/2006/relationships/image" Target="../media/image22.jpeg" /><Relationship Id="rId16" Type="http://schemas.openxmlformats.org/officeDocument/2006/relationships/image" Target="../media/image23.jpeg" /><Relationship Id="rId17" Type="http://schemas.openxmlformats.org/officeDocument/2006/relationships/image" Target="../media/image24.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5.jpeg" /><Relationship Id="rId3" Type="http://schemas.openxmlformats.org/officeDocument/2006/relationships/image" Target="../media/image26.jpeg" /><Relationship Id="rId4" Type="http://schemas.openxmlformats.org/officeDocument/2006/relationships/hyperlink" Target="https://tinyurl.com/3vf9nsdu"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9904"/>
            </a:stretch>
          </a:blipFill>
        </p:spPr>
        <p:txBody>
          <a:bodyPr/>
          <a:lstStyle/>
          <a:p/>
        </p:txBody>
      </p:sp>
      <p:grpSp>
        <p:nvGrpSpPr>
          <p:cNvPr id="3" name="Group 3"/>
          <p:cNvGrpSpPr/>
          <p:nvPr/>
        </p:nvGrpSpPr>
        <p:grpSpPr>
          <a:xfrm>
            <a:off x="1620176" y="2532784"/>
            <a:ext cx="15047647" cy="5221432"/>
            <a:chExt cx="5489423" cy="1904792"/>
          </a:xfrm>
        </p:grpSpPr>
        <p:sp>
          <p:nvSpPr>
            <p:cNvPr id="4" name="Freeform 4"/>
            <p:cNvSpPr/>
            <p:nvPr/>
          </p:nvSpPr>
          <p:spPr>
            <a:xfrm>
              <a:off x="0" y="0"/>
              <a:ext cx="5489423" cy="1904792"/>
            </a:xfrm>
            <a:custGeom>
              <a:rect l="l" t="t" r="r" b="b"/>
              <a:pathLst>
                <a:path w="5489423" h="1904792">
                  <a:moveTo>
                    <a:pt x="0" y="0"/>
                  </a:moveTo>
                  <a:lnTo>
                    <a:pt x="5489423" y="0"/>
                  </a:lnTo>
                  <a:lnTo>
                    <a:pt x="5489423" y="1904792"/>
                  </a:lnTo>
                  <a:lnTo>
                    <a:pt x="0" y="1904792"/>
                  </a:lnTo>
                  <a:close/>
                </a:path>
              </a:pathLst>
            </a:custGeom>
            <a:solidFill>
              <a:srgbClr val="71442A">
                <a:alpha val="89804"/>
              </a:srgbClr>
            </a:solidFill>
          </p:spPr>
          <p:txBody>
            <a:bodyPr/>
            <a:lstStyle/>
            <a:p/>
          </p:txBody>
        </p:sp>
      </p:grpSp>
      <p:sp>
        <p:nvSpPr>
          <p:cNvPr id="5" name="TextBox 5"/>
          <p:cNvSpPr txBox="1"/>
          <p:nvPr/>
        </p:nvSpPr>
        <p:spPr>
          <a:xfrm>
            <a:off x="1859129" y="3447224"/>
            <a:ext cx="14569742" cy="3345659"/>
          </a:xfrm>
          <a:prstGeom prst="rect">
            <a:avLst/>
          </a:prstGeom>
        </p:spPr>
        <p:txBody>
          <a:bodyPr lIns="0" tIns="0" rIns="0" bIns="0" rtlCol="0" anchor="t">
            <a:spAutoFit/>
          </a:bodyPr>
          <a:lstStyle/>
          <a:p>
            <a:pPr>
              <a:lnSpc>
                <a:spcPts val="8454"/>
              </a:lnSpc>
            </a:pPr>
            <a:r>
              <a:rPr lang="en-US" sz="9499">
                <a:solidFill>
                  <a:srgbClr val="FFFFFF"/>
                </a:solidFill>
                <a:latin typeface="DM Sans"/>
              </a:rPr>
              <a:t>GLOBAL</a:t>
            </a:r>
          </a:p>
          <a:p>
            <a:pPr>
              <a:lnSpc>
                <a:spcPts val="8454"/>
              </a:lnSpc>
            </a:pPr>
            <a:r>
              <a:rPr lang="en-US" sz="9499">
                <a:solidFill>
                  <a:srgbClr val="FFFFFF"/>
                </a:solidFill>
                <a:latin typeface="DM Sans"/>
              </a:rPr>
              <a:t>LUXURY NICHE PERFUME</a:t>
            </a:r>
          </a:p>
          <a:p>
            <a:pPr>
              <a:lnSpc>
                <a:spcPts val="8454"/>
              </a:lnSpc>
            </a:pPr>
            <a:r>
              <a:rPr lang="en-US" sz="9499">
                <a:solidFill>
                  <a:srgbClr val="FFFFFF"/>
                </a:solidFill>
                <a:latin typeface="DM Sans"/>
              </a:rPr>
              <a:t>MARKET REPORT 2024</a:t>
            </a:r>
          </a:p>
        </p:txBody>
      </p:sp>
      <p:sp>
        <p:nvSpPr>
          <p:cNvPr id="6" name="TextBox 6"/>
          <p:cNvSpPr txBox="1"/>
          <p:nvPr/>
        </p:nvSpPr>
        <p:spPr>
          <a:xfrm>
            <a:off x="4681911" y="6899275"/>
            <a:ext cx="8792149"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7239" b="-11279"/>
            </a:stretch>
          </a:blipFill>
        </p:spPr>
        <p:txBody>
          <a:bodyPr/>
          <a:lstStyle/>
          <a:p/>
        </p:txBody>
      </p:sp>
      <p:grpSp>
        <p:nvGrpSpPr>
          <p:cNvPr id="3" name="Group 3"/>
          <p:cNvGrpSpPr/>
          <p:nvPr/>
        </p:nvGrpSpPr>
        <p:grpSpPr>
          <a:xfrm>
            <a:off x="326651" y="2509405"/>
            <a:ext cx="9502486" cy="7190509"/>
            <a:chExt cx="2502712" cy="1893797"/>
          </a:xfrm>
        </p:grpSpPr>
        <p:sp>
          <p:nvSpPr>
            <p:cNvPr id="4" name="Freeform 4"/>
            <p:cNvSpPr/>
            <p:nvPr/>
          </p:nvSpPr>
          <p:spPr>
            <a:xfrm>
              <a:off x="0" y="0"/>
              <a:ext cx="2502713" cy="1893797"/>
            </a:xfrm>
            <a:custGeom>
              <a:rect l="l" t="t" r="r" b="b"/>
              <a:pathLst>
                <a:path w="2502713" h="1893797">
                  <a:moveTo>
                    <a:pt x="41551" y="0"/>
                  </a:moveTo>
                  <a:lnTo>
                    <a:pt x="2461162" y="0"/>
                  </a:lnTo>
                  <a:cubicBezTo>
                    <a:pt x="2484110" y="0"/>
                    <a:pt x="2502713" y="18603"/>
                    <a:pt x="2502713" y="41551"/>
                  </a:cubicBezTo>
                  <a:lnTo>
                    <a:pt x="2502713" y="1852246"/>
                  </a:lnTo>
                  <a:cubicBezTo>
                    <a:pt x="2502713" y="1875194"/>
                    <a:pt x="2484110" y="1893797"/>
                    <a:pt x="2461162" y="1893797"/>
                  </a:cubicBezTo>
                  <a:lnTo>
                    <a:pt x="41551" y="1893797"/>
                  </a:lnTo>
                  <a:cubicBezTo>
                    <a:pt x="18603" y="1893797"/>
                    <a:pt x="0" y="1875194"/>
                    <a:pt x="0" y="1852246"/>
                  </a:cubicBezTo>
                  <a:lnTo>
                    <a:pt x="0" y="41551"/>
                  </a:lnTo>
                  <a:cubicBezTo>
                    <a:pt x="0" y="18603"/>
                    <a:pt x="18603" y="0"/>
                    <a:pt x="41551" y="0"/>
                  </a:cubicBezTo>
                  <a:close/>
                </a:path>
              </a:pathLst>
            </a:custGeom>
            <a:solidFill>
              <a:srgbClr val="915062">
                <a:alpha val="80000"/>
              </a:srgbClr>
            </a:solidFill>
          </p:spPr>
          <p:txBody>
            <a:bodyPr/>
            <a:lstStyle/>
            <a:p/>
          </p:txBody>
        </p:sp>
        <p:sp>
          <p:nvSpPr>
            <p:cNvPr id="5" name="TextBox 5"/>
            <p:cNvSpPr txBox="1"/>
            <p:nvPr/>
          </p:nvSpPr>
          <p:spPr>
            <a:xfrm>
              <a:off x="0" y="-38100"/>
              <a:ext cx="2502712" cy="1931897"/>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204683" y="2929255"/>
            <a:ext cx="7228202" cy="897890"/>
          </a:xfrm>
          <a:prstGeom prst="rect">
            <a:avLst/>
          </a:prstGeom>
        </p:spPr>
        <p:txBody>
          <a:bodyPr lIns="0" tIns="0" rIns="0" bIns="0" rtlCol="0" anchor="t">
            <a:spAutoFit/>
          </a:bodyPr>
          <a:lstStyle/>
          <a:p>
            <a:pPr algn="ctr">
              <a:lnSpc>
                <a:spcPts val="6955"/>
              </a:lnSpc>
            </a:pPr>
            <a:r>
              <a:rPr lang="en-US" sz="6500">
                <a:solidFill>
                  <a:srgbClr val="FFFFFF"/>
                </a:solidFill>
                <a:latin typeface="Canva Sans"/>
              </a:rPr>
              <a:t>INTRODUCTION</a:t>
            </a:r>
          </a:p>
        </p:txBody>
      </p:sp>
      <p:sp>
        <p:nvSpPr>
          <p:cNvPr id="7" name="TextBox 7"/>
          <p:cNvSpPr txBox="1"/>
          <p:nvPr/>
        </p:nvSpPr>
        <p:spPr>
          <a:xfrm>
            <a:off x="669551" y="4046220"/>
            <a:ext cx="8816686" cy="5212080"/>
          </a:xfrm>
          <a:prstGeom prst="rect">
            <a:avLst/>
          </a:prstGeom>
        </p:spPr>
        <p:txBody>
          <a:bodyPr lIns="0" tIns="0" rIns="0" bIns="0" rtlCol="0" anchor="t">
            <a:spAutoFit/>
          </a:bodyPr>
          <a:lstStyle/>
          <a:p>
            <a:pPr>
              <a:lnSpc>
                <a:spcPts val="4620"/>
              </a:lnSpc>
              <a:spcBef>
                <a:spcPct val="0"/>
              </a:spcBef>
            </a:pPr>
            <a:r>
              <a:rPr lang="en-US" sz="3300">
                <a:solidFill>
                  <a:srgbClr val="FFFFFF"/>
                </a:solidFill>
                <a:latin typeface="Garet"/>
              </a:rPr>
              <a:t>Luxury niche perfumes are one-of-a-kind, in-house fragrances made on a limited scale. It is also referred to as artisan fragrances. These are the scents that are both luxurious and highly aestheticized. Each of the luxury niche perfumes is created using only the finest quality components and adheres to stringent industry standards.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0592" b="-10592"/>
            </a:stretch>
          </a:blipFill>
        </p:spPr>
        <p:txBody>
          <a:bodyPr/>
          <a:lstStyle/>
          <a:p/>
        </p:txBody>
      </p:sp>
      <p:grpSp>
        <p:nvGrpSpPr>
          <p:cNvPr id="3" name="Group 3"/>
          <p:cNvGrpSpPr/>
          <p:nvPr/>
        </p:nvGrpSpPr>
        <p:grpSpPr>
          <a:xfrm>
            <a:off x="319993" y="7368250"/>
            <a:ext cx="7081167" cy="2143817"/>
            <a:chExt cx="860407" cy="260488"/>
          </a:xfrm>
        </p:grpSpPr>
        <p:sp>
          <p:nvSpPr>
            <p:cNvPr id="4" name="Freeform 4"/>
            <p:cNvSpPr/>
            <p:nvPr/>
          </p:nvSpPr>
          <p:spPr>
            <a:xfrm>
              <a:off x="0" y="0"/>
              <a:ext cx="860407" cy="260488"/>
            </a:xfrm>
            <a:custGeom>
              <a:rect l="l" t="t" r="r" b="b"/>
              <a:pathLst>
                <a:path w="860407" h="260488">
                  <a:moveTo>
                    <a:pt x="109331" y="0"/>
                  </a:moveTo>
                  <a:lnTo>
                    <a:pt x="751076" y="0"/>
                  </a:lnTo>
                  <a:cubicBezTo>
                    <a:pt x="780073" y="0"/>
                    <a:pt x="807881" y="11519"/>
                    <a:pt x="828385" y="32022"/>
                  </a:cubicBezTo>
                  <a:cubicBezTo>
                    <a:pt x="848888" y="52526"/>
                    <a:pt x="860407" y="80335"/>
                    <a:pt x="860407" y="109331"/>
                  </a:cubicBezTo>
                  <a:lnTo>
                    <a:pt x="860407" y="151156"/>
                  </a:lnTo>
                  <a:cubicBezTo>
                    <a:pt x="860407" y="180153"/>
                    <a:pt x="848888" y="207962"/>
                    <a:pt x="828385" y="228465"/>
                  </a:cubicBezTo>
                  <a:cubicBezTo>
                    <a:pt x="807881" y="248969"/>
                    <a:pt x="780073" y="260488"/>
                    <a:pt x="751076" y="260488"/>
                  </a:cubicBezTo>
                  <a:lnTo>
                    <a:pt x="109331" y="260488"/>
                  </a:lnTo>
                  <a:cubicBezTo>
                    <a:pt x="80335" y="260488"/>
                    <a:pt x="52526" y="248969"/>
                    <a:pt x="32022" y="228465"/>
                  </a:cubicBezTo>
                  <a:cubicBezTo>
                    <a:pt x="11519" y="207962"/>
                    <a:pt x="0" y="180153"/>
                    <a:pt x="0" y="151156"/>
                  </a:cubicBezTo>
                  <a:lnTo>
                    <a:pt x="0" y="109331"/>
                  </a:lnTo>
                  <a:cubicBezTo>
                    <a:pt x="0" y="80335"/>
                    <a:pt x="11519" y="52526"/>
                    <a:pt x="32022" y="32022"/>
                  </a:cubicBezTo>
                  <a:cubicBezTo>
                    <a:pt x="52526" y="11519"/>
                    <a:pt x="80335" y="0"/>
                    <a:pt x="109331" y="0"/>
                  </a:cubicBezTo>
                  <a:close/>
                </a:path>
              </a:pathLst>
            </a:custGeom>
            <a:solidFill>
              <a:srgbClr val="FF5757"/>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611493" y="7631655"/>
            <a:ext cx="1729590" cy="1727428"/>
          </a:xfrm>
          <a:custGeom>
            <a:rect l="l" t="t" r="r" b="b"/>
            <a:pathLst>
              <a:path w="1729590" h="1727428">
                <a:moveTo>
                  <a:pt x="0" y="0"/>
                </a:moveTo>
                <a:lnTo>
                  <a:pt x="1729590" y="0"/>
                </a:lnTo>
                <a:lnTo>
                  <a:pt x="1729590" y="1727428"/>
                </a:lnTo>
                <a:lnTo>
                  <a:pt x="0" y="1727428"/>
                </a:lnTo>
                <a:lnTo>
                  <a:pt x="0" y="0"/>
                </a:lnTo>
                <a:close/>
              </a:path>
            </a:pathLst>
          </a:custGeom>
          <a:blipFill>
            <a:blip r:embed="rId3"/>
            <a:stretch>
              <a:fillRect/>
            </a:stretch>
          </a:blipFill>
        </p:spPr>
        <p:txBody>
          <a:bodyPr/>
          <a:lstStyle/>
          <a:p/>
        </p:txBody>
      </p:sp>
      <p:grpSp>
        <p:nvGrpSpPr>
          <p:cNvPr id="7" name="Group 7"/>
          <p:cNvGrpSpPr/>
          <p:nvPr/>
        </p:nvGrpSpPr>
        <p:grpSpPr>
          <a:xfrm>
            <a:off x="571168" y="7562527"/>
            <a:ext cx="1704118" cy="1704118"/>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319993" y="2694560"/>
            <a:ext cx="7081167" cy="2143817"/>
            <a:chExt cx="860407" cy="260488"/>
          </a:xfrm>
        </p:grpSpPr>
        <p:sp>
          <p:nvSpPr>
            <p:cNvPr id="11" name="Freeform 11"/>
            <p:cNvSpPr/>
            <p:nvPr/>
          </p:nvSpPr>
          <p:spPr>
            <a:xfrm>
              <a:off x="0" y="0"/>
              <a:ext cx="860407" cy="260488"/>
            </a:xfrm>
            <a:custGeom>
              <a:rect l="l" t="t" r="r" b="b"/>
              <a:pathLst>
                <a:path w="860407" h="260488">
                  <a:moveTo>
                    <a:pt x="109331" y="0"/>
                  </a:moveTo>
                  <a:lnTo>
                    <a:pt x="751076" y="0"/>
                  </a:lnTo>
                  <a:cubicBezTo>
                    <a:pt x="780073" y="0"/>
                    <a:pt x="807881" y="11519"/>
                    <a:pt x="828385" y="32022"/>
                  </a:cubicBezTo>
                  <a:cubicBezTo>
                    <a:pt x="848888" y="52526"/>
                    <a:pt x="860407" y="80335"/>
                    <a:pt x="860407" y="109331"/>
                  </a:cubicBezTo>
                  <a:lnTo>
                    <a:pt x="860407" y="151156"/>
                  </a:lnTo>
                  <a:cubicBezTo>
                    <a:pt x="860407" y="180153"/>
                    <a:pt x="848888" y="207962"/>
                    <a:pt x="828385" y="228465"/>
                  </a:cubicBezTo>
                  <a:cubicBezTo>
                    <a:pt x="807881" y="248969"/>
                    <a:pt x="780073" y="260488"/>
                    <a:pt x="751076" y="260488"/>
                  </a:cubicBezTo>
                  <a:lnTo>
                    <a:pt x="109331" y="260488"/>
                  </a:lnTo>
                  <a:cubicBezTo>
                    <a:pt x="80335" y="260488"/>
                    <a:pt x="52526" y="248969"/>
                    <a:pt x="32022" y="228465"/>
                  </a:cubicBezTo>
                  <a:cubicBezTo>
                    <a:pt x="11519" y="207962"/>
                    <a:pt x="0" y="180153"/>
                    <a:pt x="0" y="151156"/>
                  </a:cubicBezTo>
                  <a:lnTo>
                    <a:pt x="0" y="109331"/>
                  </a:lnTo>
                  <a:cubicBezTo>
                    <a:pt x="0" y="80335"/>
                    <a:pt x="11519" y="52526"/>
                    <a:pt x="32022" y="32022"/>
                  </a:cubicBezTo>
                  <a:cubicBezTo>
                    <a:pt x="52526" y="11519"/>
                    <a:pt x="80335" y="0"/>
                    <a:pt x="109331" y="0"/>
                  </a:cubicBezTo>
                  <a:close/>
                </a:path>
              </a:pathLst>
            </a:custGeom>
            <a:solidFill>
              <a:srgbClr val="FF5757"/>
            </a:solidFill>
          </p:spPr>
          <p:txBody>
            <a:bodyPr/>
            <a:lstStyle/>
            <a:p/>
          </p:txBody>
        </p:sp>
        <p:sp>
          <p:nvSpPr>
            <p:cNvPr id="12" name="TextBox 12"/>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3" name="Freeform 13"/>
          <p:cNvSpPr/>
          <p:nvPr/>
        </p:nvSpPr>
        <p:spPr>
          <a:xfrm>
            <a:off x="611493" y="2957965"/>
            <a:ext cx="1729590" cy="1727428"/>
          </a:xfrm>
          <a:custGeom>
            <a:rect l="l" t="t" r="r" b="b"/>
            <a:pathLst>
              <a:path w="1729590" h="1727428">
                <a:moveTo>
                  <a:pt x="0" y="0"/>
                </a:moveTo>
                <a:lnTo>
                  <a:pt x="1729590" y="0"/>
                </a:lnTo>
                <a:lnTo>
                  <a:pt x="1729590" y="1727428"/>
                </a:lnTo>
                <a:lnTo>
                  <a:pt x="0" y="1727428"/>
                </a:lnTo>
                <a:lnTo>
                  <a:pt x="0" y="0"/>
                </a:lnTo>
                <a:close/>
              </a:path>
            </a:pathLst>
          </a:custGeom>
          <a:blipFill>
            <a:blip r:embed="rId3"/>
            <a:stretch>
              <a:fillRect/>
            </a:stretch>
          </a:blipFill>
        </p:spPr>
        <p:txBody>
          <a:bodyPr/>
          <a:lstStyle/>
          <a:p/>
        </p:txBody>
      </p:sp>
      <p:grpSp>
        <p:nvGrpSpPr>
          <p:cNvPr id="14" name="Group 14"/>
          <p:cNvGrpSpPr/>
          <p:nvPr/>
        </p:nvGrpSpPr>
        <p:grpSpPr>
          <a:xfrm>
            <a:off x="571168" y="2888837"/>
            <a:ext cx="1704118" cy="1704118"/>
            <a:chExt cx="812800" cy="812800"/>
          </a:xfrm>
        </p:grpSpPr>
        <p:sp>
          <p:nvSpPr>
            <p:cNvPr id="15" name="Freeform 15"/>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6" name="TextBox 16"/>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7" name="TextBox 17"/>
          <p:cNvSpPr txBox="1"/>
          <p:nvPr/>
        </p:nvSpPr>
        <p:spPr>
          <a:xfrm>
            <a:off x="799057" y="7949880"/>
            <a:ext cx="1248340" cy="1191075"/>
          </a:xfrm>
          <a:prstGeom prst="rect">
            <a:avLst/>
          </a:prstGeom>
        </p:spPr>
        <p:txBody>
          <a:bodyPr lIns="0" tIns="0" rIns="0" bIns="0" rtlCol="0" anchor="t">
            <a:spAutoFit/>
          </a:bodyPr>
          <a:lstStyle/>
          <a:p>
            <a:pPr algn="ctr">
              <a:lnSpc>
                <a:spcPts val="2940"/>
              </a:lnSpc>
            </a:pPr>
            <a:r>
              <a:rPr lang="en-US" sz="3676">
                <a:solidFill>
                  <a:srgbClr val="1E3048"/>
                </a:solidFill>
                <a:latin typeface="Poppins Bold"/>
              </a:rPr>
              <a:t>2023- 2030</a:t>
            </a:r>
          </a:p>
        </p:txBody>
      </p:sp>
      <p:sp>
        <p:nvSpPr>
          <p:cNvPr id="18" name="TextBox 18"/>
          <p:cNvSpPr txBox="1"/>
          <p:nvPr/>
        </p:nvSpPr>
        <p:spPr>
          <a:xfrm>
            <a:off x="2182909" y="7700043"/>
            <a:ext cx="4757788" cy="1424552"/>
          </a:xfrm>
          <a:prstGeom prst="rect">
            <a:avLst/>
          </a:prstGeom>
        </p:spPr>
        <p:txBody>
          <a:bodyPr lIns="0" tIns="0" rIns="0" bIns="0" rtlCol="0" anchor="t">
            <a:spAutoFit/>
          </a:bodyPr>
          <a:lstStyle/>
          <a:p>
            <a:pPr algn="ctr">
              <a:lnSpc>
                <a:spcPts val="5560"/>
              </a:lnSpc>
            </a:pPr>
            <a:r>
              <a:rPr lang="en-US" sz="3971">
                <a:solidFill>
                  <a:srgbClr val="FFFFFF"/>
                </a:solidFill>
                <a:latin typeface="Poppins"/>
              </a:rPr>
              <a:t>CAGR</a:t>
            </a:r>
          </a:p>
          <a:p>
            <a:pPr algn="ctr">
              <a:lnSpc>
                <a:spcPts val="5560"/>
              </a:lnSpc>
              <a:spcBef>
                <a:spcPct val="0"/>
              </a:spcBef>
            </a:pPr>
            <a:r>
              <a:rPr lang="en-US" sz="3971">
                <a:solidFill>
                  <a:srgbClr val="FFFFFF"/>
                </a:solidFill>
                <a:latin typeface="Poppins"/>
              </a:rPr>
              <a:t>11.29% </a:t>
            </a:r>
          </a:p>
        </p:txBody>
      </p:sp>
      <p:sp>
        <p:nvSpPr>
          <p:cNvPr id="19" name="TextBox 19"/>
          <p:cNvSpPr txBox="1"/>
          <p:nvPr/>
        </p:nvSpPr>
        <p:spPr>
          <a:xfrm>
            <a:off x="5551907" y="700088"/>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0" name="TextBox 20"/>
          <p:cNvSpPr txBox="1"/>
          <p:nvPr/>
        </p:nvSpPr>
        <p:spPr>
          <a:xfrm>
            <a:off x="799057" y="3556607"/>
            <a:ext cx="1248340" cy="458022"/>
          </a:xfrm>
          <a:prstGeom prst="rect">
            <a:avLst/>
          </a:prstGeom>
        </p:spPr>
        <p:txBody>
          <a:bodyPr lIns="0" tIns="0" rIns="0" bIns="0" rtlCol="0" anchor="t">
            <a:spAutoFit/>
          </a:bodyPr>
          <a:lstStyle/>
          <a:p>
            <a:pPr marL="0" lvl="0" indent="0" algn="ctr">
              <a:lnSpc>
                <a:spcPts val="2940"/>
              </a:lnSpc>
              <a:spcBef>
                <a:spcPct val="0"/>
              </a:spcBef>
            </a:pPr>
            <a:r>
              <a:rPr lang="en-US" sz="3676" u="none" strike="noStrike">
                <a:solidFill>
                  <a:srgbClr val="1E3048"/>
                </a:solidFill>
                <a:latin typeface="Poppins Bold"/>
              </a:rPr>
              <a:t>2022</a:t>
            </a:r>
          </a:p>
        </p:txBody>
      </p:sp>
      <p:sp>
        <p:nvSpPr>
          <p:cNvPr id="21" name="TextBox 21"/>
          <p:cNvSpPr txBox="1"/>
          <p:nvPr/>
        </p:nvSpPr>
        <p:spPr>
          <a:xfrm>
            <a:off x="2182909" y="3005848"/>
            <a:ext cx="5000185" cy="1359514"/>
          </a:xfrm>
          <a:prstGeom prst="rect">
            <a:avLst/>
          </a:prstGeom>
        </p:spPr>
        <p:txBody>
          <a:bodyPr lIns="0" tIns="0" rIns="0" bIns="0" rtlCol="0" anchor="t">
            <a:spAutoFit/>
          </a:bodyPr>
          <a:lstStyle/>
          <a:p>
            <a:pPr algn="ctr">
              <a:lnSpc>
                <a:spcPts val="5394"/>
              </a:lnSpc>
            </a:pPr>
            <a:r>
              <a:rPr lang="en-US" sz="3853">
                <a:solidFill>
                  <a:srgbClr val="FFFFFF"/>
                </a:solidFill>
                <a:latin typeface="Poppins"/>
              </a:rPr>
              <a:t>MARKET SIZE </a:t>
            </a:r>
          </a:p>
          <a:p>
            <a:pPr algn="ctr">
              <a:lnSpc>
                <a:spcPts val="5394"/>
              </a:lnSpc>
              <a:spcBef>
                <a:spcPct val="0"/>
              </a:spcBef>
            </a:pPr>
            <a:r>
              <a:rPr lang="en-US" sz="3853">
                <a:solidFill>
                  <a:srgbClr val="FFFFFF"/>
                </a:solidFill>
                <a:latin typeface="Poppins"/>
              </a:rPr>
              <a:t>USD 259.03 Million</a:t>
            </a:r>
          </a:p>
        </p:txBody>
      </p:sp>
      <p:grpSp>
        <p:nvGrpSpPr>
          <p:cNvPr id="22" name="Group 22"/>
          <p:cNvGrpSpPr/>
          <p:nvPr/>
        </p:nvGrpSpPr>
        <p:grpSpPr>
          <a:xfrm>
            <a:off x="194304" y="5031405"/>
            <a:ext cx="7081167" cy="2143817"/>
            <a:chExt cx="860407" cy="260488"/>
          </a:xfrm>
        </p:grpSpPr>
        <p:sp>
          <p:nvSpPr>
            <p:cNvPr id="23" name="Freeform 23"/>
            <p:cNvSpPr/>
            <p:nvPr/>
          </p:nvSpPr>
          <p:spPr>
            <a:xfrm>
              <a:off x="0" y="0"/>
              <a:ext cx="860407" cy="260488"/>
            </a:xfrm>
            <a:custGeom>
              <a:rect l="l" t="t" r="r" b="b"/>
              <a:pathLst>
                <a:path w="860407" h="260488">
                  <a:moveTo>
                    <a:pt x="109331" y="0"/>
                  </a:moveTo>
                  <a:lnTo>
                    <a:pt x="751076" y="0"/>
                  </a:lnTo>
                  <a:cubicBezTo>
                    <a:pt x="780073" y="0"/>
                    <a:pt x="807881" y="11519"/>
                    <a:pt x="828385" y="32022"/>
                  </a:cubicBezTo>
                  <a:cubicBezTo>
                    <a:pt x="848888" y="52526"/>
                    <a:pt x="860407" y="80335"/>
                    <a:pt x="860407" y="109331"/>
                  </a:cubicBezTo>
                  <a:lnTo>
                    <a:pt x="860407" y="151156"/>
                  </a:lnTo>
                  <a:cubicBezTo>
                    <a:pt x="860407" y="180153"/>
                    <a:pt x="848888" y="207962"/>
                    <a:pt x="828385" y="228465"/>
                  </a:cubicBezTo>
                  <a:cubicBezTo>
                    <a:pt x="807881" y="248969"/>
                    <a:pt x="780073" y="260488"/>
                    <a:pt x="751076" y="260488"/>
                  </a:cubicBezTo>
                  <a:lnTo>
                    <a:pt x="109331" y="260488"/>
                  </a:lnTo>
                  <a:cubicBezTo>
                    <a:pt x="80335" y="260488"/>
                    <a:pt x="52526" y="248969"/>
                    <a:pt x="32022" y="228465"/>
                  </a:cubicBezTo>
                  <a:cubicBezTo>
                    <a:pt x="11519" y="207962"/>
                    <a:pt x="0" y="180153"/>
                    <a:pt x="0" y="151156"/>
                  </a:cubicBezTo>
                  <a:lnTo>
                    <a:pt x="0" y="109331"/>
                  </a:lnTo>
                  <a:cubicBezTo>
                    <a:pt x="0" y="80335"/>
                    <a:pt x="11519" y="52526"/>
                    <a:pt x="32022" y="32022"/>
                  </a:cubicBezTo>
                  <a:cubicBezTo>
                    <a:pt x="52526" y="11519"/>
                    <a:pt x="80335" y="0"/>
                    <a:pt x="109331" y="0"/>
                  </a:cubicBezTo>
                  <a:close/>
                </a:path>
              </a:pathLst>
            </a:custGeom>
            <a:solidFill>
              <a:srgbClr val="FF5757"/>
            </a:solidFill>
          </p:spPr>
          <p:txBody>
            <a:bodyPr/>
            <a:lstStyle/>
            <a:p/>
          </p:txBody>
        </p:sp>
        <p:sp>
          <p:nvSpPr>
            <p:cNvPr id="24" name="TextBox 24"/>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25" name="Freeform 25"/>
          <p:cNvSpPr/>
          <p:nvPr/>
        </p:nvSpPr>
        <p:spPr>
          <a:xfrm>
            <a:off x="485804" y="5294810"/>
            <a:ext cx="1729590" cy="1727428"/>
          </a:xfrm>
          <a:custGeom>
            <a:rect l="l" t="t" r="r" b="b"/>
            <a:pathLst>
              <a:path w="1729590" h="1727428">
                <a:moveTo>
                  <a:pt x="0" y="0"/>
                </a:moveTo>
                <a:lnTo>
                  <a:pt x="1729590" y="0"/>
                </a:lnTo>
                <a:lnTo>
                  <a:pt x="1729590" y="1727428"/>
                </a:lnTo>
                <a:lnTo>
                  <a:pt x="0" y="1727428"/>
                </a:lnTo>
                <a:lnTo>
                  <a:pt x="0" y="0"/>
                </a:lnTo>
                <a:close/>
              </a:path>
            </a:pathLst>
          </a:custGeom>
          <a:blipFill>
            <a:blip r:embed="rId3"/>
            <a:stretch>
              <a:fillRect/>
            </a:stretch>
          </a:blipFill>
        </p:spPr>
        <p:txBody>
          <a:bodyPr/>
          <a:lstStyle/>
          <a:p/>
        </p:txBody>
      </p:sp>
      <p:grpSp>
        <p:nvGrpSpPr>
          <p:cNvPr id="26" name="Group 26"/>
          <p:cNvGrpSpPr/>
          <p:nvPr/>
        </p:nvGrpSpPr>
        <p:grpSpPr>
          <a:xfrm>
            <a:off x="445479" y="5225682"/>
            <a:ext cx="1704118" cy="1704118"/>
            <a:chExt cx="812800" cy="812800"/>
          </a:xfrm>
        </p:grpSpPr>
        <p:sp>
          <p:nvSpPr>
            <p:cNvPr id="27" name="Freeform 27"/>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8" name="TextBox 28"/>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9" name="TextBox 29"/>
          <p:cNvSpPr txBox="1"/>
          <p:nvPr/>
        </p:nvSpPr>
        <p:spPr>
          <a:xfrm>
            <a:off x="673368" y="5893452"/>
            <a:ext cx="1248340" cy="458022"/>
          </a:xfrm>
          <a:prstGeom prst="rect">
            <a:avLst/>
          </a:prstGeom>
        </p:spPr>
        <p:txBody>
          <a:bodyPr lIns="0" tIns="0" rIns="0" bIns="0" rtlCol="0" anchor="t">
            <a:spAutoFit/>
          </a:bodyPr>
          <a:lstStyle/>
          <a:p>
            <a:pPr marL="0" lvl="0" indent="0" algn="ctr">
              <a:lnSpc>
                <a:spcPts val="2940"/>
              </a:lnSpc>
              <a:spcBef>
                <a:spcPct val="0"/>
              </a:spcBef>
            </a:pPr>
            <a:r>
              <a:rPr lang="en-US" sz="3676" u="none" strike="noStrike">
                <a:solidFill>
                  <a:srgbClr val="1E3048"/>
                </a:solidFill>
                <a:latin typeface="Poppins Bold"/>
              </a:rPr>
              <a:t>2029</a:t>
            </a:r>
          </a:p>
        </p:txBody>
      </p:sp>
      <p:sp>
        <p:nvSpPr>
          <p:cNvPr id="30" name="TextBox 30"/>
          <p:cNvSpPr txBox="1"/>
          <p:nvPr/>
        </p:nvSpPr>
        <p:spPr>
          <a:xfrm>
            <a:off x="2149597" y="5395027"/>
            <a:ext cx="5000185" cy="1359514"/>
          </a:xfrm>
          <a:prstGeom prst="rect">
            <a:avLst/>
          </a:prstGeom>
        </p:spPr>
        <p:txBody>
          <a:bodyPr lIns="0" tIns="0" rIns="0" bIns="0" rtlCol="0" anchor="t">
            <a:spAutoFit/>
          </a:bodyPr>
          <a:lstStyle/>
          <a:p>
            <a:pPr algn="ctr">
              <a:lnSpc>
                <a:spcPts val="5394"/>
              </a:lnSpc>
            </a:pPr>
            <a:r>
              <a:rPr lang="en-US" sz="3853">
                <a:solidFill>
                  <a:srgbClr val="FFFFFF"/>
                </a:solidFill>
                <a:latin typeface="Poppins"/>
              </a:rPr>
              <a:t>FORECAST</a:t>
            </a:r>
          </a:p>
          <a:p>
            <a:pPr algn="ctr">
              <a:lnSpc>
                <a:spcPts val="5394"/>
              </a:lnSpc>
              <a:spcBef>
                <a:spcPct val="0"/>
              </a:spcBef>
            </a:pPr>
            <a:r>
              <a:rPr lang="en-US" sz="3853">
                <a:solidFill>
                  <a:srgbClr val="FFFFFF"/>
                </a:solidFill>
                <a:latin typeface="Poppins"/>
              </a:rPr>
              <a:t>$4,084.41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14841" r="-14841"/>
            </a:stretch>
          </a:blipFill>
        </p:spPr>
        <p:txBody>
          <a:bodyPr/>
          <a:lstStyle/>
          <a:p/>
        </p:txBody>
      </p:sp>
      <p:grpSp>
        <p:nvGrpSpPr>
          <p:cNvPr id="3" name="Group 3"/>
          <p:cNvGrpSpPr/>
          <p:nvPr/>
        </p:nvGrpSpPr>
        <p:grpSpPr>
          <a:xfrm>
            <a:off x="3541892" y="1985579"/>
            <a:ext cx="6163578" cy="2519940"/>
            <a:chExt cx="6777126" cy="2770785"/>
          </a:xfrm>
        </p:grpSpPr>
        <p:sp>
          <p:nvSpPr>
            <p:cNvPr id="4" name="Freeform 4"/>
            <p:cNvSpPr/>
            <p:nvPr/>
          </p:nvSpPr>
          <p:spPr>
            <a:xfrm>
              <a:off x="0" y="0"/>
              <a:ext cx="6777126" cy="2770785"/>
            </a:xfrm>
            <a:custGeom>
              <a:rect l="l" t="t" r="r" b="b"/>
              <a:pathLst>
                <a:path w="6777126" h="2770785">
                  <a:moveTo>
                    <a:pt x="6652666" y="2770785"/>
                  </a:moveTo>
                  <a:lnTo>
                    <a:pt x="124460" y="2770785"/>
                  </a:lnTo>
                  <a:cubicBezTo>
                    <a:pt x="55880" y="2770785"/>
                    <a:pt x="0" y="2714905"/>
                    <a:pt x="0" y="2646325"/>
                  </a:cubicBezTo>
                  <a:lnTo>
                    <a:pt x="0" y="124460"/>
                  </a:lnTo>
                  <a:cubicBezTo>
                    <a:pt x="0" y="55880"/>
                    <a:pt x="55880" y="0"/>
                    <a:pt x="124460" y="0"/>
                  </a:cubicBezTo>
                  <a:lnTo>
                    <a:pt x="6652666" y="0"/>
                  </a:lnTo>
                  <a:cubicBezTo>
                    <a:pt x="6721246" y="0"/>
                    <a:pt x="6777126" y="55880"/>
                    <a:pt x="6777126" y="124460"/>
                  </a:cubicBezTo>
                  <a:lnTo>
                    <a:pt x="6777126" y="2646325"/>
                  </a:lnTo>
                  <a:cubicBezTo>
                    <a:pt x="6777126" y="2714905"/>
                    <a:pt x="6721246" y="2770785"/>
                    <a:pt x="6652666" y="2770785"/>
                  </a:cubicBezTo>
                  <a:close/>
                </a:path>
              </a:pathLst>
            </a:custGeom>
            <a:solidFill>
              <a:srgbClr val="716250">
                <a:alpha val="89804"/>
              </a:srgbClr>
            </a:solidFill>
          </p:spPr>
          <p:txBody>
            <a:bodyPr/>
            <a:lstStyle/>
            <a:p/>
          </p:txBody>
        </p:sp>
      </p:grpSp>
      <p:grpSp>
        <p:nvGrpSpPr>
          <p:cNvPr id="5" name="Group 5"/>
          <p:cNvGrpSpPr/>
          <p:nvPr/>
        </p:nvGrpSpPr>
        <p:grpSpPr>
          <a:xfrm rot="5400000">
            <a:off x="2102496" y="457035"/>
            <a:ext cx="1287965" cy="5492957"/>
            <a:chExt cx="3130550" cy="13351270"/>
          </a:xfrm>
        </p:grpSpPr>
        <p:sp>
          <p:nvSpPr>
            <p:cNvPr id="6" name="Freeform 6"/>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7" name="Group 7"/>
          <p:cNvGrpSpPr/>
          <p:nvPr/>
        </p:nvGrpSpPr>
        <p:grpSpPr>
          <a:xfrm>
            <a:off x="0" y="0"/>
            <a:ext cx="18288000" cy="1407896"/>
            <a:chExt cx="4816593" cy="370804"/>
          </a:xfrm>
        </p:grpSpPr>
        <p:sp>
          <p:nvSpPr>
            <p:cNvPr id="8" name="Freeform 8"/>
            <p:cNvSpPr/>
            <p:nvPr/>
          </p:nvSpPr>
          <p:spPr>
            <a:xfrm>
              <a:off x="0" y="0"/>
              <a:ext cx="4816592" cy="370804"/>
            </a:xfrm>
            <a:custGeom>
              <a:rect l="l" t="t" r="r" b="b"/>
              <a:pathLst>
                <a:path w="4816592" h="370804">
                  <a:moveTo>
                    <a:pt x="0" y="0"/>
                  </a:moveTo>
                  <a:lnTo>
                    <a:pt x="4816592" y="0"/>
                  </a:lnTo>
                  <a:lnTo>
                    <a:pt x="4816592" y="370804"/>
                  </a:lnTo>
                  <a:lnTo>
                    <a:pt x="0" y="370804"/>
                  </a:lnTo>
                  <a:close/>
                </a:path>
              </a:pathLst>
            </a:custGeom>
            <a:solidFill>
              <a:srgbClr val="000000">
                <a:alpha val="49804"/>
              </a:srgbClr>
            </a:solidFill>
          </p:spPr>
          <p:txBody>
            <a:bodyPr/>
            <a:lstStyle/>
            <a:p/>
          </p:txBody>
        </p:sp>
        <p:sp>
          <p:nvSpPr>
            <p:cNvPr id="9" name="TextBox 9"/>
            <p:cNvSpPr txBox="1"/>
            <p:nvPr/>
          </p:nvSpPr>
          <p:spPr>
            <a:xfrm>
              <a:off x="0" y="-38100"/>
              <a:ext cx="4816593" cy="408904"/>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3541892" y="4759422"/>
            <a:ext cx="6163578" cy="2519940"/>
            <a:chExt cx="6777126" cy="2770785"/>
          </a:xfrm>
        </p:grpSpPr>
        <p:sp>
          <p:nvSpPr>
            <p:cNvPr id="11" name="Freeform 11"/>
            <p:cNvSpPr/>
            <p:nvPr/>
          </p:nvSpPr>
          <p:spPr>
            <a:xfrm>
              <a:off x="0" y="0"/>
              <a:ext cx="6777126" cy="2770785"/>
            </a:xfrm>
            <a:custGeom>
              <a:rect l="l" t="t" r="r" b="b"/>
              <a:pathLst>
                <a:path w="6777126" h="2770785">
                  <a:moveTo>
                    <a:pt x="6652666" y="2770785"/>
                  </a:moveTo>
                  <a:lnTo>
                    <a:pt x="124460" y="2770785"/>
                  </a:lnTo>
                  <a:cubicBezTo>
                    <a:pt x="55880" y="2770785"/>
                    <a:pt x="0" y="2714905"/>
                    <a:pt x="0" y="2646325"/>
                  </a:cubicBezTo>
                  <a:lnTo>
                    <a:pt x="0" y="124460"/>
                  </a:lnTo>
                  <a:cubicBezTo>
                    <a:pt x="0" y="55880"/>
                    <a:pt x="55880" y="0"/>
                    <a:pt x="124460" y="0"/>
                  </a:cubicBezTo>
                  <a:lnTo>
                    <a:pt x="6652666" y="0"/>
                  </a:lnTo>
                  <a:cubicBezTo>
                    <a:pt x="6721246" y="0"/>
                    <a:pt x="6777126" y="55880"/>
                    <a:pt x="6777126" y="124460"/>
                  </a:cubicBezTo>
                  <a:lnTo>
                    <a:pt x="6777126" y="2646325"/>
                  </a:lnTo>
                  <a:cubicBezTo>
                    <a:pt x="6777126" y="2714905"/>
                    <a:pt x="6721246" y="2770785"/>
                    <a:pt x="6652666" y="2770785"/>
                  </a:cubicBezTo>
                  <a:close/>
                </a:path>
              </a:pathLst>
            </a:custGeom>
            <a:solidFill>
              <a:srgbClr val="1C1917">
                <a:alpha val="89804"/>
              </a:srgbClr>
            </a:solidFill>
          </p:spPr>
          <p:txBody>
            <a:bodyPr/>
            <a:lstStyle/>
            <a:p/>
          </p:txBody>
        </p:sp>
      </p:grpSp>
      <p:grpSp>
        <p:nvGrpSpPr>
          <p:cNvPr id="12" name="Group 12"/>
          <p:cNvGrpSpPr/>
          <p:nvPr/>
        </p:nvGrpSpPr>
        <p:grpSpPr>
          <a:xfrm rot="5400000">
            <a:off x="2102496" y="3263650"/>
            <a:ext cx="1287965" cy="5492957"/>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3541892" y="7533265"/>
            <a:ext cx="6163578" cy="2519940"/>
            <a:chExt cx="6777126" cy="2770785"/>
          </a:xfrm>
        </p:grpSpPr>
        <p:sp>
          <p:nvSpPr>
            <p:cNvPr id="15" name="Freeform 15"/>
            <p:cNvSpPr/>
            <p:nvPr/>
          </p:nvSpPr>
          <p:spPr>
            <a:xfrm>
              <a:off x="0" y="0"/>
              <a:ext cx="6777126" cy="2770785"/>
            </a:xfrm>
            <a:custGeom>
              <a:rect l="l" t="t" r="r" b="b"/>
              <a:pathLst>
                <a:path w="6777126" h="2770785">
                  <a:moveTo>
                    <a:pt x="6652666" y="2770785"/>
                  </a:moveTo>
                  <a:lnTo>
                    <a:pt x="124460" y="2770785"/>
                  </a:lnTo>
                  <a:cubicBezTo>
                    <a:pt x="55880" y="2770785"/>
                    <a:pt x="0" y="2714905"/>
                    <a:pt x="0" y="2646325"/>
                  </a:cubicBezTo>
                  <a:lnTo>
                    <a:pt x="0" y="124460"/>
                  </a:lnTo>
                  <a:cubicBezTo>
                    <a:pt x="0" y="55880"/>
                    <a:pt x="55880" y="0"/>
                    <a:pt x="124460" y="0"/>
                  </a:cubicBezTo>
                  <a:lnTo>
                    <a:pt x="6652666" y="0"/>
                  </a:lnTo>
                  <a:cubicBezTo>
                    <a:pt x="6721246" y="0"/>
                    <a:pt x="6777126" y="55880"/>
                    <a:pt x="6777126" y="124460"/>
                  </a:cubicBezTo>
                  <a:lnTo>
                    <a:pt x="6777126" y="2646325"/>
                  </a:lnTo>
                  <a:cubicBezTo>
                    <a:pt x="6777126" y="2714905"/>
                    <a:pt x="6721246" y="2770785"/>
                    <a:pt x="6652666" y="2770785"/>
                  </a:cubicBezTo>
                  <a:close/>
                </a:path>
              </a:pathLst>
            </a:custGeom>
            <a:solidFill>
              <a:srgbClr val="FF5757">
                <a:alpha val="89804"/>
              </a:srgbClr>
            </a:solidFill>
          </p:spPr>
          <p:txBody>
            <a:bodyPr/>
            <a:lstStyle/>
            <a:p/>
          </p:txBody>
        </p:sp>
      </p:grpSp>
      <p:grpSp>
        <p:nvGrpSpPr>
          <p:cNvPr id="16" name="Group 16"/>
          <p:cNvGrpSpPr/>
          <p:nvPr/>
        </p:nvGrpSpPr>
        <p:grpSpPr>
          <a:xfrm rot="5400000">
            <a:off x="2102496" y="6037493"/>
            <a:ext cx="1287965" cy="5492957"/>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8" name="TextBox 18"/>
          <p:cNvSpPr txBox="1"/>
          <p:nvPr/>
        </p:nvSpPr>
        <p:spPr>
          <a:xfrm>
            <a:off x="493200" y="146734"/>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9" name="TextBox 19"/>
          <p:cNvSpPr txBox="1"/>
          <p:nvPr/>
        </p:nvSpPr>
        <p:spPr>
          <a:xfrm>
            <a:off x="245395" y="2971106"/>
            <a:ext cx="4712819" cy="531490"/>
          </a:xfrm>
          <a:prstGeom prst="rect">
            <a:avLst/>
          </a:prstGeom>
        </p:spPr>
        <p:txBody>
          <a:bodyPr lIns="0" tIns="0" rIns="0" bIns="0" rtlCol="0" anchor="t">
            <a:spAutoFit/>
          </a:bodyPr>
          <a:lstStyle/>
          <a:p>
            <a:pPr algn="ctr">
              <a:lnSpc>
                <a:spcPts val="4018"/>
              </a:lnSpc>
            </a:pPr>
            <a:r>
              <a:rPr lang="en-US" sz="3978">
                <a:solidFill>
                  <a:srgbClr val="43B4BE"/>
                </a:solidFill>
                <a:latin typeface="Montserrat Classic"/>
              </a:rPr>
              <a:t>Type analysis</a:t>
            </a:r>
          </a:p>
        </p:txBody>
      </p:sp>
      <p:sp>
        <p:nvSpPr>
          <p:cNvPr id="20" name="TextBox 20"/>
          <p:cNvSpPr txBox="1"/>
          <p:nvPr/>
        </p:nvSpPr>
        <p:spPr>
          <a:xfrm>
            <a:off x="5468962" y="2606772"/>
            <a:ext cx="4236507" cy="1047750"/>
          </a:xfrm>
          <a:prstGeom prst="rect">
            <a:avLst/>
          </a:prstGeom>
        </p:spPr>
        <p:txBody>
          <a:bodyPr lIns="0" tIns="0" rIns="0" bIns="0" rtlCol="0" anchor="t">
            <a:spAutoFit/>
          </a:bodyPr>
          <a:lstStyle/>
          <a:p>
            <a:pPr>
              <a:lnSpc>
                <a:spcPts val="4200"/>
              </a:lnSpc>
            </a:pPr>
            <a:r>
              <a:rPr lang="en-US" sz="3000">
                <a:solidFill>
                  <a:srgbClr val="FFFFFF"/>
                </a:solidFill>
                <a:latin typeface="Montserrat"/>
              </a:rPr>
              <a:t>Parfum or De Parfum</a:t>
            </a:r>
          </a:p>
          <a:p>
            <a:pPr>
              <a:lnSpc>
                <a:spcPts val="4200"/>
              </a:lnSpc>
            </a:pPr>
            <a:r>
              <a:rPr lang="en-US" sz="3000">
                <a:solidFill>
                  <a:srgbClr val="FFFFFF"/>
                </a:solidFill>
                <a:latin typeface="Montserrat"/>
              </a:rPr>
              <a:t>USD 1,497.18 Million</a:t>
            </a:r>
          </a:p>
        </p:txBody>
      </p:sp>
      <p:sp>
        <p:nvSpPr>
          <p:cNvPr id="21" name="TextBox 21"/>
          <p:cNvSpPr txBox="1"/>
          <p:nvPr/>
        </p:nvSpPr>
        <p:spPr>
          <a:xfrm>
            <a:off x="0" y="5777721"/>
            <a:ext cx="4712819" cy="531490"/>
          </a:xfrm>
          <a:prstGeom prst="rect">
            <a:avLst/>
          </a:prstGeom>
        </p:spPr>
        <p:txBody>
          <a:bodyPr lIns="0" tIns="0" rIns="0" bIns="0" rtlCol="0" anchor="t">
            <a:spAutoFit/>
          </a:bodyPr>
          <a:lstStyle/>
          <a:p>
            <a:pPr algn="ctr">
              <a:lnSpc>
                <a:spcPts val="4018"/>
              </a:lnSpc>
            </a:pPr>
            <a:r>
              <a:rPr lang="en-US" sz="3978">
                <a:solidFill>
                  <a:srgbClr val="43B4BE"/>
                </a:solidFill>
                <a:latin typeface="Montserrat Classic"/>
              </a:rPr>
              <a:t>By End Use</a:t>
            </a:r>
          </a:p>
        </p:txBody>
      </p:sp>
      <p:sp>
        <p:nvSpPr>
          <p:cNvPr id="22" name="TextBox 22"/>
          <p:cNvSpPr txBox="1"/>
          <p:nvPr/>
        </p:nvSpPr>
        <p:spPr>
          <a:xfrm>
            <a:off x="0" y="8260437"/>
            <a:ext cx="4712819" cy="1033645"/>
          </a:xfrm>
          <a:prstGeom prst="rect">
            <a:avLst/>
          </a:prstGeom>
        </p:spPr>
        <p:txBody>
          <a:bodyPr lIns="0" tIns="0" rIns="0" bIns="0" rtlCol="0" anchor="t">
            <a:spAutoFit/>
          </a:bodyPr>
          <a:lstStyle/>
          <a:p>
            <a:pPr algn="ctr">
              <a:lnSpc>
                <a:spcPts val="4018"/>
              </a:lnSpc>
            </a:pPr>
            <a:r>
              <a:rPr lang="en-US" sz="3978">
                <a:solidFill>
                  <a:srgbClr val="43B4BE"/>
                </a:solidFill>
                <a:latin typeface="Montserrat Classic"/>
              </a:rPr>
              <a:t>Distribution Channel</a:t>
            </a:r>
          </a:p>
        </p:txBody>
      </p:sp>
      <p:sp>
        <p:nvSpPr>
          <p:cNvPr id="23" name="TextBox 23"/>
          <p:cNvSpPr txBox="1"/>
          <p:nvPr/>
        </p:nvSpPr>
        <p:spPr>
          <a:xfrm>
            <a:off x="5492957" y="5457678"/>
            <a:ext cx="4236507" cy="1047750"/>
          </a:xfrm>
          <a:prstGeom prst="rect">
            <a:avLst/>
          </a:prstGeom>
        </p:spPr>
        <p:txBody>
          <a:bodyPr lIns="0" tIns="0" rIns="0" bIns="0" rtlCol="0" anchor="t">
            <a:spAutoFit/>
          </a:bodyPr>
          <a:lstStyle/>
          <a:p>
            <a:pPr algn="ctr">
              <a:lnSpc>
                <a:spcPts val="4200"/>
              </a:lnSpc>
            </a:pPr>
            <a:r>
              <a:rPr lang="en-US" sz="3000">
                <a:solidFill>
                  <a:srgbClr val="FFFFFF"/>
                </a:solidFill>
                <a:latin typeface="Montserrat"/>
              </a:rPr>
              <a:t>Men</a:t>
            </a:r>
          </a:p>
          <a:p>
            <a:pPr algn="ctr">
              <a:lnSpc>
                <a:spcPts val="4200"/>
              </a:lnSpc>
            </a:pPr>
            <a:r>
              <a:rPr lang="en-US" sz="3000">
                <a:solidFill>
                  <a:srgbClr val="FFFFFF"/>
                </a:solidFill>
                <a:latin typeface="Montserrat"/>
              </a:rPr>
              <a:t>USD 1,464.38 Million</a:t>
            </a:r>
          </a:p>
        </p:txBody>
      </p:sp>
      <p:sp>
        <p:nvSpPr>
          <p:cNvPr id="24" name="TextBox 24"/>
          <p:cNvSpPr txBox="1"/>
          <p:nvPr/>
        </p:nvSpPr>
        <p:spPr>
          <a:xfrm>
            <a:off x="5377793" y="8327112"/>
            <a:ext cx="4327677" cy="976767"/>
          </a:xfrm>
          <a:prstGeom prst="rect">
            <a:avLst/>
          </a:prstGeom>
        </p:spPr>
        <p:txBody>
          <a:bodyPr lIns="0" tIns="0" rIns="0" bIns="0" rtlCol="0" anchor="t">
            <a:spAutoFit/>
          </a:bodyPr>
          <a:lstStyle/>
          <a:p>
            <a:pPr algn="ctr">
              <a:lnSpc>
                <a:spcPts val="4200"/>
              </a:lnSpc>
            </a:pPr>
            <a:r>
              <a:rPr lang="en-US" sz="3000">
                <a:solidFill>
                  <a:srgbClr val="FFFFFF"/>
                </a:solidFill>
                <a:latin typeface="Montserrat"/>
              </a:rPr>
              <a:t>Direct Channel</a:t>
            </a:r>
          </a:p>
          <a:p>
            <a:pPr algn="ctr">
              <a:lnSpc>
                <a:spcPts val="3624"/>
              </a:lnSpc>
            </a:pPr>
            <a:r>
              <a:rPr lang="en-US" sz="2589">
                <a:solidFill>
                  <a:srgbClr val="FFFFFF"/>
                </a:solidFill>
                <a:latin typeface="Montserrat"/>
              </a:rPr>
              <a:t>USD 2,619.90 Million</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71600"/>
            <a:ext cx="10790197" cy="8915400"/>
          </a:xfrm>
          <a:custGeom>
            <a:rect l="l" t="t" r="r" b="b"/>
            <a:pathLst>
              <a:path w="10790197" h="8915400">
                <a:moveTo>
                  <a:pt x="0" y="0"/>
                </a:moveTo>
                <a:lnTo>
                  <a:pt x="10790197" y="0"/>
                </a:lnTo>
                <a:lnTo>
                  <a:pt x="10790197" y="8915400"/>
                </a:lnTo>
                <a:lnTo>
                  <a:pt x="0" y="89154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35983" y="226694"/>
            <a:ext cx="18016034" cy="679451"/>
          </a:xfrm>
          <a:prstGeom prst="rect">
            <a:avLst/>
          </a:prstGeom>
        </p:spPr>
        <p:txBody>
          <a:bodyPr lIns="0" tIns="0" rIns="0" bIns="0" rtlCol="0" anchor="t">
            <a:spAutoFit/>
          </a:bodyPr>
          <a:lstStyle/>
          <a:p>
            <a:pPr algn="ctr">
              <a:lnSpc>
                <a:spcPts val="5599"/>
              </a:lnSpc>
              <a:spcBef>
                <a:spcPct val="0"/>
              </a:spcBef>
            </a:pPr>
            <a:r>
              <a:rPr lang="en-US" sz="3999" spc="127">
                <a:solidFill>
                  <a:srgbClr val="000000"/>
                </a:solidFill>
                <a:latin typeface="Canva Sans"/>
              </a:rPr>
              <a:t>Global Luxury Niche Perfume Market Revenue share for 2022</a:t>
            </a:r>
          </a:p>
        </p:txBody>
      </p:sp>
      <p:sp>
        <p:nvSpPr>
          <p:cNvPr id="4" name="TextBox 4"/>
          <p:cNvSpPr txBox="1"/>
          <p:nvPr/>
        </p:nvSpPr>
        <p:spPr>
          <a:xfrm>
            <a:off x="11033235" y="4867592"/>
            <a:ext cx="6248758" cy="1193804"/>
          </a:xfrm>
          <a:prstGeom prst="rect">
            <a:avLst/>
          </a:prstGeom>
        </p:spPr>
        <p:txBody>
          <a:bodyPr lIns="0" tIns="0" rIns="0" bIns="0" rtlCol="0" anchor="t">
            <a:spAutoFit/>
          </a:bodyPr>
          <a:lstStyle/>
          <a:p>
            <a:pPr algn="ctr">
              <a:lnSpc>
                <a:spcPts val="9799"/>
              </a:lnSpc>
              <a:spcBef>
                <a:spcPct val="0"/>
              </a:spcBef>
            </a:pPr>
            <a:r>
              <a:rPr lang="en-US" sz="6999">
                <a:solidFill>
                  <a:srgbClr val="000000"/>
                </a:solidFill>
                <a:latin typeface="Canva Sans"/>
              </a:rPr>
              <a:t>North America</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6069665" y="1869788"/>
            <a:ext cx="8377120" cy="3087584"/>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5287989" y="5295140"/>
            <a:ext cx="9158796" cy="3122071"/>
            <a:chExt cx="7487197" cy="2552253"/>
          </a:xfrm>
        </p:grpSpPr>
        <p:sp>
          <p:nvSpPr>
            <p:cNvPr id="6" name="Freeform 6"/>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A63129">
                <a:alpha val="89804"/>
              </a:srgbClr>
            </a:solidFill>
          </p:spPr>
          <p:txBody>
            <a:bodyPr/>
            <a:lstStyle/>
            <a:p/>
          </p:txBody>
        </p:sp>
      </p:grpSp>
      <p:grpSp>
        <p:nvGrpSpPr>
          <p:cNvPr id="7" name="Group 7"/>
          <p:cNvGrpSpPr/>
          <p:nvPr/>
        </p:nvGrpSpPr>
        <p:grpSpPr>
          <a:xfrm>
            <a:off x="5287989" y="1869788"/>
            <a:ext cx="9158796" cy="3087584"/>
            <a:chExt cx="7487197" cy="2524059"/>
          </a:xfrm>
        </p:grpSpPr>
        <p:sp>
          <p:nvSpPr>
            <p:cNvPr id="8" name="Freeform 8"/>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FF5757"/>
            </a:solidFill>
          </p:spPr>
          <p:txBody>
            <a:bodyPr/>
            <a:lstStyle/>
            <a:p/>
          </p:txBody>
        </p:sp>
      </p:grpSp>
      <p:grpSp>
        <p:nvGrpSpPr>
          <p:cNvPr id="9" name="Group 9"/>
          <p:cNvGrpSpPr/>
          <p:nvPr/>
        </p:nvGrpSpPr>
        <p:grpSpPr>
          <a:xfrm>
            <a:off x="3841215" y="2347482"/>
            <a:ext cx="2623206" cy="2132196"/>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A63129">
                <a:alpha val="89804"/>
              </a:srgbClr>
            </a:solidFill>
          </p:spPr>
          <p:txBody>
            <a:bodyPr/>
            <a:lstStyle/>
            <a:p/>
          </p:txBody>
        </p:sp>
      </p:grpSp>
      <p:grpSp>
        <p:nvGrpSpPr>
          <p:cNvPr id="11" name="Group 11"/>
          <p:cNvGrpSpPr/>
          <p:nvPr/>
        </p:nvGrpSpPr>
        <p:grpSpPr>
          <a:xfrm>
            <a:off x="3841215" y="5714596"/>
            <a:ext cx="2623206" cy="2132196"/>
            <a:chExt cx="2144437" cy="1743043"/>
          </a:xfrm>
        </p:grpSpPr>
        <p:sp>
          <p:nvSpPr>
            <p:cNvPr id="12" name="Freeform 12"/>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FF5757"/>
            </a:solidFill>
          </p:spPr>
          <p:txBody>
            <a:bodyPr/>
            <a:lstStyle/>
            <a:p/>
          </p:txBody>
        </p:sp>
      </p:grpSp>
      <p:grpSp>
        <p:nvGrpSpPr>
          <p:cNvPr id="13" name="Group 13"/>
          <p:cNvGrpSpPr>
            <a:grpSpLocks noChangeAspect="1"/>
          </p:cNvGrpSpPr>
          <p:nvPr/>
        </p:nvGrpSpPr>
        <p:grpSpPr>
          <a:xfrm rot="5400000">
            <a:off x="6340213" y="3105009"/>
            <a:ext cx="712636" cy="617142"/>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A63129">
                <a:alpha val="89804"/>
              </a:srgbClr>
            </a:solidFill>
          </p:spPr>
          <p:txBody>
            <a:bodyPr/>
            <a:lstStyle/>
            <a:p/>
          </p:txBody>
        </p:sp>
      </p:grpSp>
      <p:grpSp>
        <p:nvGrpSpPr>
          <p:cNvPr id="15" name="Group 15"/>
          <p:cNvGrpSpPr>
            <a:grpSpLocks noChangeAspect="1"/>
          </p:cNvGrpSpPr>
          <p:nvPr/>
        </p:nvGrpSpPr>
        <p:grpSpPr>
          <a:xfrm rot="5400000">
            <a:off x="6340213" y="6381506"/>
            <a:ext cx="712636" cy="617142"/>
            <a:chExt cx="6350000" cy="5499100"/>
          </a:xfrm>
        </p:grpSpPr>
        <p:sp>
          <p:nvSpPr>
            <p:cNvPr id="16" name="Freeform 16"/>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FF5757"/>
            </a:solidFill>
          </p:spPr>
          <p:txBody>
            <a:bodyPr/>
            <a:lstStyle/>
            <a:p/>
          </p:txBody>
        </p:sp>
      </p:grpSp>
      <p:sp>
        <p:nvSpPr>
          <p:cNvPr id="17" name="TextBox 17"/>
          <p:cNvSpPr txBox="1"/>
          <p:nvPr/>
        </p:nvSpPr>
        <p:spPr>
          <a:xfrm>
            <a:off x="4035094" y="3006204"/>
            <a:ext cx="2352866" cy="556022"/>
          </a:xfrm>
          <a:prstGeom prst="rect">
            <a:avLst/>
          </a:prstGeom>
        </p:spPr>
        <p:txBody>
          <a:bodyPr lIns="0" tIns="0" rIns="0" bIns="0" rtlCol="0" anchor="t">
            <a:spAutoFit/>
          </a:bodyPr>
          <a:lstStyle/>
          <a:p>
            <a:pPr algn="ctr">
              <a:lnSpc>
                <a:spcPts val="4570"/>
              </a:lnSpc>
              <a:spcBef>
                <a:spcPct val="0"/>
              </a:spcBef>
            </a:pPr>
            <a:r>
              <a:rPr lang="en-US" sz="3264" spc="104">
                <a:solidFill>
                  <a:srgbClr val="FFFFFF"/>
                </a:solidFill>
                <a:latin typeface="Garet Bold"/>
              </a:rPr>
              <a:t>Drivers</a:t>
            </a:r>
          </a:p>
        </p:txBody>
      </p:sp>
      <p:sp>
        <p:nvSpPr>
          <p:cNvPr id="18" name="TextBox 18"/>
          <p:cNvSpPr txBox="1"/>
          <p:nvPr/>
        </p:nvSpPr>
        <p:spPr>
          <a:xfrm>
            <a:off x="3841215" y="6378729"/>
            <a:ext cx="2893547" cy="556022"/>
          </a:xfrm>
          <a:prstGeom prst="rect">
            <a:avLst/>
          </a:prstGeom>
        </p:spPr>
        <p:txBody>
          <a:bodyPr lIns="0" tIns="0" rIns="0" bIns="0" rtlCol="0" anchor="t">
            <a:spAutoFit/>
          </a:bodyPr>
          <a:lstStyle/>
          <a:p>
            <a:pPr algn="ctr">
              <a:lnSpc>
                <a:spcPts val="4570"/>
              </a:lnSpc>
              <a:spcBef>
                <a:spcPct val="0"/>
              </a:spcBef>
            </a:pPr>
            <a:r>
              <a:rPr lang="en-US" sz="3264" spc="104">
                <a:solidFill>
                  <a:srgbClr val="FFFFFF"/>
                </a:solidFill>
                <a:latin typeface="Garet Bold"/>
              </a:rPr>
              <a:t>Restraints</a:t>
            </a:r>
          </a:p>
        </p:txBody>
      </p:sp>
      <p:sp>
        <p:nvSpPr>
          <p:cNvPr id="19" name="TextBox 19"/>
          <p:cNvSpPr txBox="1"/>
          <p:nvPr/>
        </p:nvSpPr>
        <p:spPr>
          <a:xfrm>
            <a:off x="7120462" y="2437268"/>
            <a:ext cx="7090392" cy="2009775"/>
          </a:xfrm>
          <a:prstGeom prst="rect">
            <a:avLst/>
          </a:prstGeom>
        </p:spPr>
        <p:txBody>
          <a:bodyPr lIns="0" tIns="0" rIns="0" bIns="0" rtlCol="0" anchor="t">
            <a:spAutoFit/>
          </a:bodyPr>
          <a:lstStyle/>
          <a:p>
            <a:pPr>
              <a:lnSpc>
                <a:spcPts val="5249"/>
              </a:lnSpc>
            </a:pPr>
            <a:r>
              <a:rPr lang="en-US" sz="4999" spc="159">
                <a:solidFill>
                  <a:srgbClr val="FFFFFF">
                    <a:alpha val="89804"/>
                  </a:srgbClr>
                </a:solidFill>
                <a:latin typeface="Barlow"/>
              </a:rPr>
              <a:t>Increase in demand for high-end lifestyles and luxury products</a:t>
            </a:r>
          </a:p>
        </p:txBody>
      </p:sp>
      <p:sp>
        <p:nvSpPr>
          <p:cNvPr id="20" name="TextBox 20"/>
          <p:cNvSpPr txBox="1"/>
          <p:nvPr/>
        </p:nvSpPr>
        <p:spPr>
          <a:xfrm>
            <a:off x="7199106" y="6341545"/>
            <a:ext cx="7247679" cy="704850"/>
          </a:xfrm>
          <a:prstGeom prst="rect">
            <a:avLst/>
          </a:prstGeom>
        </p:spPr>
        <p:txBody>
          <a:bodyPr lIns="0" tIns="0" rIns="0" bIns="0" rtlCol="0" anchor="t">
            <a:spAutoFit/>
          </a:bodyPr>
          <a:lstStyle/>
          <a:p>
            <a:pPr>
              <a:lnSpc>
                <a:spcPts val="5250"/>
              </a:lnSpc>
            </a:pPr>
            <a:r>
              <a:rPr lang="en-US" sz="5000" spc="160">
                <a:solidFill>
                  <a:srgbClr val="FFFFFF"/>
                </a:solidFill>
                <a:latin typeface="Barlow"/>
              </a:rPr>
              <a:t>Limited target reach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83291" b="-83291"/>
            </a:stretch>
          </a:blipFill>
        </p:spPr>
        <p:txBody>
          <a:bodyPr/>
          <a:lstStyle/>
          <a:p/>
        </p:txBody>
      </p:sp>
      <p:grpSp>
        <p:nvGrpSpPr>
          <p:cNvPr id="3" name="Group 3"/>
          <p:cNvGrpSpPr/>
          <p:nvPr/>
        </p:nvGrpSpPr>
        <p:grpSpPr>
          <a:xfrm>
            <a:off x="1604435" y="1978725"/>
            <a:ext cx="15079129" cy="7576460"/>
            <a:chExt cx="4321383" cy="2171265"/>
          </a:xfrm>
        </p:grpSpPr>
        <p:sp>
          <p:nvSpPr>
            <p:cNvPr id="4" name="Freeform 4"/>
            <p:cNvSpPr/>
            <p:nvPr/>
          </p:nvSpPr>
          <p:spPr>
            <a:xfrm>
              <a:off x="0" y="0"/>
              <a:ext cx="4321384" cy="2171265"/>
            </a:xfrm>
            <a:custGeom>
              <a:rect l="l" t="t" r="r" b="b"/>
              <a:pathLst>
                <a:path w="4321384" h="2171265">
                  <a:moveTo>
                    <a:pt x="26184" y="0"/>
                  </a:moveTo>
                  <a:lnTo>
                    <a:pt x="4295199" y="0"/>
                  </a:lnTo>
                  <a:cubicBezTo>
                    <a:pt x="4302144" y="0"/>
                    <a:pt x="4308804" y="2759"/>
                    <a:pt x="4313714" y="7669"/>
                  </a:cubicBezTo>
                  <a:cubicBezTo>
                    <a:pt x="4318625" y="12580"/>
                    <a:pt x="4321384" y="19240"/>
                    <a:pt x="4321384" y="26184"/>
                  </a:cubicBezTo>
                  <a:lnTo>
                    <a:pt x="4321384" y="2145081"/>
                  </a:lnTo>
                  <a:cubicBezTo>
                    <a:pt x="4321384" y="2159542"/>
                    <a:pt x="4309660" y="2171265"/>
                    <a:pt x="4295199" y="2171265"/>
                  </a:cubicBezTo>
                  <a:lnTo>
                    <a:pt x="26184" y="2171265"/>
                  </a:lnTo>
                  <a:cubicBezTo>
                    <a:pt x="11723" y="2171265"/>
                    <a:pt x="0" y="2159542"/>
                    <a:pt x="0" y="2145081"/>
                  </a:cubicBezTo>
                  <a:lnTo>
                    <a:pt x="0" y="26184"/>
                  </a:lnTo>
                  <a:cubicBezTo>
                    <a:pt x="0" y="11723"/>
                    <a:pt x="11723" y="0"/>
                    <a:pt x="26184" y="0"/>
                  </a:cubicBezTo>
                  <a:close/>
                </a:path>
              </a:pathLst>
            </a:custGeom>
            <a:solidFill>
              <a:srgbClr val="A63129">
                <a:alpha val="89804"/>
              </a:srgbClr>
            </a:solidFill>
            <a:ln cap="rnd">
              <a:noFill/>
              <a:prstDash val="solid"/>
              <a:round/>
            </a:ln>
          </p:spPr>
          <p:txBody>
            <a:bodyPr/>
            <a:lstStyle/>
            <a:p/>
          </p:txBody>
        </p:sp>
        <p:sp>
          <p:nvSpPr>
            <p:cNvPr id="5" name="TextBox 5"/>
            <p:cNvSpPr txBox="1"/>
            <p:nvPr/>
          </p:nvSpPr>
          <p:spPr>
            <a:xfrm>
              <a:off x="0" y="-38100"/>
              <a:ext cx="4321383" cy="220936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6" name="TextBox 6"/>
          <p:cNvSpPr txBox="1"/>
          <p:nvPr/>
        </p:nvSpPr>
        <p:spPr>
          <a:xfrm>
            <a:off x="1890069" y="3309935"/>
            <a:ext cx="14507862" cy="5703633"/>
          </a:xfrm>
          <a:prstGeom prst="rect">
            <a:avLst/>
          </a:prstGeom>
        </p:spPr>
        <p:txBody>
          <a:bodyPr lIns="0" tIns="0" rIns="0" bIns="0" rtlCol="0" anchor="t">
            <a:spAutoFit/>
          </a:bodyPr>
          <a:lstStyle/>
          <a:p>
            <a:pPr marL="582396" lvl="1" indent="-291198">
              <a:lnSpc>
                <a:spcPts val="3776"/>
              </a:lnSpc>
              <a:buFont typeface="Arial"/>
              <a:buChar char="•"/>
            </a:pPr>
            <a:r>
              <a:rPr lang="en-US" sz="2697">
                <a:solidFill>
                  <a:srgbClr val="FFFFFF"/>
                </a:solidFill>
                <a:latin typeface="Canva Sans"/>
              </a:rPr>
              <a:t>The Global Luxury Niche Perfume Market revenue in 2017: USD 1,586.53 Million</a:t>
            </a:r>
          </a:p>
          <a:p>
            <a:pPr marL="582396" lvl="1" indent="-291198">
              <a:lnSpc>
                <a:spcPts val="3776"/>
              </a:lnSpc>
              <a:buFont typeface="Arial"/>
              <a:buChar char="•"/>
            </a:pPr>
            <a:r>
              <a:rPr lang="en-US" sz="2697">
                <a:solidFill>
                  <a:srgbClr val="FFFFFF"/>
                </a:solidFill>
                <a:latin typeface="Canva Sans"/>
              </a:rPr>
              <a:t>Parfum or De Parfum held for largest share of total revenue generated in 2020</a:t>
            </a:r>
          </a:p>
          <a:p>
            <a:pPr marL="582396" lvl="1" indent="-291198">
              <a:lnSpc>
                <a:spcPts val="3776"/>
              </a:lnSpc>
              <a:buFont typeface="Arial"/>
              <a:buChar char="•"/>
            </a:pPr>
            <a:r>
              <a:rPr lang="en-US" sz="2697">
                <a:solidFill>
                  <a:srgbClr val="FFFFFF"/>
                </a:solidFill>
                <a:latin typeface="Canva Sans"/>
              </a:rPr>
              <a:t>Men held maximum share of Luxury Niche Perfume market in 2020</a:t>
            </a:r>
          </a:p>
          <a:p>
            <a:pPr marL="582396" lvl="1" indent="-291198">
              <a:lnSpc>
                <a:spcPts val="3776"/>
              </a:lnSpc>
              <a:buFont typeface="Arial"/>
              <a:buChar char="•"/>
            </a:pPr>
            <a:r>
              <a:rPr lang="en-US" sz="2697">
                <a:solidFill>
                  <a:srgbClr val="FFFFFF"/>
                </a:solidFill>
                <a:latin typeface="Canva Sans"/>
              </a:rPr>
              <a:t>Direct Channel held maximum share of Luxury Niche Perfume market in 2020</a:t>
            </a:r>
          </a:p>
          <a:p>
            <a:pPr marL="582396" lvl="1" indent="-291198">
              <a:lnSpc>
                <a:spcPts val="3776"/>
              </a:lnSpc>
              <a:buFont typeface="Arial"/>
              <a:buChar char="•"/>
            </a:pPr>
            <a:r>
              <a:rPr lang="en-US" sz="2697">
                <a:solidFill>
                  <a:srgbClr val="FFFFFF"/>
                </a:solidFill>
                <a:latin typeface="Canva Sans"/>
              </a:rPr>
              <a:t>Offline held maximum share of Luxury Niche Perfume market in 2020</a:t>
            </a:r>
          </a:p>
          <a:p>
            <a:pPr marL="582396" lvl="1" indent="-291198">
              <a:lnSpc>
                <a:spcPts val="3776"/>
              </a:lnSpc>
              <a:buFont typeface="Arial"/>
              <a:buChar char="•"/>
            </a:pPr>
            <a:r>
              <a:rPr lang="en-US" sz="2697">
                <a:solidFill>
                  <a:srgbClr val="FFFFFF"/>
                </a:solidFill>
                <a:latin typeface="Canva Sans"/>
              </a:rPr>
              <a:t>Increase in demand for high-end lifestyles and Luxury products drives the growth of the luxury niche perfume market</a:t>
            </a:r>
          </a:p>
          <a:p>
            <a:pPr marL="582396" lvl="1" indent="-291198">
              <a:lnSpc>
                <a:spcPts val="3776"/>
              </a:lnSpc>
              <a:buFont typeface="Arial"/>
              <a:buChar char="•"/>
            </a:pPr>
            <a:r>
              <a:rPr lang="en-US" sz="2697">
                <a:solidFill>
                  <a:srgbClr val="FFFFFF"/>
                </a:solidFill>
                <a:latin typeface="Canva Sans"/>
              </a:rPr>
              <a:t>Rising inclination toward personalized and intimate fragrances stimulated the growth of the luxury niche perfume market</a:t>
            </a:r>
          </a:p>
          <a:p>
            <a:pPr marL="582396" lvl="1" indent="-291198">
              <a:lnSpc>
                <a:spcPts val="3776"/>
              </a:lnSpc>
              <a:buFont typeface="Arial"/>
              <a:buChar char="•"/>
            </a:pPr>
            <a:r>
              <a:rPr lang="en-US" sz="2697">
                <a:solidFill>
                  <a:srgbClr val="FFFFFF"/>
                </a:solidFill>
                <a:latin typeface="Canva Sans"/>
              </a:rPr>
              <a:t>Limited target reach could hamper the growth of the luxury niche perfume market</a:t>
            </a:r>
          </a:p>
          <a:p>
            <a:pPr marL="582396" lvl="1" indent="-291198">
              <a:lnSpc>
                <a:spcPts val="3776"/>
              </a:lnSpc>
              <a:buFont typeface="Arial"/>
              <a:buChar char="•"/>
            </a:pPr>
            <a:r>
              <a:rPr lang="en-US" sz="2697">
                <a:solidFill>
                  <a:srgbClr val="FFFFFF"/>
                </a:solidFill>
                <a:latin typeface="Canva Sans"/>
              </a:rPr>
              <a:t>Changing trends in the niche perfume market provide numerous growth opportunities for the growth of the luxury niche perfume market</a:t>
            </a:r>
          </a:p>
        </p:txBody>
      </p:sp>
      <p:sp>
        <p:nvSpPr>
          <p:cNvPr id="7" name="TextBox 7"/>
          <p:cNvSpPr txBox="1"/>
          <p:nvPr/>
        </p:nvSpPr>
        <p:spPr>
          <a:xfrm>
            <a:off x="4628823" y="2255910"/>
            <a:ext cx="9030353" cy="768429"/>
          </a:xfrm>
          <a:prstGeom prst="rect">
            <a:avLst/>
          </a:prstGeom>
        </p:spPr>
        <p:txBody>
          <a:bodyPr lIns="0" tIns="0" rIns="0" bIns="0" rtlCol="0" anchor="t">
            <a:spAutoFit/>
          </a:bodyPr>
          <a:lstStyle/>
          <a:p>
            <a:pPr algn="ctr">
              <a:lnSpc>
                <a:spcPts val="5900"/>
              </a:lnSpc>
            </a:pPr>
            <a:r>
              <a:rPr lang="en-US" sz="5514">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25617" r="-21923"/>
            </a:stretch>
          </a:blipFill>
        </p:spPr>
        <p:txBody>
          <a:bodyPr/>
          <a:lstStyle/>
          <a:p/>
        </p:txBody>
      </p:sp>
      <p:sp>
        <p:nvSpPr>
          <p:cNvPr id="3" name="Freeform 3"/>
          <p:cNvSpPr/>
          <p:nvPr/>
        </p:nvSpPr>
        <p:spPr>
          <a:xfrm>
            <a:off x="5855430" y="2555310"/>
            <a:ext cx="4612684" cy="848624"/>
          </a:xfrm>
          <a:custGeom>
            <a:rect l="l" t="t" r="r" b="b"/>
            <a:pathLst>
              <a:path w="4612684" h="848624">
                <a:moveTo>
                  <a:pt x="0" y="0"/>
                </a:moveTo>
                <a:lnTo>
                  <a:pt x="4612684" y="0"/>
                </a:lnTo>
                <a:lnTo>
                  <a:pt x="4612684" y="848624"/>
                </a:lnTo>
                <a:lnTo>
                  <a:pt x="0" y="848624"/>
                </a:lnTo>
                <a:lnTo>
                  <a:pt x="0" y="0"/>
                </a:lnTo>
                <a:close/>
              </a:path>
            </a:pathLst>
          </a:custGeom>
          <a:blipFill>
            <a:blip r:embed="rId3"/>
            <a:stretch>
              <a:fillRect l="-1780" t="-66129" r="-1483" b="-67741"/>
            </a:stretch>
          </a:blipFill>
        </p:spPr>
        <p:txBody>
          <a:bodyPr/>
          <a:lstStyle/>
          <a:p/>
        </p:txBody>
      </p:sp>
      <p:sp>
        <p:nvSpPr>
          <p:cNvPr id="4" name="Freeform 4"/>
          <p:cNvSpPr/>
          <p:nvPr/>
        </p:nvSpPr>
        <p:spPr>
          <a:xfrm>
            <a:off x="10762948" y="1993217"/>
            <a:ext cx="3905401" cy="1410717"/>
          </a:xfrm>
          <a:custGeom>
            <a:rect l="l" t="t" r="r" b="b"/>
            <a:pathLst>
              <a:path w="3905401" h="1410717">
                <a:moveTo>
                  <a:pt x="0" y="0"/>
                </a:moveTo>
                <a:lnTo>
                  <a:pt x="3905401" y="0"/>
                </a:lnTo>
                <a:lnTo>
                  <a:pt x="3905401" y="1410717"/>
                </a:lnTo>
                <a:lnTo>
                  <a:pt x="0" y="1410717"/>
                </a:lnTo>
                <a:lnTo>
                  <a:pt x="0" y="0"/>
                </a:lnTo>
                <a:close/>
              </a:path>
            </a:pathLst>
          </a:custGeom>
          <a:blipFill>
            <a:blip r:embed="rId4"/>
            <a:stretch>
              <a:fillRect l="-2876" t="-24358" r="-169" b="-39590"/>
            </a:stretch>
          </a:blipFill>
        </p:spPr>
        <p:txBody>
          <a:bodyPr/>
          <a:lstStyle/>
          <a:p/>
        </p:txBody>
      </p:sp>
      <p:sp>
        <p:nvSpPr>
          <p:cNvPr id="5" name="Freeform 5"/>
          <p:cNvSpPr/>
          <p:nvPr/>
        </p:nvSpPr>
        <p:spPr>
          <a:xfrm>
            <a:off x="15137899" y="1846390"/>
            <a:ext cx="2430497" cy="1557544"/>
          </a:xfrm>
          <a:custGeom>
            <a:rect l="l" t="t" r="r" b="b"/>
            <a:pathLst>
              <a:path w="2430497" h="1557544">
                <a:moveTo>
                  <a:pt x="0" y="0"/>
                </a:moveTo>
                <a:lnTo>
                  <a:pt x="2430497" y="0"/>
                </a:lnTo>
                <a:lnTo>
                  <a:pt x="2430497" y="1557544"/>
                </a:lnTo>
                <a:lnTo>
                  <a:pt x="0" y="1557544"/>
                </a:lnTo>
                <a:lnTo>
                  <a:pt x="0" y="0"/>
                </a:lnTo>
                <a:close/>
              </a:path>
            </a:pathLst>
          </a:custGeom>
          <a:blipFill>
            <a:blip r:embed="rId5"/>
            <a:stretch>
              <a:fillRect/>
            </a:stretch>
          </a:blipFill>
        </p:spPr>
        <p:txBody>
          <a:bodyPr/>
          <a:lstStyle/>
          <a:p/>
        </p:txBody>
      </p:sp>
      <p:sp>
        <p:nvSpPr>
          <p:cNvPr id="6" name="Freeform 6"/>
          <p:cNvSpPr/>
          <p:nvPr/>
        </p:nvSpPr>
        <p:spPr>
          <a:xfrm>
            <a:off x="6270185" y="3709907"/>
            <a:ext cx="3367539" cy="1433593"/>
          </a:xfrm>
          <a:custGeom>
            <a:rect l="l" t="t" r="r" b="b"/>
            <a:pathLst>
              <a:path w="3367538" h="1433593">
                <a:moveTo>
                  <a:pt x="0" y="0"/>
                </a:moveTo>
                <a:lnTo>
                  <a:pt x="3367538" y="0"/>
                </a:lnTo>
                <a:lnTo>
                  <a:pt x="3367538" y="1433593"/>
                </a:lnTo>
                <a:lnTo>
                  <a:pt x="0" y="1433593"/>
                </a:lnTo>
                <a:lnTo>
                  <a:pt x="0" y="0"/>
                </a:lnTo>
                <a:close/>
              </a:path>
            </a:pathLst>
          </a:custGeom>
          <a:blipFill>
            <a:blip r:embed="rId6"/>
            <a:stretch>
              <a:fillRect t="-11372" r="-166" b="-11764"/>
            </a:stretch>
          </a:blipFill>
        </p:spPr>
        <p:txBody>
          <a:bodyPr/>
          <a:lstStyle/>
          <a:p/>
        </p:txBody>
      </p:sp>
      <p:sp>
        <p:nvSpPr>
          <p:cNvPr id="7" name="Freeform 7"/>
          <p:cNvSpPr/>
          <p:nvPr/>
        </p:nvSpPr>
        <p:spPr>
          <a:xfrm>
            <a:off x="9637723" y="3862067"/>
            <a:ext cx="3320313" cy="1281433"/>
          </a:xfrm>
          <a:custGeom>
            <a:rect l="l" t="t" r="r" b="b"/>
            <a:pathLst>
              <a:path w="3320313" h="1281433">
                <a:moveTo>
                  <a:pt x="0" y="0"/>
                </a:moveTo>
                <a:lnTo>
                  <a:pt x="3320313" y="0"/>
                </a:lnTo>
                <a:lnTo>
                  <a:pt x="3320313" y="1281433"/>
                </a:lnTo>
                <a:lnTo>
                  <a:pt x="0" y="1281433"/>
                </a:lnTo>
                <a:lnTo>
                  <a:pt x="0" y="0"/>
                </a:lnTo>
                <a:close/>
              </a:path>
            </a:pathLst>
          </a:custGeom>
          <a:blipFill>
            <a:blip r:embed="rId7"/>
            <a:stretch>
              <a:fillRect/>
            </a:stretch>
          </a:blipFill>
        </p:spPr>
        <p:txBody>
          <a:bodyPr/>
          <a:lstStyle/>
          <a:p/>
        </p:txBody>
      </p:sp>
      <p:sp>
        <p:nvSpPr>
          <p:cNvPr id="8" name="Freeform 8"/>
          <p:cNvSpPr/>
          <p:nvPr/>
        </p:nvSpPr>
        <p:spPr>
          <a:xfrm>
            <a:off x="13335150" y="3953373"/>
            <a:ext cx="4634990" cy="946660"/>
          </a:xfrm>
          <a:custGeom>
            <a:rect l="l" t="t" r="r" b="b"/>
            <a:pathLst>
              <a:path w="4634990" h="946660">
                <a:moveTo>
                  <a:pt x="0" y="0"/>
                </a:moveTo>
                <a:lnTo>
                  <a:pt x="4634990" y="0"/>
                </a:lnTo>
                <a:lnTo>
                  <a:pt x="4634990" y="946661"/>
                </a:lnTo>
                <a:lnTo>
                  <a:pt x="0" y="946661"/>
                </a:lnTo>
                <a:lnTo>
                  <a:pt x="0" y="0"/>
                </a:lnTo>
                <a:close/>
              </a:path>
            </a:pathLst>
          </a:custGeom>
          <a:blipFill>
            <a:blip r:embed="rId8"/>
            <a:stretch>
              <a:fillRect l="-11910" t="-244199" r="-12158" b="-263262"/>
            </a:stretch>
          </a:blipFill>
        </p:spPr>
        <p:txBody>
          <a:bodyPr/>
          <a:lstStyle/>
          <a:p/>
        </p:txBody>
      </p:sp>
      <p:sp>
        <p:nvSpPr>
          <p:cNvPr id="9" name="Freeform 9"/>
          <p:cNvSpPr/>
          <p:nvPr/>
        </p:nvSpPr>
        <p:spPr>
          <a:xfrm>
            <a:off x="6225956" y="5600700"/>
            <a:ext cx="3871633" cy="1095010"/>
          </a:xfrm>
          <a:custGeom>
            <a:rect l="l" t="t" r="r" b="b"/>
            <a:pathLst>
              <a:path w="3871633" h="1095010">
                <a:moveTo>
                  <a:pt x="0" y="0"/>
                </a:moveTo>
                <a:lnTo>
                  <a:pt x="3871633" y="0"/>
                </a:lnTo>
                <a:lnTo>
                  <a:pt x="3871633" y="1095010"/>
                </a:lnTo>
                <a:lnTo>
                  <a:pt x="0" y="1095010"/>
                </a:lnTo>
                <a:lnTo>
                  <a:pt x="0" y="0"/>
                </a:lnTo>
                <a:close/>
              </a:path>
            </a:pathLst>
          </a:custGeom>
          <a:blipFill>
            <a:blip r:embed="rId9"/>
            <a:stretch>
              <a:fillRect l="-5869" t="-154038" r="-6997" b="-145025"/>
            </a:stretch>
          </a:blipFill>
        </p:spPr>
        <p:txBody>
          <a:bodyPr/>
          <a:lstStyle/>
          <a:p/>
        </p:txBody>
      </p:sp>
      <p:sp>
        <p:nvSpPr>
          <p:cNvPr id="10" name="Freeform 10"/>
          <p:cNvSpPr/>
          <p:nvPr/>
        </p:nvSpPr>
        <p:spPr>
          <a:xfrm>
            <a:off x="10468114" y="5693827"/>
            <a:ext cx="4501231" cy="666683"/>
          </a:xfrm>
          <a:custGeom>
            <a:rect l="l" t="t" r="r" b="b"/>
            <a:pathLst>
              <a:path w="4501231" h="666683">
                <a:moveTo>
                  <a:pt x="0" y="0"/>
                </a:moveTo>
                <a:lnTo>
                  <a:pt x="4501231" y="0"/>
                </a:lnTo>
                <a:lnTo>
                  <a:pt x="4501231" y="666684"/>
                </a:lnTo>
                <a:lnTo>
                  <a:pt x="0" y="666684"/>
                </a:lnTo>
                <a:lnTo>
                  <a:pt x="0" y="0"/>
                </a:lnTo>
                <a:close/>
              </a:path>
            </a:pathLst>
          </a:custGeom>
          <a:blipFill>
            <a:blip r:embed="rId10"/>
            <a:stretch>
              <a:fillRect l="-632" t="-68827" r="-632" b="-143248"/>
            </a:stretch>
          </a:blipFill>
        </p:spPr>
        <p:txBody>
          <a:bodyPr/>
          <a:lstStyle/>
          <a:p/>
        </p:txBody>
      </p:sp>
      <p:sp>
        <p:nvSpPr>
          <p:cNvPr id="11" name="Freeform 11"/>
          <p:cNvSpPr/>
          <p:nvPr/>
        </p:nvSpPr>
        <p:spPr>
          <a:xfrm>
            <a:off x="15340820" y="5143500"/>
            <a:ext cx="2552112" cy="1767338"/>
          </a:xfrm>
          <a:custGeom>
            <a:rect l="l" t="t" r="r" b="b"/>
            <a:pathLst>
              <a:path w="2552112" h="1767338">
                <a:moveTo>
                  <a:pt x="0" y="0"/>
                </a:moveTo>
                <a:lnTo>
                  <a:pt x="2552113" y="0"/>
                </a:lnTo>
                <a:lnTo>
                  <a:pt x="2552113" y="1767338"/>
                </a:lnTo>
                <a:lnTo>
                  <a:pt x="0" y="1767338"/>
                </a:lnTo>
                <a:lnTo>
                  <a:pt x="0" y="0"/>
                </a:lnTo>
                <a:close/>
              </a:path>
            </a:pathLst>
          </a:custGeom>
          <a:blipFill>
            <a:blip r:embed="rId11"/>
            <a:stretch>
              <a:fillRect/>
            </a:stretch>
          </a:blipFill>
        </p:spPr>
        <p:txBody>
          <a:bodyPr/>
          <a:lstStyle/>
          <a:p/>
        </p:txBody>
      </p:sp>
      <p:sp>
        <p:nvSpPr>
          <p:cNvPr id="12" name="Freeform 12"/>
          <p:cNvSpPr/>
          <p:nvPr/>
        </p:nvSpPr>
        <p:spPr>
          <a:xfrm>
            <a:off x="6099375" y="7152910"/>
            <a:ext cx="3538348" cy="1031513"/>
          </a:xfrm>
          <a:custGeom>
            <a:rect l="l" t="t" r="r" b="b"/>
            <a:pathLst>
              <a:path w="3538348" h="1031513">
                <a:moveTo>
                  <a:pt x="0" y="0"/>
                </a:moveTo>
                <a:lnTo>
                  <a:pt x="3538348" y="0"/>
                </a:lnTo>
                <a:lnTo>
                  <a:pt x="3538348" y="1031514"/>
                </a:lnTo>
                <a:lnTo>
                  <a:pt x="0" y="1031514"/>
                </a:lnTo>
                <a:lnTo>
                  <a:pt x="0" y="0"/>
                </a:lnTo>
                <a:close/>
              </a:path>
            </a:pathLst>
          </a:custGeom>
          <a:blipFill>
            <a:blip r:embed="rId12"/>
            <a:stretch>
              <a:fillRect/>
            </a:stretch>
          </a:blipFill>
        </p:spPr>
        <p:txBody>
          <a:bodyPr/>
          <a:lstStyle/>
          <a:p/>
        </p:txBody>
      </p:sp>
      <p:sp>
        <p:nvSpPr>
          <p:cNvPr id="13" name="Freeform 13"/>
          <p:cNvSpPr/>
          <p:nvPr/>
        </p:nvSpPr>
        <p:spPr>
          <a:xfrm>
            <a:off x="10097589" y="7248160"/>
            <a:ext cx="3723959" cy="702283"/>
          </a:xfrm>
          <a:custGeom>
            <a:rect l="l" t="t" r="r" b="b"/>
            <a:pathLst>
              <a:path w="3723959" h="702283">
                <a:moveTo>
                  <a:pt x="0" y="0"/>
                </a:moveTo>
                <a:lnTo>
                  <a:pt x="3723959" y="0"/>
                </a:lnTo>
                <a:lnTo>
                  <a:pt x="3723959" y="702284"/>
                </a:lnTo>
                <a:lnTo>
                  <a:pt x="0" y="702284"/>
                </a:lnTo>
                <a:lnTo>
                  <a:pt x="0" y="0"/>
                </a:lnTo>
                <a:close/>
              </a:path>
            </a:pathLst>
          </a:custGeom>
          <a:blipFill>
            <a:blip r:embed="rId13"/>
            <a:stretch>
              <a:fillRect t="-111483" b="-119931"/>
            </a:stretch>
          </a:blipFill>
        </p:spPr>
        <p:txBody>
          <a:bodyPr/>
          <a:lstStyle/>
          <a:p/>
        </p:txBody>
      </p:sp>
      <p:sp>
        <p:nvSpPr>
          <p:cNvPr id="14" name="Freeform 14"/>
          <p:cNvSpPr/>
          <p:nvPr/>
        </p:nvSpPr>
        <p:spPr>
          <a:xfrm>
            <a:off x="14169258" y="7248160"/>
            <a:ext cx="3800884" cy="787907"/>
          </a:xfrm>
          <a:custGeom>
            <a:rect l="l" t="t" r="r" b="b"/>
            <a:pathLst>
              <a:path w="3800884" h="787907">
                <a:moveTo>
                  <a:pt x="0" y="0"/>
                </a:moveTo>
                <a:lnTo>
                  <a:pt x="3800884" y="0"/>
                </a:lnTo>
                <a:lnTo>
                  <a:pt x="3800884" y="787907"/>
                </a:lnTo>
                <a:lnTo>
                  <a:pt x="0" y="787907"/>
                </a:lnTo>
                <a:lnTo>
                  <a:pt x="0" y="0"/>
                </a:lnTo>
                <a:close/>
              </a:path>
            </a:pathLst>
          </a:custGeom>
          <a:blipFill>
            <a:blip r:embed="rId14"/>
            <a:stretch>
              <a:fillRect t="-194795" b="-187607"/>
            </a:stretch>
          </a:blipFill>
        </p:spPr>
        <p:txBody>
          <a:bodyPr/>
          <a:lstStyle/>
          <a:p/>
        </p:txBody>
      </p:sp>
      <p:sp>
        <p:nvSpPr>
          <p:cNvPr id="15" name="Freeform 15"/>
          <p:cNvSpPr/>
          <p:nvPr/>
        </p:nvSpPr>
        <p:spPr>
          <a:xfrm>
            <a:off x="2054314" y="8109454"/>
            <a:ext cx="3801116" cy="1427553"/>
          </a:xfrm>
          <a:custGeom>
            <a:rect l="l" t="t" r="r" b="b"/>
            <a:pathLst>
              <a:path w="3801116" h="1427553">
                <a:moveTo>
                  <a:pt x="0" y="0"/>
                </a:moveTo>
                <a:lnTo>
                  <a:pt x="3801116" y="0"/>
                </a:lnTo>
                <a:lnTo>
                  <a:pt x="3801116" y="1427553"/>
                </a:lnTo>
                <a:lnTo>
                  <a:pt x="0" y="1427553"/>
                </a:lnTo>
                <a:lnTo>
                  <a:pt x="0" y="0"/>
                </a:lnTo>
                <a:close/>
              </a:path>
            </a:pathLst>
          </a:custGeom>
          <a:blipFill>
            <a:blip r:embed="rId15"/>
            <a:stretch>
              <a:fillRect t="-29675" b="-22477"/>
            </a:stretch>
          </a:blipFill>
        </p:spPr>
        <p:txBody>
          <a:bodyPr/>
          <a:lstStyle/>
          <a:p/>
        </p:txBody>
      </p:sp>
      <p:sp>
        <p:nvSpPr>
          <p:cNvPr id="16" name="Freeform 16"/>
          <p:cNvSpPr/>
          <p:nvPr/>
        </p:nvSpPr>
        <p:spPr>
          <a:xfrm>
            <a:off x="13943954" y="8369442"/>
            <a:ext cx="4251489" cy="1167564"/>
          </a:xfrm>
          <a:custGeom>
            <a:rect l="l" t="t" r="r" b="b"/>
            <a:pathLst>
              <a:path w="4251489" h="1167564">
                <a:moveTo>
                  <a:pt x="0" y="0"/>
                </a:moveTo>
                <a:lnTo>
                  <a:pt x="4251489" y="0"/>
                </a:lnTo>
                <a:lnTo>
                  <a:pt x="4251489" y="1167565"/>
                </a:lnTo>
                <a:lnTo>
                  <a:pt x="0" y="1167565"/>
                </a:lnTo>
                <a:lnTo>
                  <a:pt x="0" y="0"/>
                </a:lnTo>
                <a:close/>
              </a:path>
            </a:pathLst>
          </a:custGeom>
          <a:blipFill>
            <a:blip r:embed="rId16"/>
            <a:stretch>
              <a:fillRect t="-30934" b="-35271"/>
            </a:stretch>
          </a:blipFill>
        </p:spPr>
        <p:txBody>
          <a:bodyPr/>
          <a:lstStyle/>
          <a:p/>
        </p:txBody>
      </p:sp>
      <p:sp>
        <p:nvSpPr>
          <p:cNvPr id="17" name="TextBox 17"/>
          <p:cNvSpPr txBox="1"/>
          <p:nvPr/>
        </p:nvSpPr>
        <p:spPr>
          <a:xfrm>
            <a:off x="5238599" y="700088"/>
            <a:ext cx="7810802"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
        <p:nvSpPr>
          <p:cNvPr id="18" name="Freeform 18"/>
          <p:cNvSpPr/>
          <p:nvPr/>
        </p:nvSpPr>
        <p:spPr>
          <a:xfrm>
            <a:off x="6902127" y="8764727"/>
            <a:ext cx="6390923" cy="493573"/>
          </a:xfrm>
          <a:custGeom>
            <a:rect l="l" t="t" r="r" b="b"/>
            <a:pathLst>
              <a:path w="6390923" h="493573">
                <a:moveTo>
                  <a:pt x="0" y="0"/>
                </a:moveTo>
                <a:lnTo>
                  <a:pt x="6390923" y="0"/>
                </a:lnTo>
                <a:lnTo>
                  <a:pt x="6390923" y="493573"/>
                </a:lnTo>
                <a:lnTo>
                  <a:pt x="0" y="493573"/>
                </a:lnTo>
                <a:lnTo>
                  <a:pt x="0" y="0"/>
                </a:lnTo>
                <a:close/>
              </a:path>
            </a:pathLst>
          </a:custGeom>
          <a:blipFill>
            <a:blip r:embed="rId17"/>
            <a:stretch>
              <a:fillRect l="-1065" t="-227586" r="-1198" b="-251724"/>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384587" y="7948191"/>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3vf9nsdu"/>
              </a:rPr>
              <a:t>https://tinyurl.com/3vf9nsdu</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52</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  Luxury Niche Perfume Market Report 2023</dc:title>
  <cp:lastModifiedBy>decipher market</cp:lastModifiedBy>
  <cp:revision>2</cp:revision>
  <dcterms:created xsi:type="dcterms:W3CDTF">2006-08-16T00:00:00Z</dcterms:created>
  <dcterms:modified xsi:type="dcterms:W3CDTF">2024-02-21T10:43:34Z</dcterms:modified>
</cp:coreProperties>
</file>