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Classic" panose="020B0604020202020204" charset="0"/>
      <p:regular r:id="rId21"/>
    </p:embeddedFont>
    <p:embeddedFont>
      <p:font typeface="Poppins" panose="00000500000000000000" pitchFamily="2" charset="0"/>
      <p:regular r:id="rId22"/>
    </p:embeddedFont>
    <p:embeddedFont>
      <p:font typeface="Poppins Bold" panose="00000800000000000000" charset="0"/>
      <p:regular r:id="rId23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7.jpeg" /><Relationship Id="rId11" Type="http://schemas.openxmlformats.org/officeDocument/2006/relationships/image" Target="../media/image18.jpeg" /><Relationship Id="rId12" Type="http://schemas.openxmlformats.org/officeDocument/2006/relationships/image" Target="../media/image19.jpeg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hyperlink" Target="https://tinyurl.com/2s3fca8a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148" b="-714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888535" cy="10287000"/>
            <a:chExt cx="234101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41014" cy="2709333"/>
            </a:xfrm>
            <a:custGeom>
              <a:rect l="l" t="t" r="r" b="b"/>
              <a:pathLst>
                <a:path w="2341014" h="2709333">
                  <a:moveTo>
                    <a:pt x="0" y="0"/>
                  </a:moveTo>
                  <a:lnTo>
                    <a:pt x="2341014" y="0"/>
                  </a:lnTo>
                  <a:lnTo>
                    <a:pt x="234101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F1E35">
                <a:alpha val="84706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341013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5465" y="9357135"/>
            <a:ext cx="8076298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5465" y="3324223"/>
            <a:ext cx="8633071" cy="3790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50"/>
              </a:lnSpc>
            </a:pPr>
            <a:r>
              <a:rPr lang="en-US" sz="8000">
                <a:solidFill>
                  <a:srgbClr val="FFFFFF"/>
                </a:solidFill>
                <a:latin typeface="Canva Sans"/>
              </a:rPr>
              <a:t>GLOBAL </a:t>
            </a:r>
          </a:p>
          <a:p>
            <a:pPr>
              <a:lnSpc>
                <a:spcPts val="7350"/>
              </a:lnSpc>
            </a:pPr>
            <a:r>
              <a:rPr lang="en-US" sz="8000">
                <a:solidFill>
                  <a:srgbClr val="FFFFFF"/>
                </a:solidFill>
                <a:latin typeface="Canva Sans"/>
              </a:rPr>
              <a:t>LUXURY HOTEL</a:t>
            </a:r>
          </a:p>
          <a:p>
            <a:pPr>
              <a:lnSpc>
                <a:spcPts val="7350"/>
              </a:lnSpc>
            </a:pPr>
            <a:r>
              <a:rPr lang="en-US" sz="8000">
                <a:solidFill>
                  <a:srgbClr val="FFFFFF"/>
                </a:solidFill>
                <a:latin typeface="Canva Sans"/>
              </a:rPr>
              <a:t>MARKET REPORT </a:t>
            </a:r>
          </a:p>
          <a:p>
            <a:pPr>
              <a:lnSpc>
                <a:spcPts val="7350"/>
              </a:lnSpc>
            </a:pPr>
            <a:r>
              <a:rPr lang="en-US" sz="8000">
                <a:solidFill>
                  <a:srgbClr val="FFFFFF"/>
                </a:solidFill>
                <a:latin typeface="Canva Sans"/>
              </a:rPr>
              <a:t>2024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966939" y="1492672"/>
            <a:ext cx="14354122" cy="6956987"/>
            <a:chExt cx="3780509" cy="18322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80510" cy="1832293"/>
            </a:xfrm>
            <a:custGeom>
              <a:rect l="l" t="t" r="r" b="b"/>
              <a:pathLst>
                <a:path w="3780510" h="1832292">
                  <a:moveTo>
                    <a:pt x="0" y="0"/>
                  </a:moveTo>
                  <a:lnTo>
                    <a:pt x="3780510" y="0"/>
                  </a:lnTo>
                  <a:lnTo>
                    <a:pt x="3780510" y="1832293"/>
                  </a:lnTo>
                  <a:lnTo>
                    <a:pt x="0" y="1832293"/>
                  </a:lnTo>
                  <a:close/>
                </a:path>
              </a:pathLst>
            </a:custGeom>
            <a:solidFill>
              <a:srgbClr val="1F1E35">
                <a:alpha val="84706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80509" cy="18703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82015" y="2817945"/>
            <a:ext cx="13923970" cy="543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Canva Sans"/>
              </a:rPr>
              <a:t>The global luxury hotel market refers to the sector within the hospitality industry that caters to high-end clientele, providing upscale accommodations, premium amenities, and personalized services. It emphasizes luxury, exclusivity, and a superior guest experience. In confluence with this, the experience is often complemented by premium concierge services, including personalized itinerary planning and priority reservations for in-house dining and spa facilities. Another market driver is the growing trend in experiential travel, where affluent travelers are willing to pay a premium for rooms that offer unique moments or direct access to exclusive events or locations. These strategies help key players capture a significant market share and stay competitive in the dynamic luxury hotel market.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80096" y="1870155"/>
            <a:ext cx="8127807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66" b="-8666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386309" y="6089629"/>
            <a:ext cx="8693898" cy="2632070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9050" y="0"/>
                  </a:moveTo>
                  <a:lnTo>
                    <a:pt x="771357" y="0"/>
                  </a:lnTo>
                  <a:cubicBezTo>
                    <a:pt x="820538" y="0"/>
                    <a:pt x="860407" y="39869"/>
                    <a:pt x="860407" y="89050"/>
                  </a:cubicBezTo>
                  <a:lnTo>
                    <a:pt x="860407" y="171438"/>
                  </a:lnTo>
                  <a:cubicBezTo>
                    <a:pt x="860407" y="220619"/>
                    <a:pt x="820538" y="260488"/>
                    <a:pt x="771357" y="260488"/>
                  </a:cubicBezTo>
                  <a:lnTo>
                    <a:pt x="89050" y="260488"/>
                  </a:lnTo>
                  <a:cubicBezTo>
                    <a:pt x="39869" y="260488"/>
                    <a:pt x="0" y="220619"/>
                    <a:pt x="0" y="171438"/>
                  </a:cubicBezTo>
                  <a:lnTo>
                    <a:pt x="0" y="89050"/>
                  </a:lnTo>
                  <a:cubicBezTo>
                    <a:pt x="0" y="39869"/>
                    <a:pt x="39869" y="0"/>
                    <a:pt x="89050" y="0"/>
                  </a:cubicBezTo>
                  <a:close/>
                </a:path>
              </a:pathLst>
            </a:custGeom>
            <a:solidFill>
              <a:srgbClr val="291E05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44197" y="6413025"/>
            <a:ext cx="2123503" cy="2120849"/>
          </a:xfrm>
          <a:custGeom>
            <a:rect l="l" t="t" r="r" b="b"/>
            <a:pathLst>
              <a:path w="2123503" h="2120849">
                <a:moveTo>
                  <a:pt x="0" y="0"/>
                </a:moveTo>
                <a:lnTo>
                  <a:pt x="2123503" y="0"/>
                </a:lnTo>
                <a:lnTo>
                  <a:pt x="2123503" y="2120848"/>
                </a:lnTo>
                <a:lnTo>
                  <a:pt x="0" y="21208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694689" y="6328152"/>
            <a:ext cx="2092229" cy="2092229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27587" y="0"/>
            <a:ext cx="18415588" cy="1372965"/>
            <a:chExt cx="4850196" cy="361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50196" cy="361604"/>
            </a:xfrm>
            <a:custGeom>
              <a:rect l="l" t="t" r="r" b="b"/>
              <a:pathLst>
                <a:path w="4850196" h="361604">
                  <a:moveTo>
                    <a:pt x="0" y="0"/>
                  </a:moveTo>
                  <a:lnTo>
                    <a:pt x="4850196" y="0"/>
                  </a:lnTo>
                  <a:lnTo>
                    <a:pt x="4850196" y="361604"/>
                  </a:lnTo>
                  <a:lnTo>
                    <a:pt x="0" y="3616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850196" cy="399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86309" y="3177555"/>
            <a:ext cx="8693898" cy="2632070"/>
            <a:chExt cx="860407" cy="26048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9050" y="0"/>
                  </a:moveTo>
                  <a:lnTo>
                    <a:pt x="771357" y="0"/>
                  </a:lnTo>
                  <a:cubicBezTo>
                    <a:pt x="820538" y="0"/>
                    <a:pt x="860407" y="39869"/>
                    <a:pt x="860407" y="89050"/>
                  </a:cubicBezTo>
                  <a:lnTo>
                    <a:pt x="860407" y="171438"/>
                  </a:lnTo>
                  <a:cubicBezTo>
                    <a:pt x="860407" y="220619"/>
                    <a:pt x="820538" y="260488"/>
                    <a:pt x="771357" y="260488"/>
                  </a:cubicBezTo>
                  <a:lnTo>
                    <a:pt x="89050" y="260488"/>
                  </a:lnTo>
                  <a:cubicBezTo>
                    <a:pt x="39869" y="260488"/>
                    <a:pt x="0" y="220619"/>
                    <a:pt x="0" y="171438"/>
                  </a:cubicBezTo>
                  <a:lnTo>
                    <a:pt x="0" y="89050"/>
                  </a:lnTo>
                  <a:cubicBezTo>
                    <a:pt x="0" y="39869"/>
                    <a:pt x="39869" y="0"/>
                    <a:pt x="89050" y="0"/>
                  </a:cubicBezTo>
                  <a:close/>
                </a:path>
              </a:pathLst>
            </a:custGeom>
            <a:solidFill>
              <a:srgbClr val="291E05"/>
            </a:solidFill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744197" y="3500950"/>
            <a:ext cx="2123503" cy="2120849"/>
          </a:xfrm>
          <a:custGeom>
            <a:rect l="l" t="t" r="r" b="b"/>
            <a:pathLst>
              <a:path w="2123503" h="2120849">
                <a:moveTo>
                  <a:pt x="0" y="0"/>
                </a:moveTo>
                <a:lnTo>
                  <a:pt x="2123503" y="0"/>
                </a:lnTo>
                <a:lnTo>
                  <a:pt x="2123503" y="2120849"/>
                </a:lnTo>
                <a:lnTo>
                  <a:pt x="0" y="21208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7" name="Group 17"/>
          <p:cNvGrpSpPr/>
          <p:nvPr/>
        </p:nvGrpSpPr>
        <p:grpSpPr>
          <a:xfrm>
            <a:off x="694689" y="3416078"/>
            <a:ext cx="2092229" cy="2092229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74479" y="6867757"/>
            <a:ext cx="1532649" cy="1283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9"/>
              </a:lnSpc>
            </a:pPr>
            <a:r>
              <a:rPr lang="en-US" sz="4513">
                <a:solidFill>
                  <a:srgbClr val="1E3048"/>
                </a:solidFill>
                <a:latin typeface="Poppins Bold"/>
              </a:rPr>
              <a:t>2023- 2030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786918" y="6467124"/>
            <a:ext cx="5841370" cy="1734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73"/>
              </a:lnSpc>
            </a:pPr>
            <a:r>
              <a:rPr lang="en-US" sz="4837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6773"/>
              </a:lnSpc>
              <a:spcBef>
                <a:spcPct val="0"/>
              </a:spcBef>
            </a:pPr>
            <a:r>
              <a:rPr lang="en-US" sz="4837">
                <a:solidFill>
                  <a:srgbClr val="FFFFFF"/>
                </a:solidFill>
                <a:latin typeface="Poppins"/>
              </a:rPr>
              <a:t>11.80%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162248" y="357870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2481" y="4398926"/>
            <a:ext cx="1532649" cy="505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9"/>
              </a:lnSpc>
            </a:pPr>
            <a:r>
              <a:rPr lang="en-US" sz="4513">
                <a:solidFill>
                  <a:srgbClr val="1E3048"/>
                </a:solidFill>
                <a:latin typeface="Poppins Bold"/>
              </a:rPr>
              <a:t>2023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176838" y="3523652"/>
            <a:ext cx="5841370" cy="1734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73"/>
              </a:lnSpc>
            </a:pPr>
            <a:r>
              <a:rPr lang="en-US" sz="4837">
                <a:solidFill>
                  <a:srgbClr val="FFFFFF"/>
                </a:solidFill>
                <a:latin typeface="Poppins"/>
              </a:rPr>
              <a:t>MARKET SIZE</a:t>
            </a:r>
          </a:p>
          <a:p>
            <a:pPr algn="ctr">
              <a:lnSpc>
                <a:spcPts val="6773"/>
              </a:lnSpc>
              <a:spcBef>
                <a:spcPct val="0"/>
              </a:spcBef>
            </a:pPr>
            <a:r>
              <a:rPr lang="en-US" sz="4837">
                <a:solidFill>
                  <a:srgbClr val="FFFFFF"/>
                </a:solidFill>
                <a:latin typeface="Poppins"/>
              </a:rPr>
              <a:t>USD 130.8 billion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Ext cx="481659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"/>
            </a:xfrm>
            <a:custGeom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163540" y="1303882"/>
            <a:ext cx="6638230" cy="4261491"/>
            <a:chExt cx="8768116" cy="56287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68117" cy="5628797"/>
            </a:xfrm>
            <a:custGeom>
              <a:rect l="l" t="t" r="r" b="b"/>
              <a:pathLst>
                <a:path w="8768117" h="5628797">
                  <a:moveTo>
                    <a:pt x="8643656" y="5628797"/>
                  </a:moveTo>
                  <a:lnTo>
                    <a:pt x="124460" y="5628797"/>
                  </a:lnTo>
                  <a:cubicBezTo>
                    <a:pt x="55880" y="5628797"/>
                    <a:pt x="0" y="5572917"/>
                    <a:pt x="0" y="550433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643656" y="0"/>
                  </a:lnTo>
                  <a:cubicBezTo>
                    <a:pt x="8712236" y="0"/>
                    <a:pt x="8768117" y="55880"/>
                    <a:pt x="8768117" y="124460"/>
                  </a:cubicBezTo>
                  <a:lnTo>
                    <a:pt x="8768117" y="5504337"/>
                  </a:lnTo>
                  <a:cubicBezTo>
                    <a:pt x="8768117" y="5572917"/>
                    <a:pt x="8712236" y="5628797"/>
                    <a:pt x="8643656" y="5628797"/>
                  </a:cubicBezTo>
                  <a:close/>
                </a:path>
              </a:pathLst>
            </a:custGeom>
            <a:solidFill>
              <a:srgbClr val="3E3124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271228" y="1576002"/>
            <a:ext cx="778740" cy="3321197"/>
            <a:chExt cx="3130550" cy="133512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163540" y="5736823"/>
            <a:ext cx="6638230" cy="4261491"/>
            <a:chExt cx="8768116" cy="56287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768117" cy="5628797"/>
            </a:xfrm>
            <a:custGeom>
              <a:rect l="l" t="t" r="r" b="b"/>
              <a:pathLst>
                <a:path w="8768117" h="5628797">
                  <a:moveTo>
                    <a:pt x="8643656" y="5628797"/>
                  </a:moveTo>
                  <a:lnTo>
                    <a:pt x="124460" y="5628797"/>
                  </a:lnTo>
                  <a:cubicBezTo>
                    <a:pt x="55880" y="5628797"/>
                    <a:pt x="0" y="5572917"/>
                    <a:pt x="0" y="550433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643656" y="0"/>
                  </a:lnTo>
                  <a:cubicBezTo>
                    <a:pt x="8712236" y="0"/>
                    <a:pt x="8768117" y="55880"/>
                    <a:pt x="8768117" y="124460"/>
                  </a:cubicBezTo>
                  <a:lnTo>
                    <a:pt x="8768117" y="5504337"/>
                  </a:lnTo>
                  <a:cubicBezTo>
                    <a:pt x="8768117" y="5572917"/>
                    <a:pt x="8712236" y="5628797"/>
                    <a:pt x="8643656" y="5628797"/>
                  </a:cubicBezTo>
                  <a:close/>
                </a:path>
              </a:pathLst>
            </a:custGeom>
            <a:solidFill>
              <a:srgbClr val="ED432E"/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1271228" y="6008943"/>
            <a:ext cx="778740" cy="3321197"/>
            <a:chExt cx="3130550" cy="13351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11649770" y="3797421"/>
            <a:ext cx="6638230" cy="4261491"/>
            <a:chExt cx="8768116" cy="562879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768117" cy="5628797"/>
            </a:xfrm>
            <a:custGeom>
              <a:rect l="l" t="t" r="r" b="b"/>
              <a:pathLst>
                <a:path w="8768117" h="5628797">
                  <a:moveTo>
                    <a:pt x="8643656" y="5628797"/>
                  </a:moveTo>
                  <a:lnTo>
                    <a:pt x="124460" y="5628797"/>
                  </a:lnTo>
                  <a:cubicBezTo>
                    <a:pt x="55880" y="5628797"/>
                    <a:pt x="0" y="5572917"/>
                    <a:pt x="0" y="550433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643656" y="0"/>
                  </a:lnTo>
                  <a:cubicBezTo>
                    <a:pt x="8712236" y="0"/>
                    <a:pt x="8768117" y="55880"/>
                    <a:pt x="8768117" y="124460"/>
                  </a:cubicBezTo>
                  <a:lnTo>
                    <a:pt x="8768117" y="5504337"/>
                  </a:lnTo>
                  <a:cubicBezTo>
                    <a:pt x="8768117" y="5572917"/>
                    <a:pt x="8712236" y="5628797"/>
                    <a:pt x="8643656" y="5628797"/>
                  </a:cubicBezTo>
                  <a:close/>
                </a:path>
              </a:pathLst>
            </a:custGeom>
            <a:solidFill>
              <a:srgbClr val="66A6A6"/>
            </a:solidFill>
          </p:spPr>
          <p:txBody>
            <a:bodyPr/>
            <a:lstStyle/>
            <a:p/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10757459" y="4069542"/>
            <a:ext cx="778740" cy="3321197"/>
            <a:chExt cx="3130550" cy="133512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8" name="TextBox 18"/>
          <p:cNvSpPr txBox="1"/>
          <p:nvPr/>
        </p:nvSpPr>
        <p:spPr>
          <a:xfrm>
            <a:off x="493200" y="19047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427581" y="1656884"/>
            <a:ext cx="4593322" cy="3489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0" lvl="1" indent="-431795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Montserrat"/>
              </a:rPr>
              <a:t>Business Hotels</a:t>
            </a:r>
          </a:p>
          <a:p>
            <a:pPr marL="863590" lvl="1" indent="-431795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Montserrat"/>
              </a:rPr>
              <a:t>Airport Hotels</a:t>
            </a:r>
          </a:p>
          <a:p>
            <a:pPr marL="863590" lvl="1" indent="-431795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Montserrat"/>
              </a:rPr>
              <a:t>Suite Hotels</a:t>
            </a:r>
          </a:p>
          <a:p>
            <a:pPr marL="863590" lvl="1" indent="-431795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Montserrat"/>
              </a:rPr>
              <a:t>Resorts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35847" y="3086200"/>
            <a:ext cx="2849504" cy="348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9"/>
              </a:lnSpc>
            </a:pPr>
            <a:r>
              <a:rPr lang="en-US" sz="2642">
                <a:solidFill>
                  <a:srgbClr val="43B4BE"/>
                </a:solidFill>
                <a:latin typeface="Montserrat Classic"/>
              </a:rPr>
              <a:t>Type Segment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427581" y="6698848"/>
            <a:ext cx="5159646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5" lvl="1" indent="-431797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Montserrat"/>
              </a:rPr>
              <a:t>Luxury</a:t>
            </a:r>
          </a:p>
          <a:p>
            <a:pPr marL="863595" lvl="1" indent="-431797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Montserrat"/>
              </a:rPr>
              <a:t>Upper-upscale</a:t>
            </a:r>
          </a:p>
          <a:p>
            <a:pPr marL="863595" lvl="1" indent="-431797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Montserrat"/>
              </a:rPr>
              <a:t>Upscale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722077" y="5438802"/>
            <a:ext cx="2849504" cy="680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9"/>
              </a:lnSpc>
            </a:pPr>
            <a:r>
              <a:rPr lang="en-US" sz="2642">
                <a:solidFill>
                  <a:srgbClr val="43B4BE"/>
                </a:solidFill>
                <a:latin typeface="Montserrat Classic"/>
              </a:rPr>
              <a:t>Category Type Segment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045553" y="5062236"/>
            <a:ext cx="5242447" cy="1374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5" lvl="1" indent="-431797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Montserrat"/>
              </a:rPr>
              <a:t>Chain</a:t>
            </a:r>
          </a:p>
          <a:p>
            <a:pPr marL="863595" lvl="1" indent="-431797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Montserrat"/>
              </a:rPr>
              <a:t>Independent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35847" y="7327797"/>
            <a:ext cx="2849504" cy="680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9"/>
              </a:lnSpc>
            </a:pPr>
            <a:r>
              <a:rPr lang="en-US" sz="2642">
                <a:solidFill>
                  <a:srgbClr val="43B4BE"/>
                </a:solidFill>
                <a:latin typeface="Montserrat Classic"/>
              </a:rPr>
              <a:t>Room Type Segment 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1478148"/>
            <a:ext cx="10661243" cy="8808852"/>
          </a:xfrm>
          <a:custGeom>
            <a:rect l="l" t="t" r="r" b="b"/>
            <a:pathLst>
              <a:path w="10661243" h="8808852">
                <a:moveTo>
                  <a:pt x="0" y="0"/>
                </a:moveTo>
                <a:lnTo>
                  <a:pt x="10661243" y="0"/>
                </a:lnTo>
                <a:lnTo>
                  <a:pt x="10661243" y="8808852"/>
                </a:lnTo>
                <a:lnTo>
                  <a:pt x="0" y="88088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9825504" y="5153025"/>
            <a:ext cx="8326512" cy="1765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North America</a:t>
            </a:r>
          </a:p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40%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983" y="290201"/>
            <a:ext cx="18016034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 spc="150">
                <a:solidFill>
                  <a:srgbClr val="000000"/>
                </a:solidFill>
                <a:latin typeface="Canva Sans"/>
              </a:rPr>
              <a:t>Global Luxury Hotel Market Revenue share for 2024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96" b="-9296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795827" y="5358967"/>
            <a:ext cx="9635068" cy="3284424"/>
            <a:chExt cx="7487197" cy="255225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52253"/>
            </a:xfrm>
            <a:custGeom>
              <a:rect l="l" t="t" r="r" b="b"/>
              <a:pathLst>
                <a:path w="7487197" h="2552253">
                  <a:moveTo>
                    <a:pt x="7362737" y="2552253"/>
                  </a:moveTo>
                  <a:lnTo>
                    <a:pt x="124460" y="2552253"/>
                  </a:lnTo>
                  <a:cubicBezTo>
                    <a:pt x="55880" y="2552253"/>
                    <a:pt x="0" y="2496373"/>
                    <a:pt x="0" y="242779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27793"/>
                  </a:lnTo>
                  <a:cubicBezTo>
                    <a:pt x="7487197" y="2496373"/>
                    <a:pt x="7431317" y="2552253"/>
                    <a:pt x="7362737" y="2552253"/>
                  </a:cubicBezTo>
                  <a:close/>
                </a:path>
              </a:pathLst>
            </a:custGeom>
            <a:solidFill>
              <a:srgbClr val="4B560E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795827" y="1643609"/>
            <a:ext cx="9635068" cy="3248143"/>
            <a:chExt cx="7487197" cy="25240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1D1D22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273819" y="2146144"/>
            <a:ext cx="2759617" cy="2243073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4B560E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3819" y="5879642"/>
            <a:ext cx="2759617" cy="2243073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1D1D22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5902769" y="2943063"/>
            <a:ext cx="749694" cy="649235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4B560E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902769" y="6676562"/>
            <a:ext cx="749694" cy="649235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1D1D22"/>
            </a:solidFill>
          </p:spPr>
          <p:txBody>
            <a:bodyPr/>
            <a:lstStyle/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3477780" y="3083912"/>
            <a:ext cx="2475219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73819" y="6723874"/>
            <a:ext cx="3044016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71161" y="1988917"/>
            <a:ext cx="6920490" cy="240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24"/>
              </a:lnSpc>
            </a:pPr>
            <a:r>
              <a:rPr lang="en-US" sz="4499" spc="143">
                <a:solidFill>
                  <a:srgbClr val="FFFFFF"/>
                </a:solidFill>
                <a:latin typeface="Barlow"/>
              </a:rPr>
              <a:t>Evolving Consumer Preferences for Personalized Experiences to Propel Market Growth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83590" y="5722416"/>
            <a:ext cx="7108062" cy="240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24"/>
              </a:lnSpc>
            </a:pPr>
            <a:r>
              <a:rPr lang="en-US" sz="4499" spc="143">
                <a:solidFill>
                  <a:srgbClr val="FFFFFF"/>
                </a:solidFill>
                <a:latin typeface="Barlow"/>
              </a:rPr>
              <a:t>Emergence of Accommodation-Sharing Facilities at Lower Prices to Restrict Market Growth 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66" b="-9166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357140" y="1665007"/>
            <a:ext cx="15902160" cy="7407708"/>
            <a:chExt cx="4188223" cy="19510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88223" cy="1951001"/>
            </a:xfrm>
            <a:custGeom>
              <a:rect l="l" t="t" r="r" b="b"/>
              <a:pathLst>
                <a:path w="4188223" h="1951001">
                  <a:moveTo>
                    <a:pt x="0" y="0"/>
                  </a:moveTo>
                  <a:lnTo>
                    <a:pt x="4188223" y="0"/>
                  </a:lnTo>
                  <a:lnTo>
                    <a:pt x="4188223" y="1951001"/>
                  </a:lnTo>
                  <a:lnTo>
                    <a:pt x="0" y="1951001"/>
                  </a:lnTo>
                  <a:close/>
                </a:path>
              </a:pathLst>
            </a:custGeom>
            <a:solidFill>
              <a:srgbClr val="1D1D22">
                <a:alpha val="94902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88223" cy="19891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93695" y="3066087"/>
            <a:ext cx="15229050" cy="5631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6" lvl="1" indent="-313053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FFFFFF"/>
                </a:solidFill>
                <a:latin typeface="Montserrat"/>
              </a:rPr>
              <a:t>The Global Luxury Hotel Market is witnessing significant growth in the near future.</a:t>
            </a:r>
          </a:p>
          <a:p>
            <a:pPr marL="626106" lvl="1" indent="-313053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FFFFFF"/>
                </a:solidFill>
                <a:latin typeface="Montserrat"/>
              </a:rPr>
              <a:t>Business hotels focus on creating a seamless blend of luxury and functionality to cater to the demands of the discerning business clientele.</a:t>
            </a:r>
          </a:p>
          <a:p>
            <a:pPr marL="626106" lvl="1" indent="-313053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FFFFFF"/>
                </a:solidFill>
                <a:latin typeface="Montserrat"/>
              </a:rPr>
              <a:t>Airport hotels cater to both business and leisure travelers who prioritize seamless connectivity to flights and value-added services.</a:t>
            </a:r>
          </a:p>
          <a:p>
            <a:pPr marL="626106" lvl="1" indent="-313053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FFFFFF"/>
                </a:solidFill>
                <a:latin typeface="Montserrat"/>
              </a:rPr>
              <a:t> Lavish accommodations, top-tier dining experiences, and personalized, high-touch services characterize luxury hotels.</a:t>
            </a:r>
          </a:p>
          <a:p>
            <a:pPr marL="626106" lvl="1" indent="-313053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FFFFFF"/>
                </a:solidFill>
                <a:latin typeface="Montserrat"/>
              </a:rPr>
              <a:t>Independent luxury hotels showcase individuality, distinctive design, and a focus on bespoke services, appealing to travelers seeking a more authentic and exclusive stay.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22848" y="2095033"/>
            <a:ext cx="9242305" cy="806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3"/>
              </a:lnSpc>
            </a:pPr>
            <a:r>
              <a:rPr lang="en-US" sz="5825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21"/>
            <a:chExt cx="4274726" cy="21674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72"/>
            </a:xfrm>
            <a:custGeom>
              <a:rect l="l" t="t" r="r" b="b"/>
              <a:pathLst>
                <a:path w="4274726" h="2167472">
                  <a:moveTo>
                    <a:pt x="0" y="0"/>
                  </a:moveTo>
                  <a:lnTo>
                    <a:pt x="4274726" y="0"/>
                  </a:lnTo>
                  <a:lnTo>
                    <a:pt x="4274726" y="2167472"/>
                  </a:lnTo>
                  <a:lnTo>
                    <a:pt x="0" y="2167472"/>
                  </a:lnTo>
                  <a:close/>
                </a:path>
              </a:pathLst>
            </a:custGeom>
            <a:solidFill>
              <a:srgbClr val="F8F8F8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25569" y="2328741"/>
            <a:ext cx="2533291" cy="2058299"/>
          </a:xfrm>
          <a:custGeom>
            <a:rect l="l" t="t" r="r" b="b"/>
            <a:pathLst>
              <a:path w="2533291" h="2058298">
                <a:moveTo>
                  <a:pt x="0" y="0"/>
                </a:moveTo>
                <a:lnTo>
                  <a:pt x="2533290" y="0"/>
                </a:lnTo>
                <a:lnTo>
                  <a:pt x="2533290" y="2058299"/>
                </a:lnTo>
                <a:lnTo>
                  <a:pt x="0" y="20582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4563661" y="2849935"/>
            <a:ext cx="3655660" cy="1459877"/>
          </a:xfrm>
          <a:custGeom>
            <a:rect l="l" t="t" r="r" b="b"/>
            <a:pathLst>
              <a:path w="3655660" h="1459877">
                <a:moveTo>
                  <a:pt x="0" y="0"/>
                </a:moveTo>
                <a:lnTo>
                  <a:pt x="3655660" y="0"/>
                </a:lnTo>
                <a:lnTo>
                  <a:pt x="3655660" y="1459877"/>
                </a:lnTo>
                <a:lnTo>
                  <a:pt x="0" y="1459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105" t="-38147" r="-36996" b="-48773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8924171" y="2849935"/>
            <a:ext cx="3834773" cy="1786365"/>
          </a:xfrm>
          <a:custGeom>
            <a:rect l="l" t="t" r="r" b="b"/>
            <a:pathLst>
              <a:path w="3834773" h="1786365">
                <a:moveTo>
                  <a:pt x="0" y="0"/>
                </a:moveTo>
                <a:lnTo>
                  <a:pt x="3834773" y="0"/>
                </a:lnTo>
                <a:lnTo>
                  <a:pt x="3834773" y="1786365"/>
                </a:lnTo>
                <a:lnTo>
                  <a:pt x="0" y="17863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13213645" y="3278198"/>
            <a:ext cx="3833551" cy="929840"/>
          </a:xfrm>
          <a:custGeom>
            <a:rect l="l" t="t" r="r" b="b"/>
            <a:pathLst>
              <a:path w="3833551" h="929840">
                <a:moveTo>
                  <a:pt x="0" y="0"/>
                </a:moveTo>
                <a:lnTo>
                  <a:pt x="3833551" y="0"/>
                </a:lnTo>
                <a:lnTo>
                  <a:pt x="3833551" y="929840"/>
                </a:lnTo>
                <a:lnTo>
                  <a:pt x="0" y="9298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1325569" y="5054339"/>
            <a:ext cx="2848371" cy="2139560"/>
          </a:xfrm>
          <a:custGeom>
            <a:rect l="l" t="t" r="r" b="b"/>
            <a:pathLst>
              <a:path w="2848371" h="2139560">
                <a:moveTo>
                  <a:pt x="0" y="0"/>
                </a:moveTo>
                <a:lnTo>
                  <a:pt x="2848371" y="0"/>
                </a:lnTo>
                <a:lnTo>
                  <a:pt x="2848371" y="2139560"/>
                </a:lnTo>
                <a:lnTo>
                  <a:pt x="0" y="21395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6175" t="-16257" r="-36635" b="-13190"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4537385" y="4636300"/>
            <a:ext cx="2619036" cy="2728162"/>
          </a:xfrm>
          <a:custGeom>
            <a:rect l="l" t="t" r="r" b="b"/>
            <a:pathLst>
              <a:path w="2619036" h="2728162">
                <a:moveTo>
                  <a:pt x="0" y="0"/>
                </a:moveTo>
                <a:lnTo>
                  <a:pt x="2619036" y="0"/>
                </a:lnTo>
                <a:lnTo>
                  <a:pt x="2619036" y="2728163"/>
                </a:lnTo>
                <a:lnTo>
                  <a:pt x="0" y="27281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2" name="Freeform 12"/>
          <p:cNvSpPr/>
          <p:nvPr/>
        </p:nvSpPr>
        <p:spPr>
          <a:xfrm>
            <a:off x="7519866" y="5352347"/>
            <a:ext cx="4266385" cy="1440789"/>
          </a:xfrm>
          <a:custGeom>
            <a:rect l="l" t="t" r="r" b="b"/>
            <a:pathLst>
              <a:path w="4266385" h="1440789">
                <a:moveTo>
                  <a:pt x="0" y="0"/>
                </a:moveTo>
                <a:lnTo>
                  <a:pt x="4266385" y="0"/>
                </a:lnTo>
                <a:lnTo>
                  <a:pt x="4266385" y="1440788"/>
                </a:lnTo>
                <a:lnTo>
                  <a:pt x="0" y="14407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555"/>
            </a:stretch>
          </a:blipFill>
        </p:spPr>
        <p:txBody>
          <a:bodyPr/>
          <a:lstStyle/>
          <a:p/>
        </p:txBody>
      </p:sp>
      <p:sp>
        <p:nvSpPr>
          <p:cNvPr id="13" name="Freeform 13"/>
          <p:cNvSpPr/>
          <p:nvPr/>
        </p:nvSpPr>
        <p:spPr>
          <a:xfrm>
            <a:off x="12281551" y="4833687"/>
            <a:ext cx="4545441" cy="2242316"/>
          </a:xfrm>
          <a:custGeom>
            <a:rect l="l" t="t" r="r" b="b"/>
            <a:pathLst>
              <a:path w="4545441" h="2242316">
                <a:moveTo>
                  <a:pt x="0" y="0"/>
                </a:moveTo>
                <a:lnTo>
                  <a:pt x="4545440" y="0"/>
                </a:lnTo>
                <a:lnTo>
                  <a:pt x="4545440" y="2242316"/>
                </a:lnTo>
                <a:lnTo>
                  <a:pt x="0" y="2242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83" t="-508" r="-250" b="-677"/>
            </a:stretch>
          </a:blipFill>
        </p:spPr>
        <p:txBody>
          <a:bodyPr/>
          <a:lstStyle/>
          <a:p/>
        </p:txBody>
      </p:sp>
      <p:sp>
        <p:nvSpPr>
          <p:cNvPr id="14" name="Freeform 14"/>
          <p:cNvSpPr/>
          <p:nvPr/>
        </p:nvSpPr>
        <p:spPr>
          <a:xfrm>
            <a:off x="1589663" y="7850447"/>
            <a:ext cx="5633303" cy="1183516"/>
          </a:xfrm>
          <a:custGeom>
            <a:rect l="l" t="t" r="r" b="b"/>
            <a:pathLst>
              <a:path w="5633303" h="1183516">
                <a:moveTo>
                  <a:pt x="0" y="0"/>
                </a:moveTo>
                <a:lnTo>
                  <a:pt x="5633304" y="0"/>
                </a:lnTo>
                <a:lnTo>
                  <a:pt x="5633304" y="1183516"/>
                </a:lnTo>
                <a:lnTo>
                  <a:pt x="0" y="118351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282" t="-37254" r="-6179" b="-31862"/>
            </a:stretch>
          </a:blipFill>
        </p:spPr>
        <p:txBody>
          <a:bodyPr/>
          <a:lstStyle/>
          <a:p/>
        </p:txBody>
      </p:sp>
      <p:sp>
        <p:nvSpPr>
          <p:cNvPr id="15" name="TextBox 15"/>
          <p:cNvSpPr txBox="1"/>
          <p:nvPr/>
        </p:nvSpPr>
        <p:spPr>
          <a:xfrm>
            <a:off x="5715833" y="1471491"/>
            <a:ext cx="6856334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  <p:sp>
        <p:nvSpPr>
          <p:cNvPr id="16" name="Freeform 16"/>
          <p:cNvSpPr/>
          <p:nvPr/>
        </p:nvSpPr>
        <p:spPr>
          <a:xfrm>
            <a:off x="8614460" y="7507510"/>
            <a:ext cx="3667091" cy="1446596"/>
          </a:xfrm>
          <a:custGeom>
            <a:rect l="l" t="t" r="r" b="b"/>
            <a:pathLst>
              <a:path w="3667091" h="1446596">
                <a:moveTo>
                  <a:pt x="0" y="0"/>
                </a:moveTo>
                <a:lnTo>
                  <a:pt x="3667091" y="0"/>
                </a:lnTo>
                <a:lnTo>
                  <a:pt x="3667091" y="1446596"/>
                </a:lnTo>
                <a:lnTo>
                  <a:pt x="0" y="144659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6493" t="-23045" r="-7142" b="-41975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6498" y="7941717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2s3fca8a"/>
              </a:rPr>
              <a:t>https://tinyurl.com/2s3fca8a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50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Luxury Hotel Market Report 2024</dc:title>
  <cp:lastModifiedBy>decipher market</cp:lastModifiedBy>
  <cp:revision>2</cp:revision>
  <dcterms:created xsi:type="dcterms:W3CDTF">2006-08-16T00:00:00Z</dcterms:created>
  <dcterms:modified xsi:type="dcterms:W3CDTF">2024-03-11T15:44:49Z</dcterms:modified>
</cp:coreProperties>
</file>