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hyperlink" Target="https://tinyurl.com/4sw6nxe3"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TextBox 3"/>
          <p:cNvSpPr txBox="1"/>
          <p:nvPr/>
        </p:nvSpPr>
        <p:spPr>
          <a:xfrm>
            <a:off x="0" y="9383648"/>
            <a:ext cx="8076298" cy="688974"/>
          </a:xfrm>
          <a:prstGeom prst="rect">
            <a:avLst/>
          </a:prstGeom>
        </p:spPr>
        <p:txBody>
          <a:bodyPr lIns="0" tIns="0" rIns="0" bIns="0" rtlCol="0" anchor="t">
            <a:spAutoFit/>
          </a:bodyPr>
          <a:lstStyle/>
          <a:p>
            <a:pPr algn="ctr">
              <a:lnSpc>
                <a:spcPts val="5600"/>
              </a:lnSpc>
            </a:pPr>
            <a:r>
              <a:rPr lang="en-US" sz="4000">
                <a:solidFill>
                  <a:srgbClr val="000000"/>
                </a:solidFill>
                <a:latin typeface="DM Sans"/>
              </a:rPr>
              <a:t>Global,Regional,CountryAnalysis</a:t>
            </a:r>
          </a:p>
        </p:txBody>
      </p:sp>
      <p:sp>
        <p:nvSpPr>
          <p:cNvPr id="4" name="TextBox 4"/>
          <p:cNvSpPr txBox="1"/>
          <p:nvPr/>
        </p:nvSpPr>
        <p:spPr>
          <a:xfrm>
            <a:off x="265130" y="3221990"/>
            <a:ext cx="9395319" cy="4014471"/>
          </a:xfrm>
          <a:prstGeom prst="rect">
            <a:avLst/>
          </a:prstGeom>
        </p:spPr>
        <p:txBody>
          <a:bodyPr lIns="0" tIns="0" rIns="0" bIns="0" rtlCol="0" anchor="t">
            <a:spAutoFit/>
          </a:bodyPr>
          <a:lstStyle/>
          <a:p>
            <a:pPr>
              <a:lnSpc>
                <a:spcPts val="7840"/>
              </a:lnSpc>
            </a:pPr>
            <a:r>
              <a:rPr lang="en-US" sz="7200">
                <a:solidFill>
                  <a:srgbClr val="000000"/>
                </a:solidFill>
                <a:latin typeface="Canva Sans"/>
              </a:rPr>
              <a:t>GLOBAL </a:t>
            </a:r>
          </a:p>
          <a:p>
            <a:pPr>
              <a:lnSpc>
                <a:spcPts val="7840"/>
              </a:lnSpc>
            </a:pPr>
            <a:r>
              <a:rPr lang="en-US" sz="7200">
                <a:solidFill>
                  <a:srgbClr val="000000"/>
                </a:solidFill>
                <a:latin typeface="Canva Sans"/>
              </a:rPr>
              <a:t>LUXURY FASHION</a:t>
            </a:r>
          </a:p>
          <a:p>
            <a:pPr>
              <a:lnSpc>
                <a:spcPts val="7840"/>
              </a:lnSpc>
            </a:pPr>
            <a:r>
              <a:rPr lang="en-US" sz="7200">
                <a:solidFill>
                  <a:srgbClr val="000000"/>
                </a:solidFill>
                <a:latin typeface="Canva Sans"/>
              </a:rPr>
              <a:t>MARKET REPORT </a:t>
            </a:r>
          </a:p>
          <a:p>
            <a:pPr>
              <a:lnSpc>
                <a:spcPts val="7840"/>
              </a:lnSpc>
            </a:pPr>
            <a:r>
              <a:rPr lang="en-US" sz="7200">
                <a:solidFill>
                  <a:srgbClr val="000000"/>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966939" y="1678263"/>
            <a:ext cx="14354122" cy="6930474"/>
            <a:chExt cx="3780509" cy="1825310"/>
          </a:xfrm>
        </p:grpSpPr>
        <p:sp>
          <p:nvSpPr>
            <p:cNvPr id="4" name="Freeform 4"/>
            <p:cNvSpPr/>
            <p:nvPr/>
          </p:nvSpPr>
          <p:spPr>
            <a:xfrm>
              <a:off x="0" y="0"/>
              <a:ext cx="3780510" cy="1825310"/>
            </a:xfrm>
            <a:custGeom>
              <a:rect l="l" t="t" r="r" b="b"/>
              <a:pathLst>
                <a:path w="3780510" h="1825310">
                  <a:moveTo>
                    <a:pt x="0" y="0"/>
                  </a:moveTo>
                  <a:lnTo>
                    <a:pt x="3780510" y="0"/>
                  </a:lnTo>
                  <a:lnTo>
                    <a:pt x="3780510" y="1825310"/>
                  </a:lnTo>
                  <a:lnTo>
                    <a:pt x="0" y="1825310"/>
                  </a:lnTo>
                  <a:close/>
                </a:path>
              </a:pathLst>
            </a:custGeom>
            <a:solidFill>
              <a:srgbClr val="1A1A17">
                <a:alpha val="69804"/>
              </a:srgbClr>
            </a:solidFill>
          </p:spPr>
          <p:txBody>
            <a:bodyPr/>
            <a:lstStyle/>
            <a:p/>
          </p:txBody>
        </p:sp>
        <p:sp>
          <p:nvSpPr>
            <p:cNvPr id="5" name="TextBox 5"/>
            <p:cNvSpPr txBox="1"/>
            <p:nvPr/>
          </p:nvSpPr>
          <p:spPr>
            <a:xfrm>
              <a:off x="0" y="-38100"/>
              <a:ext cx="3780509" cy="1863410"/>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536580" y="2055746"/>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
        <p:nvSpPr>
          <p:cNvPr id="7" name="TextBox 7"/>
          <p:cNvSpPr txBox="1"/>
          <p:nvPr/>
        </p:nvSpPr>
        <p:spPr>
          <a:xfrm>
            <a:off x="2182015" y="3023322"/>
            <a:ext cx="13923970" cy="5227321"/>
          </a:xfrm>
          <a:prstGeom prst="rect">
            <a:avLst/>
          </a:prstGeom>
        </p:spPr>
        <p:txBody>
          <a:bodyPr lIns="0" tIns="0" rIns="0" bIns="0" rtlCol="0" anchor="t">
            <a:spAutoFit/>
          </a:bodyPr>
          <a:lstStyle/>
          <a:p>
            <a:pPr>
              <a:lnSpc>
                <a:spcPts val="3779"/>
              </a:lnSpc>
              <a:spcBef>
                <a:spcPct val="0"/>
              </a:spcBef>
            </a:pPr>
            <a:r>
              <a:rPr lang="en-US" sz="2699">
                <a:solidFill>
                  <a:srgbClr val="FFFFFF"/>
                </a:solidFill>
                <a:latin typeface="Canva Sans"/>
              </a:rPr>
              <a:t>Luxury fashions are known for their iconic designs, exceptional quality, and impeccable craftsmanship that often become synonymous with the brand itself. Key players in the luxury fashion market employ various strategies to maintain and enhance their market presence. These strategies include social media promotions and celebrity endorsements to boost the market growth, increasing communication between consumers and key players through social media, rise in affluent customers, aspiration for exclusivity and uniqueness, branding and brand equity ,e-commerce etc. Luxury fashion transcends trends and provides a sense of exclusivity and indulgence to its discerning clientele. These strategies help key players capture a significant market share and remain competitive in the dynamic luxury fashion market.</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373103" y="6081073"/>
            <a:ext cx="8945720" cy="2708309"/>
            <a:chExt cx="860407" cy="260488"/>
          </a:xfrm>
        </p:grpSpPr>
        <p:sp>
          <p:nvSpPr>
            <p:cNvPr id="4" name="Freeform 4"/>
            <p:cNvSpPr/>
            <p:nvPr/>
          </p:nvSpPr>
          <p:spPr>
            <a:xfrm>
              <a:off x="0" y="0"/>
              <a:ext cx="860407" cy="260488"/>
            </a:xfrm>
            <a:custGeom>
              <a:rect l="l" t="t" r="r" b="b"/>
              <a:pathLst>
                <a:path w="860407" h="260488">
                  <a:moveTo>
                    <a:pt x="86543" y="0"/>
                  </a:moveTo>
                  <a:lnTo>
                    <a:pt x="773864" y="0"/>
                  </a:lnTo>
                  <a:cubicBezTo>
                    <a:pt x="821661" y="0"/>
                    <a:pt x="860407" y="38747"/>
                    <a:pt x="860407" y="86543"/>
                  </a:cubicBezTo>
                  <a:lnTo>
                    <a:pt x="860407" y="173944"/>
                  </a:lnTo>
                  <a:cubicBezTo>
                    <a:pt x="860407" y="221741"/>
                    <a:pt x="821661" y="260488"/>
                    <a:pt x="773864" y="260488"/>
                  </a:cubicBezTo>
                  <a:lnTo>
                    <a:pt x="86543" y="260488"/>
                  </a:lnTo>
                  <a:cubicBezTo>
                    <a:pt x="38747" y="260488"/>
                    <a:pt x="0" y="221741"/>
                    <a:pt x="0" y="173944"/>
                  </a:cubicBezTo>
                  <a:lnTo>
                    <a:pt x="0" y="86543"/>
                  </a:lnTo>
                  <a:cubicBezTo>
                    <a:pt x="0" y="38747"/>
                    <a:pt x="38747" y="0"/>
                    <a:pt x="86543" y="0"/>
                  </a:cubicBezTo>
                  <a:close/>
                </a:path>
              </a:pathLst>
            </a:custGeom>
            <a:solidFill>
              <a:srgbClr val="4B301E"/>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41359" y="6413835"/>
            <a:ext cx="2185011" cy="2182280"/>
          </a:xfrm>
          <a:custGeom>
            <a:rect l="l" t="t" r="r" b="b"/>
            <a:pathLst>
              <a:path w="2185011" h="2182280">
                <a:moveTo>
                  <a:pt x="0" y="0"/>
                </a:moveTo>
                <a:lnTo>
                  <a:pt x="2185011" y="0"/>
                </a:lnTo>
                <a:lnTo>
                  <a:pt x="2185011" y="2182280"/>
                </a:lnTo>
                <a:lnTo>
                  <a:pt x="0" y="2182280"/>
                </a:lnTo>
                <a:lnTo>
                  <a:pt x="0" y="0"/>
                </a:lnTo>
                <a:close/>
              </a:path>
            </a:pathLst>
          </a:custGeom>
          <a:blipFill>
            <a:blip r:embed="rId3"/>
            <a:stretch>
              <a:fillRect/>
            </a:stretch>
          </a:blipFill>
        </p:spPr>
        <p:txBody>
          <a:bodyPr/>
          <a:lstStyle/>
          <a:p/>
        </p:txBody>
      </p:sp>
      <p:grpSp>
        <p:nvGrpSpPr>
          <p:cNvPr id="7" name="Group 7"/>
          <p:cNvGrpSpPr/>
          <p:nvPr/>
        </p:nvGrpSpPr>
        <p:grpSpPr>
          <a:xfrm>
            <a:off x="690416" y="6326505"/>
            <a:ext cx="2152832" cy="2152832"/>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436897" y="3098016"/>
            <a:ext cx="8945720" cy="2708309"/>
            <a:chExt cx="860407" cy="260488"/>
          </a:xfrm>
        </p:grpSpPr>
        <p:sp>
          <p:nvSpPr>
            <p:cNvPr id="14" name="Freeform 14"/>
            <p:cNvSpPr/>
            <p:nvPr/>
          </p:nvSpPr>
          <p:spPr>
            <a:xfrm>
              <a:off x="0" y="0"/>
              <a:ext cx="860407" cy="260488"/>
            </a:xfrm>
            <a:custGeom>
              <a:rect l="l" t="t" r="r" b="b"/>
              <a:pathLst>
                <a:path w="860407" h="260488">
                  <a:moveTo>
                    <a:pt x="86543" y="0"/>
                  </a:moveTo>
                  <a:lnTo>
                    <a:pt x="773864" y="0"/>
                  </a:lnTo>
                  <a:cubicBezTo>
                    <a:pt x="821661" y="0"/>
                    <a:pt x="860407" y="38747"/>
                    <a:pt x="860407" y="86543"/>
                  </a:cubicBezTo>
                  <a:lnTo>
                    <a:pt x="860407" y="173944"/>
                  </a:lnTo>
                  <a:cubicBezTo>
                    <a:pt x="860407" y="221741"/>
                    <a:pt x="821661" y="260488"/>
                    <a:pt x="773864" y="260488"/>
                  </a:cubicBezTo>
                  <a:lnTo>
                    <a:pt x="86543" y="260488"/>
                  </a:lnTo>
                  <a:cubicBezTo>
                    <a:pt x="38747" y="260488"/>
                    <a:pt x="0" y="221741"/>
                    <a:pt x="0" y="173944"/>
                  </a:cubicBezTo>
                  <a:lnTo>
                    <a:pt x="0" y="86543"/>
                  </a:lnTo>
                  <a:cubicBezTo>
                    <a:pt x="0" y="38747"/>
                    <a:pt x="38747" y="0"/>
                    <a:pt x="86543" y="0"/>
                  </a:cubicBezTo>
                  <a:close/>
                </a:path>
              </a:pathLst>
            </a:custGeom>
            <a:solidFill>
              <a:srgbClr val="4B301E"/>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805152" y="3430778"/>
            <a:ext cx="2185011" cy="2182280"/>
          </a:xfrm>
          <a:custGeom>
            <a:rect l="l" t="t" r="r" b="b"/>
            <a:pathLst>
              <a:path w="2185011" h="2182280">
                <a:moveTo>
                  <a:pt x="0" y="0"/>
                </a:moveTo>
                <a:lnTo>
                  <a:pt x="2185011" y="0"/>
                </a:lnTo>
                <a:lnTo>
                  <a:pt x="2185011" y="2182280"/>
                </a:lnTo>
                <a:lnTo>
                  <a:pt x="0" y="2182280"/>
                </a:lnTo>
                <a:lnTo>
                  <a:pt x="0" y="0"/>
                </a:lnTo>
                <a:close/>
              </a:path>
            </a:pathLst>
          </a:custGeom>
          <a:blipFill>
            <a:blip r:embed="rId3"/>
            <a:stretch>
              <a:fillRect/>
            </a:stretch>
          </a:blipFill>
        </p:spPr>
        <p:txBody>
          <a:bodyPr/>
          <a:lstStyle/>
          <a:p/>
        </p:txBody>
      </p:sp>
      <p:grpSp>
        <p:nvGrpSpPr>
          <p:cNvPr id="17" name="Group 17"/>
          <p:cNvGrpSpPr/>
          <p:nvPr/>
        </p:nvGrpSpPr>
        <p:grpSpPr>
          <a:xfrm>
            <a:off x="754209" y="3343448"/>
            <a:ext cx="2152832" cy="2152832"/>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978310" y="6886022"/>
            <a:ext cx="1577043" cy="1316342"/>
          </a:xfrm>
          <a:prstGeom prst="rect">
            <a:avLst/>
          </a:prstGeom>
        </p:spPr>
        <p:txBody>
          <a:bodyPr lIns="0" tIns="0" rIns="0" bIns="0" rtlCol="0" anchor="t">
            <a:spAutoFit/>
          </a:bodyPr>
          <a:lstStyle/>
          <a:p>
            <a:pPr algn="ctr">
              <a:lnSpc>
                <a:spcPts val="3157"/>
              </a:lnSpc>
            </a:pPr>
            <a:r>
              <a:rPr lang="en-US" sz="4644">
                <a:solidFill>
                  <a:srgbClr val="1E3048"/>
                </a:solidFill>
                <a:latin typeface="Poppins Bold"/>
              </a:rPr>
              <a:t>2023- 2030</a:t>
            </a:r>
          </a:p>
        </p:txBody>
      </p:sp>
      <p:sp>
        <p:nvSpPr>
          <p:cNvPr id="21" name="TextBox 21"/>
          <p:cNvSpPr txBox="1"/>
          <p:nvPr/>
        </p:nvSpPr>
        <p:spPr>
          <a:xfrm>
            <a:off x="2843247" y="6483165"/>
            <a:ext cx="6010568" cy="1770774"/>
          </a:xfrm>
          <a:prstGeom prst="rect">
            <a:avLst/>
          </a:prstGeom>
        </p:spPr>
        <p:txBody>
          <a:bodyPr lIns="0" tIns="0" rIns="0" bIns="0" rtlCol="0" anchor="t">
            <a:spAutoFit/>
          </a:bodyPr>
          <a:lstStyle/>
          <a:p>
            <a:pPr algn="ctr">
              <a:lnSpc>
                <a:spcPts val="6969"/>
              </a:lnSpc>
            </a:pPr>
            <a:r>
              <a:rPr lang="en-US" sz="4978">
                <a:solidFill>
                  <a:srgbClr val="FFFFFF"/>
                </a:solidFill>
                <a:latin typeface="Poppins"/>
              </a:rPr>
              <a:t>CAGR</a:t>
            </a:r>
          </a:p>
          <a:p>
            <a:pPr algn="ctr">
              <a:lnSpc>
                <a:spcPts val="6969"/>
              </a:lnSpc>
              <a:spcBef>
                <a:spcPct val="0"/>
              </a:spcBef>
            </a:pPr>
            <a:r>
              <a:rPr lang="en-US" sz="4978">
                <a:solidFill>
                  <a:srgbClr val="FFFFFF"/>
                </a:solidFill>
                <a:latin typeface="Poppins"/>
              </a:rPr>
              <a:t>6.50% </a:t>
            </a:r>
          </a:p>
        </p:txBody>
      </p:sp>
      <p:sp>
        <p:nvSpPr>
          <p:cNvPr id="22" name="TextBox 22"/>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1045343" y="4203736"/>
            <a:ext cx="1577043" cy="565604"/>
          </a:xfrm>
          <a:prstGeom prst="rect">
            <a:avLst/>
          </a:prstGeom>
        </p:spPr>
        <p:txBody>
          <a:bodyPr lIns="0" tIns="0" rIns="0" bIns="0" rtlCol="0" anchor="t">
            <a:spAutoFit/>
          </a:bodyPr>
          <a:lstStyle/>
          <a:p>
            <a:pPr algn="ctr">
              <a:lnSpc>
                <a:spcPts val="3715"/>
              </a:lnSpc>
            </a:pPr>
            <a:r>
              <a:rPr lang="en-US" sz="4644">
                <a:solidFill>
                  <a:srgbClr val="1E3048"/>
                </a:solidFill>
                <a:latin typeface="Poppins Bold"/>
              </a:rPr>
              <a:t>2023</a:t>
            </a:r>
          </a:p>
        </p:txBody>
      </p:sp>
      <p:sp>
        <p:nvSpPr>
          <p:cNvPr id="24" name="TextBox 24"/>
          <p:cNvSpPr txBox="1"/>
          <p:nvPr/>
        </p:nvSpPr>
        <p:spPr>
          <a:xfrm>
            <a:off x="2907041" y="3500108"/>
            <a:ext cx="6173165" cy="1770774"/>
          </a:xfrm>
          <a:prstGeom prst="rect">
            <a:avLst/>
          </a:prstGeom>
        </p:spPr>
        <p:txBody>
          <a:bodyPr lIns="0" tIns="0" rIns="0" bIns="0" rtlCol="0" anchor="t">
            <a:spAutoFit/>
          </a:bodyPr>
          <a:lstStyle/>
          <a:p>
            <a:pPr algn="ctr">
              <a:lnSpc>
                <a:spcPts val="6969"/>
              </a:lnSpc>
            </a:pPr>
            <a:r>
              <a:rPr lang="en-US" sz="4978">
                <a:solidFill>
                  <a:srgbClr val="FFFFFF"/>
                </a:solidFill>
                <a:latin typeface="Poppins"/>
              </a:rPr>
              <a:t>MARKET SIZE</a:t>
            </a:r>
          </a:p>
          <a:p>
            <a:pPr algn="ctr">
              <a:lnSpc>
                <a:spcPts val="6969"/>
              </a:lnSpc>
              <a:spcBef>
                <a:spcPct val="0"/>
              </a:spcBef>
            </a:pPr>
            <a:r>
              <a:rPr lang="en-US" sz="4978">
                <a:solidFill>
                  <a:srgbClr val="FFFFFF"/>
                </a:solidFill>
                <a:latin typeface="Poppins"/>
              </a:rPr>
              <a:t>USD 104.5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7673" b="-78910"/>
            </a:stretch>
          </a:blipFill>
        </p:spPr>
        <p:txBody>
          <a:bodyPr/>
          <a:lstStyle/>
          <a:p/>
        </p:txBody>
      </p:sp>
      <p:grpSp>
        <p:nvGrpSpPr>
          <p:cNvPr id="3" name="Group 3"/>
          <p:cNvGrpSpPr/>
          <p:nvPr/>
        </p:nvGrpSpPr>
        <p:grpSpPr>
          <a:xfrm>
            <a:off x="0" y="0"/>
            <a:ext cx="18288000" cy="1319223"/>
            <a:chExt cx="4816593" cy="347450"/>
          </a:xfrm>
        </p:grpSpPr>
        <p:sp>
          <p:nvSpPr>
            <p:cNvPr id="4" name="Freeform 4"/>
            <p:cNvSpPr/>
            <p:nvPr/>
          </p:nvSpPr>
          <p:spPr>
            <a:xfrm>
              <a:off x="0" y="0"/>
              <a:ext cx="4816592" cy="347450"/>
            </a:xfrm>
            <a:custGeom>
              <a:rect l="l" t="t" r="r" b="b"/>
              <a:pathLst>
                <a:path w="4816592" h="347450">
                  <a:moveTo>
                    <a:pt x="0" y="0"/>
                  </a:moveTo>
                  <a:lnTo>
                    <a:pt x="4816592" y="0"/>
                  </a:lnTo>
                  <a:lnTo>
                    <a:pt x="4816592" y="347450"/>
                  </a:lnTo>
                  <a:lnTo>
                    <a:pt x="0" y="347450"/>
                  </a:lnTo>
                  <a:close/>
                </a:path>
              </a:pathLst>
            </a:custGeom>
            <a:solidFill>
              <a:srgbClr val="000000">
                <a:alpha val="69804"/>
              </a:srgbClr>
            </a:solidFill>
          </p:spPr>
          <p:txBody>
            <a:bodyPr/>
            <a:lstStyle/>
            <a:p/>
          </p:txBody>
        </p:sp>
        <p:sp>
          <p:nvSpPr>
            <p:cNvPr id="5" name="TextBox 5"/>
            <p:cNvSpPr txBox="1"/>
            <p:nvPr/>
          </p:nvSpPr>
          <p:spPr>
            <a:xfrm>
              <a:off x="0" y="-38100"/>
              <a:ext cx="4816593" cy="38555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921000" y="1751104"/>
            <a:ext cx="6606682" cy="2489020"/>
            <a:chExt cx="9828221" cy="3702712"/>
          </a:xfrm>
        </p:grpSpPr>
        <p:sp>
          <p:nvSpPr>
            <p:cNvPr id="7" name="Freeform 7"/>
            <p:cNvSpPr/>
            <p:nvPr/>
          </p:nvSpPr>
          <p:spPr>
            <a:xfrm>
              <a:off x="0" y="0"/>
              <a:ext cx="9828221" cy="3702712"/>
            </a:xfrm>
            <a:custGeom>
              <a:rect l="l" t="t" r="r" b="b"/>
              <a:pathLst>
                <a:path w="9828221" h="3702712">
                  <a:moveTo>
                    <a:pt x="9703761" y="3702712"/>
                  </a:moveTo>
                  <a:lnTo>
                    <a:pt x="124460" y="3702712"/>
                  </a:lnTo>
                  <a:cubicBezTo>
                    <a:pt x="55880" y="3702712"/>
                    <a:pt x="0" y="3646832"/>
                    <a:pt x="0" y="3578252"/>
                  </a:cubicBezTo>
                  <a:lnTo>
                    <a:pt x="0" y="124460"/>
                  </a:lnTo>
                  <a:cubicBezTo>
                    <a:pt x="0" y="55880"/>
                    <a:pt x="55880" y="0"/>
                    <a:pt x="124460" y="0"/>
                  </a:cubicBezTo>
                  <a:lnTo>
                    <a:pt x="9703761" y="0"/>
                  </a:lnTo>
                  <a:cubicBezTo>
                    <a:pt x="9772341" y="0"/>
                    <a:pt x="9828221" y="55880"/>
                    <a:pt x="9828221" y="124460"/>
                  </a:cubicBezTo>
                  <a:lnTo>
                    <a:pt x="9828221" y="3578252"/>
                  </a:lnTo>
                  <a:cubicBezTo>
                    <a:pt x="9828221" y="3646832"/>
                    <a:pt x="9772341" y="3702712"/>
                    <a:pt x="9703761" y="3702712"/>
                  </a:cubicBezTo>
                  <a:close/>
                </a:path>
              </a:pathLst>
            </a:custGeom>
            <a:solidFill>
              <a:srgbClr val="3E3124"/>
            </a:solidFill>
          </p:spPr>
          <p:txBody>
            <a:bodyPr/>
            <a:lstStyle/>
            <a:p/>
          </p:txBody>
        </p:sp>
      </p:grpSp>
      <p:grpSp>
        <p:nvGrpSpPr>
          <p:cNvPr id="8" name="Group 8"/>
          <p:cNvGrpSpPr/>
          <p:nvPr/>
        </p:nvGrpSpPr>
        <p:grpSpPr>
          <a:xfrm rot="5400000">
            <a:off x="1128720" y="1521173"/>
            <a:ext cx="691441" cy="2948880"/>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1921000" y="4691614"/>
            <a:ext cx="6606682" cy="2489020"/>
            <a:chExt cx="9828221" cy="3702712"/>
          </a:xfrm>
        </p:grpSpPr>
        <p:sp>
          <p:nvSpPr>
            <p:cNvPr id="11" name="Freeform 11"/>
            <p:cNvSpPr/>
            <p:nvPr/>
          </p:nvSpPr>
          <p:spPr>
            <a:xfrm>
              <a:off x="0" y="0"/>
              <a:ext cx="9828221" cy="3702712"/>
            </a:xfrm>
            <a:custGeom>
              <a:rect l="l" t="t" r="r" b="b"/>
              <a:pathLst>
                <a:path w="9828221" h="3702712">
                  <a:moveTo>
                    <a:pt x="9703761" y="3702712"/>
                  </a:moveTo>
                  <a:lnTo>
                    <a:pt x="124460" y="3702712"/>
                  </a:lnTo>
                  <a:cubicBezTo>
                    <a:pt x="55880" y="3702712"/>
                    <a:pt x="0" y="3646832"/>
                    <a:pt x="0" y="3578252"/>
                  </a:cubicBezTo>
                  <a:lnTo>
                    <a:pt x="0" y="124460"/>
                  </a:lnTo>
                  <a:cubicBezTo>
                    <a:pt x="0" y="55880"/>
                    <a:pt x="55880" y="0"/>
                    <a:pt x="124460" y="0"/>
                  </a:cubicBezTo>
                  <a:lnTo>
                    <a:pt x="9703761" y="0"/>
                  </a:lnTo>
                  <a:cubicBezTo>
                    <a:pt x="9772341" y="0"/>
                    <a:pt x="9828221" y="55880"/>
                    <a:pt x="9828221" y="124460"/>
                  </a:cubicBezTo>
                  <a:lnTo>
                    <a:pt x="9828221" y="3578252"/>
                  </a:lnTo>
                  <a:cubicBezTo>
                    <a:pt x="9828221" y="3646832"/>
                    <a:pt x="9772341" y="3702712"/>
                    <a:pt x="9703761" y="3702712"/>
                  </a:cubicBezTo>
                  <a:close/>
                </a:path>
              </a:pathLst>
            </a:custGeom>
            <a:solidFill>
              <a:srgbClr val="B1865F"/>
            </a:solidFill>
          </p:spPr>
          <p:txBody>
            <a:bodyPr/>
            <a:lstStyle/>
            <a:p/>
          </p:txBody>
        </p:sp>
      </p:grpSp>
      <p:grpSp>
        <p:nvGrpSpPr>
          <p:cNvPr id="12" name="Group 12"/>
          <p:cNvGrpSpPr/>
          <p:nvPr/>
        </p:nvGrpSpPr>
        <p:grpSpPr>
          <a:xfrm rot="5400000">
            <a:off x="1128720" y="4461684"/>
            <a:ext cx="691441" cy="2948880"/>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921000" y="7632124"/>
            <a:ext cx="6606682" cy="2489020"/>
            <a:chExt cx="9828221" cy="3702712"/>
          </a:xfrm>
        </p:grpSpPr>
        <p:sp>
          <p:nvSpPr>
            <p:cNvPr id="15" name="Freeform 15"/>
            <p:cNvSpPr/>
            <p:nvPr/>
          </p:nvSpPr>
          <p:spPr>
            <a:xfrm>
              <a:off x="0" y="0"/>
              <a:ext cx="9828221" cy="3702712"/>
            </a:xfrm>
            <a:custGeom>
              <a:rect l="l" t="t" r="r" b="b"/>
              <a:pathLst>
                <a:path w="9828221" h="3702712">
                  <a:moveTo>
                    <a:pt x="9703761" y="3702712"/>
                  </a:moveTo>
                  <a:lnTo>
                    <a:pt x="124460" y="3702712"/>
                  </a:lnTo>
                  <a:cubicBezTo>
                    <a:pt x="55880" y="3702712"/>
                    <a:pt x="0" y="3646832"/>
                    <a:pt x="0" y="3578252"/>
                  </a:cubicBezTo>
                  <a:lnTo>
                    <a:pt x="0" y="124460"/>
                  </a:lnTo>
                  <a:cubicBezTo>
                    <a:pt x="0" y="55880"/>
                    <a:pt x="55880" y="0"/>
                    <a:pt x="124460" y="0"/>
                  </a:cubicBezTo>
                  <a:lnTo>
                    <a:pt x="9703761" y="0"/>
                  </a:lnTo>
                  <a:cubicBezTo>
                    <a:pt x="9772341" y="0"/>
                    <a:pt x="9828221" y="55880"/>
                    <a:pt x="9828221" y="124460"/>
                  </a:cubicBezTo>
                  <a:lnTo>
                    <a:pt x="9828221" y="3578252"/>
                  </a:lnTo>
                  <a:cubicBezTo>
                    <a:pt x="9828221" y="3646832"/>
                    <a:pt x="9772341" y="3702712"/>
                    <a:pt x="9703761" y="3702712"/>
                  </a:cubicBezTo>
                  <a:close/>
                </a:path>
              </a:pathLst>
            </a:custGeom>
            <a:solidFill>
              <a:srgbClr val="191613"/>
            </a:solidFill>
          </p:spPr>
          <p:txBody>
            <a:bodyPr/>
            <a:lstStyle/>
            <a:p/>
          </p:txBody>
        </p:sp>
      </p:grpSp>
      <p:grpSp>
        <p:nvGrpSpPr>
          <p:cNvPr id="16" name="Group 16"/>
          <p:cNvGrpSpPr/>
          <p:nvPr/>
        </p:nvGrpSpPr>
        <p:grpSpPr>
          <a:xfrm rot="5400000">
            <a:off x="1128720" y="7402194"/>
            <a:ext cx="691441" cy="2948880"/>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8" name="Group 18"/>
          <p:cNvGrpSpPr/>
          <p:nvPr/>
        </p:nvGrpSpPr>
        <p:grpSpPr>
          <a:xfrm>
            <a:off x="11358608" y="2743033"/>
            <a:ext cx="6929392" cy="2610599"/>
            <a:chExt cx="9828221" cy="3702712"/>
          </a:xfrm>
        </p:grpSpPr>
        <p:sp>
          <p:nvSpPr>
            <p:cNvPr id="19" name="Freeform 19"/>
            <p:cNvSpPr/>
            <p:nvPr/>
          </p:nvSpPr>
          <p:spPr>
            <a:xfrm>
              <a:off x="0" y="0"/>
              <a:ext cx="9828221" cy="3702712"/>
            </a:xfrm>
            <a:custGeom>
              <a:rect l="l" t="t" r="r" b="b"/>
              <a:pathLst>
                <a:path w="9828221" h="3702712">
                  <a:moveTo>
                    <a:pt x="9703761" y="3702712"/>
                  </a:moveTo>
                  <a:lnTo>
                    <a:pt x="124460" y="3702712"/>
                  </a:lnTo>
                  <a:cubicBezTo>
                    <a:pt x="55880" y="3702712"/>
                    <a:pt x="0" y="3646832"/>
                    <a:pt x="0" y="3578252"/>
                  </a:cubicBezTo>
                  <a:lnTo>
                    <a:pt x="0" y="124460"/>
                  </a:lnTo>
                  <a:cubicBezTo>
                    <a:pt x="0" y="55880"/>
                    <a:pt x="55880" y="0"/>
                    <a:pt x="124460" y="0"/>
                  </a:cubicBezTo>
                  <a:lnTo>
                    <a:pt x="9703761" y="0"/>
                  </a:lnTo>
                  <a:cubicBezTo>
                    <a:pt x="9772341" y="0"/>
                    <a:pt x="9828221" y="55880"/>
                    <a:pt x="9828221" y="124460"/>
                  </a:cubicBezTo>
                  <a:lnTo>
                    <a:pt x="9828221" y="3578252"/>
                  </a:lnTo>
                  <a:cubicBezTo>
                    <a:pt x="9828221" y="3646832"/>
                    <a:pt x="9772341" y="3702712"/>
                    <a:pt x="9703761" y="3702712"/>
                  </a:cubicBezTo>
                  <a:close/>
                </a:path>
              </a:pathLst>
            </a:custGeom>
            <a:solidFill>
              <a:srgbClr val="1E3048"/>
            </a:solidFill>
          </p:spPr>
          <p:txBody>
            <a:bodyPr/>
            <a:lstStyle/>
            <a:p/>
          </p:txBody>
        </p:sp>
      </p:grpSp>
      <p:grpSp>
        <p:nvGrpSpPr>
          <p:cNvPr id="20" name="Group 20"/>
          <p:cNvGrpSpPr/>
          <p:nvPr/>
        </p:nvGrpSpPr>
        <p:grpSpPr>
          <a:xfrm rot="5400000">
            <a:off x="10527628" y="2501871"/>
            <a:ext cx="725215" cy="3092921"/>
            <a:chExt cx="3130550" cy="13351270"/>
          </a:xfrm>
        </p:grpSpPr>
        <p:sp>
          <p:nvSpPr>
            <p:cNvPr id="21" name="Freeform 21"/>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22" name="Group 22"/>
          <p:cNvGrpSpPr/>
          <p:nvPr/>
        </p:nvGrpSpPr>
        <p:grpSpPr>
          <a:xfrm>
            <a:off x="11358608" y="5827175"/>
            <a:ext cx="6929392" cy="2610599"/>
            <a:chExt cx="9828221" cy="3702712"/>
          </a:xfrm>
        </p:grpSpPr>
        <p:sp>
          <p:nvSpPr>
            <p:cNvPr id="23" name="Freeform 23"/>
            <p:cNvSpPr/>
            <p:nvPr/>
          </p:nvSpPr>
          <p:spPr>
            <a:xfrm>
              <a:off x="0" y="0"/>
              <a:ext cx="9828221" cy="3702712"/>
            </a:xfrm>
            <a:custGeom>
              <a:rect l="l" t="t" r="r" b="b"/>
              <a:pathLst>
                <a:path w="9828221" h="3702712">
                  <a:moveTo>
                    <a:pt x="9703761" y="3702712"/>
                  </a:moveTo>
                  <a:lnTo>
                    <a:pt x="124460" y="3702712"/>
                  </a:lnTo>
                  <a:cubicBezTo>
                    <a:pt x="55880" y="3702712"/>
                    <a:pt x="0" y="3646832"/>
                    <a:pt x="0" y="3578252"/>
                  </a:cubicBezTo>
                  <a:lnTo>
                    <a:pt x="0" y="124460"/>
                  </a:lnTo>
                  <a:cubicBezTo>
                    <a:pt x="0" y="55880"/>
                    <a:pt x="55880" y="0"/>
                    <a:pt x="124460" y="0"/>
                  </a:cubicBezTo>
                  <a:lnTo>
                    <a:pt x="9703761" y="0"/>
                  </a:lnTo>
                  <a:cubicBezTo>
                    <a:pt x="9772341" y="0"/>
                    <a:pt x="9828221" y="55880"/>
                    <a:pt x="9828221" y="124460"/>
                  </a:cubicBezTo>
                  <a:lnTo>
                    <a:pt x="9828221" y="3578252"/>
                  </a:lnTo>
                  <a:cubicBezTo>
                    <a:pt x="9828221" y="3646832"/>
                    <a:pt x="9772341" y="3702712"/>
                    <a:pt x="9703761" y="3702712"/>
                  </a:cubicBezTo>
                  <a:close/>
                </a:path>
              </a:pathLst>
            </a:custGeom>
            <a:solidFill>
              <a:srgbClr val="B65C5C"/>
            </a:solidFill>
          </p:spPr>
          <p:txBody>
            <a:bodyPr/>
            <a:lstStyle/>
            <a:p/>
          </p:txBody>
        </p:sp>
      </p:grpSp>
      <p:grpSp>
        <p:nvGrpSpPr>
          <p:cNvPr id="24" name="Group 24"/>
          <p:cNvGrpSpPr/>
          <p:nvPr/>
        </p:nvGrpSpPr>
        <p:grpSpPr>
          <a:xfrm rot="5400000">
            <a:off x="10527628" y="5586014"/>
            <a:ext cx="725215" cy="3092921"/>
            <a:chExt cx="3130550" cy="13351270"/>
          </a:xfrm>
        </p:grpSpPr>
        <p:sp>
          <p:nvSpPr>
            <p:cNvPr id="25" name="Freeform 25"/>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6" name="TextBox 26"/>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27" name="TextBox 27"/>
          <p:cNvSpPr txBox="1"/>
          <p:nvPr/>
        </p:nvSpPr>
        <p:spPr>
          <a:xfrm>
            <a:off x="2948880" y="2227316"/>
            <a:ext cx="5384433" cy="1434689"/>
          </a:xfrm>
          <a:prstGeom prst="rect">
            <a:avLst/>
          </a:prstGeom>
        </p:spPr>
        <p:txBody>
          <a:bodyPr lIns="0" tIns="0" rIns="0" bIns="0" rtlCol="0" anchor="t">
            <a:spAutoFit/>
          </a:bodyPr>
          <a:lstStyle/>
          <a:p>
            <a:pPr marL="590989" lvl="1" indent="-295495">
              <a:lnSpc>
                <a:spcPts val="3832"/>
              </a:lnSpc>
              <a:buFont typeface="Arial"/>
              <a:buChar char="•"/>
            </a:pPr>
            <a:r>
              <a:rPr lang="en-US" sz="2737">
                <a:solidFill>
                  <a:srgbClr val="FFFFFF"/>
                </a:solidFill>
                <a:latin typeface="Montserrat"/>
              </a:rPr>
              <a:t>Apparel</a:t>
            </a:r>
          </a:p>
          <a:p>
            <a:pPr marL="590989" lvl="1" indent="-295495">
              <a:lnSpc>
                <a:spcPts val="3832"/>
              </a:lnSpc>
              <a:buFont typeface="Arial"/>
              <a:buChar char="•"/>
            </a:pPr>
            <a:r>
              <a:rPr lang="en-US" sz="2737">
                <a:solidFill>
                  <a:srgbClr val="FFFFFF"/>
                </a:solidFill>
                <a:latin typeface="Montserrat"/>
              </a:rPr>
              <a:t>Jewellery</a:t>
            </a:r>
          </a:p>
          <a:p>
            <a:pPr marL="590989" lvl="1" indent="-295495">
              <a:lnSpc>
                <a:spcPts val="3832"/>
              </a:lnSpc>
              <a:buFont typeface="Arial"/>
              <a:buChar char="•"/>
            </a:pPr>
            <a:r>
              <a:rPr lang="en-US" sz="2737">
                <a:solidFill>
                  <a:srgbClr val="FFFFFF"/>
                </a:solidFill>
                <a:latin typeface="Montserrat"/>
              </a:rPr>
              <a:t>Others</a:t>
            </a:r>
          </a:p>
        </p:txBody>
      </p:sp>
      <p:sp>
        <p:nvSpPr>
          <p:cNvPr id="28" name="TextBox 28"/>
          <p:cNvSpPr txBox="1"/>
          <p:nvPr/>
        </p:nvSpPr>
        <p:spPr>
          <a:xfrm>
            <a:off x="209408" y="2687993"/>
            <a:ext cx="2530065" cy="608585"/>
          </a:xfrm>
          <a:prstGeom prst="rect">
            <a:avLst/>
          </a:prstGeom>
        </p:spPr>
        <p:txBody>
          <a:bodyPr lIns="0" tIns="0" rIns="0" bIns="0" rtlCol="0" anchor="t">
            <a:spAutoFit/>
          </a:bodyPr>
          <a:lstStyle/>
          <a:p>
            <a:pPr algn="ctr">
              <a:lnSpc>
                <a:spcPts val="2370"/>
              </a:lnSpc>
            </a:pPr>
            <a:r>
              <a:rPr lang="en-US" sz="2346">
                <a:solidFill>
                  <a:srgbClr val="43B4BE"/>
                </a:solidFill>
                <a:latin typeface="Montserrat Classic"/>
              </a:rPr>
              <a:t>Product Type Segment</a:t>
            </a:r>
          </a:p>
        </p:txBody>
      </p:sp>
      <p:sp>
        <p:nvSpPr>
          <p:cNvPr id="29" name="TextBox 29"/>
          <p:cNvSpPr txBox="1"/>
          <p:nvPr/>
        </p:nvSpPr>
        <p:spPr>
          <a:xfrm>
            <a:off x="3143249" y="5190204"/>
            <a:ext cx="5384433" cy="1434689"/>
          </a:xfrm>
          <a:prstGeom prst="rect">
            <a:avLst/>
          </a:prstGeom>
        </p:spPr>
        <p:txBody>
          <a:bodyPr lIns="0" tIns="0" rIns="0" bIns="0" rtlCol="0" anchor="t">
            <a:spAutoFit/>
          </a:bodyPr>
          <a:lstStyle/>
          <a:p>
            <a:pPr marL="590989" lvl="1" indent="-295495">
              <a:lnSpc>
                <a:spcPts val="3832"/>
              </a:lnSpc>
              <a:buFont typeface="Arial"/>
              <a:buChar char="•"/>
            </a:pPr>
            <a:r>
              <a:rPr lang="en-US" sz="2737">
                <a:solidFill>
                  <a:srgbClr val="FFFFFF"/>
                </a:solidFill>
                <a:latin typeface="Montserrat"/>
              </a:rPr>
              <a:t>Women</a:t>
            </a:r>
          </a:p>
          <a:p>
            <a:pPr marL="590989" lvl="1" indent="-295495">
              <a:lnSpc>
                <a:spcPts val="3832"/>
              </a:lnSpc>
              <a:buFont typeface="Arial"/>
              <a:buChar char="•"/>
            </a:pPr>
            <a:r>
              <a:rPr lang="en-US" sz="2737">
                <a:solidFill>
                  <a:srgbClr val="FFFFFF"/>
                </a:solidFill>
                <a:latin typeface="Montserrat"/>
              </a:rPr>
              <a:t>Men</a:t>
            </a:r>
          </a:p>
          <a:p>
            <a:pPr marL="590989" lvl="1" indent="-295495">
              <a:lnSpc>
                <a:spcPts val="3832"/>
              </a:lnSpc>
              <a:buFont typeface="Arial"/>
              <a:buChar char="•"/>
            </a:pPr>
            <a:r>
              <a:rPr lang="en-US" sz="2737">
                <a:solidFill>
                  <a:srgbClr val="FFFFFF"/>
                </a:solidFill>
                <a:latin typeface="Montserrat"/>
              </a:rPr>
              <a:t>Children</a:t>
            </a:r>
          </a:p>
        </p:txBody>
      </p:sp>
      <p:sp>
        <p:nvSpPr>
          <p:cNvPr id="30" name="TextBox 30"/>
          <p:cNvSpPr txBox="1"/>
          <p:nvPr/>
        </p:nvSpPr>
        <p:spPr>
          <a:xfrm>
            <a:off x="209408" y="5628503"/>
            <a:ext cx="2530065" cy="608585"/>
          </a:xfrm>
          <a:prstGeom prst="rect">
            <a:avLst/>
          </a:prstGeom>
        </p:spPr>
        <p:txBody>
          <a:bodyPr lIns="0" tIns="0" rIns="0" bIns="0" rtlCol="0" anchor="t">
            <a:spAutoFit/>
          </a:bodyPr>
          <a:lstStyle/>
          <a:p>
            <a:pPr algn="ctr">
              <a:lnSpc>
                <a:spcPts val="2370"/>
              </a:lnSpc>
            </a:pPr>
            <a:r>
              <a:rPr lang="en-US" sz="2346">
                <a:solidFill>
                  <a:srgbClr val="43B4BE"/>
                </a:solidFill>
                <a:latin typeface="Montserrat Classic"/>
              </a:rPr>
              <a:t>End-User Segment</a:t>
            </a:r>
          </a:p>
        </p:txBody>
      </p:sp>
      <p:sp>
        <p:nvSpPr>
          <p:cNvPr id="31" name="TextBox 31"/>
          <p:cNvSpPr txBox="1"/>
          <p:nvPr/>
        </p:nvSpPr>
        <p:spPr>
          <a:xfrm>
            <a:off x="2948880" y="7625981"/>
            <a:ext cx="5384433" cy="2399400"/>
          </a:xfrm>
          <a:prstGeom prst="rect">
            <a:avLst/>
          </a:prstGeom>
        </p:spPr>
        <p:txBody>
          <a:bodyPr lIns="0" tIns="0" rIns="0" bIns="0" rtlCol="0" anchor="t">
            <a:spAutoFit/>
          </a:bodyPr>
          <a:lstStyle/>
          <a:p>
            <a:pPr marL="590989" lvl="1" indent="-295495">
              <a:lnSpc>
                <a:spcPts val="3832"/>
              </a:lnSpc>
              <a:buFont typeface="Arial"/>
              <a:buChar char="•"/>
            </a:pPr>
            <a:r>
              <a:rPr lang="en-US" sz="2737">
                <a:solidFill>
                  <a:srgbClr val="FFFFFF"/>
                </a:solidFill>
                <a:latin typeface="Montserrat"/>
              </a:rPr>
              <a:t>Gen X</a:t>
            </a:r>
          </a:p>
          <a:p>
            <a:pPr marL="590989" lvl="1" indent="-295495">
              <a:lnSpc>
                <a:spcPts val="3832"/>
              </a:lnSpc>
              <a:buFont typeface="Arial"/>
              <a:buChar char="•"/>
            </a:pPr>
            <a:r>
              <a:rPr lang="en-US" sz="2737">
                <a:solidFill>
                  <a:srgbClr val="FFFFFF"/>
                </a:solidFill>
                <a:latin typeface="Montserrat"/>
              </a:rPr>
              <a:t>Millennials</a:t>
            </a:r>
          </a:p>
          <a:p>
            <a:pPr marL="590989" lvl="1" indent="-295495">
              <a:lnSpc>
                <a:spcPts val="3832"/>
              </a:lnSpc>
              <a:buFont typeface="Arial"/>
              <a:buChar char="•"/>
            </a:pPr>
            <a:r>
              <a:rPr lang="en-US" sz="2737">
                <a:solidFill>
                  <a:srgbClr val="FFFFFF"/>
                </a:solidFill>
                <a:latin typeface="Montserrat"/>
              </a:rPr>
              <a:t>Gen Z</a:t>
            </a:r>
          </a:p>
          <a:p>
            <a:pPr marL="590989" lvl="1" indent="-295495">
              <a:lnSpc>
                <a:spcPts val="3832"/>
              </a:lnSpc>
              <a:buFont typeface="Arial"/>
              <a:buChar char="•"/>
            </a:pPr>
            <a:r>
              <a:rPr lang="en-US" sz="2737">
                <a:solidFill>
                  <a:srgbClr val="FFFFFF"/>
                </a:solidFill>
                <a:latin typeface="Montserrat"/>
              </a:rPr>
              <a:t>Baby Boomer</a:t>
            </a:r>
          </a:p>
          <a:p>
            <a:pPr marL="590989" lvl="1" indent="-295495">
              <a:lnSpc>
                <a:spcPts val="3832"/>
              </a:lnSpc>
              <a:buFont typeface="Arial"/>
              <a:buChar char="•"/>
            </a:pPr>
            <a:r>
              <a:rPr lang="en-US" sz="2737">
                <a:solidFill>
                  <a:srgbClr val="FFFFFF"/>
                </a:solidFill>
                <a:latin typeface="Montserrat"/>
              </a:rPr>
              <a:t>Silent Gen</a:t>
            </a:r>
          </a:p>
        </p:txBody>
      </p:sp>
      <p:sp>
        <p:nvSpPr>
          <p:cNvPr id="32" name="TextBox 32"/>
          <p:cNvSpPr txBox="1"/>
          <p:nvPr/>
        </p:nvSpPr>
        <p:spPr>
          <a:xfrm>
            <a:off x="209408" y="8569013"/>
            <a:ext cx="2530065" cy="608585"/>
          </a:xfrm>
          <a:prstGeom prst="rect">
            <a:avLst/>
          </a:prstGeom>
        </p:spPr>
        <p:txBody>
          <a:bodyPr lIns="0" tIns="0" rIns="0" bIns="0" rtlCol="0" anchor="t">
            <a:spAutoFit/>
          </a:bodyPr>
          <a:lstStyle/>
          <a:p>
            <a:pPr algn="ctr">
              <a:lnSpc>
                <a:spcPts val="2370"/>
              </a:lnSpc>
            </a:pPr>
            <a:r>
              <a:rPr lang="en-US" sz="2346">
                <a:solidFill>
                  <a:srgbClr val="43B4BE"/>
                </a:solidFill>
                <a:latin typeface="Montserrat Classic"/>
              </a:rPr>
              <a:t>Generation Segment </a:t>
            </a:r>
          </a:p>
        </p:txBody>
      </p:sp>
      <p:sp>
        <p:nvSpPr>
          <p:cNvPr id="33" name="TextBox 33"/>
          <p:cNvSpPr txBox="1"/>
          <p:nvPr/>
        </p:nvSpPr>
        <p:spPr>
          <a:xfrm>
            <a:off x="12640559" y="3414881"/>
            <a:ext cx="5647441" cy="996059"/>
          </a:xfrm>
          <a:prstGeom prst="rect">
            <a:avLst/>
          </a:prstGeom>
        </p:spPr>
        <p:txBody>
          <a:bodyPr lIns="0" tIns="0" rIns="0" bIns="0" rtlCol="0" anchor="t">
            <a:spAutoFit/>
          </a:bodyPr>
          <a:lstStyle/>
          <a:p>
            <a:pPr marL="619857" lvl="1" indent="-309928">
              <a:lnSpc>
                <a:spcPts val="4019"/>
              </a:lnSpc>
              <a:buFont typeface="Arial"/>
              <a:buChar char="•"/>
            </a:pPr>
            <a:r>
              <a:rPr lang="en-US" sz="2871">
                <a:solidFill>
                  <a:srgbClr val="FFFFFF"/>
                </a:solidFill>
                <a:latin typeface="Montserrat"/>
              </a:rPr>
              <a:t>Retail</a:t>
            </a:r>
          </a:p>
          <a:p>
            <a:pPr marL="619857" lvl="1" indent="-309928">
              <a:lnSpc>
                <a:spcPts val="4019"/>
              </a:lnSpc>
              <a:buFont typeface="Arial"/>
              <a:buChar char="•"/>
            </a:pPr>
            <a:r>
              <a:rPr lang="en-US" sz="2871">
                <a:solidFill>
                  <a:srgbClr val="FFFFFF"/>
                </a:solidFill>
                <a:latin typeface="Montserrat"/>
              </a:rPr>
              <a:t>Wholesale</a:t>
            </a:r>
          </a:p>
        </p:txBody>
      </p:sp>
      <p:sp>
        <p:nvSpPr>
          <p:cNvPr id="34" name="TextBox 34"/>
          <p:cNvSpPr txBox="1"/>
          <p:nvPr/>
        </p:nvSpPr>
        <p:spPr>
          <a:xfrm>
            <a:off x="9563411" y="3723824"/>
            <a:ext cx="2653649" cy="640173"/>
          </a:xfrm>
          <a:prstGeom prst="rect">
            <a:avLst/>
          </a:prstGeom>
        </p:spPr>
        <p:txBody>
          <a:bodyPr lIns="0" tIns="0" rIns="0" bIns="0" rtlCol="0" anchor="t">
            <a:spAutoFit/>
          </a:bodyPr>
          <a:lstStyle/>
          <a:p>
            <a:pPr algn="ctr">
              <a:lnSpc>
                <a:spcPts val="2485"/>
              </a:lnSpc>
            </a:pPr>
            <a:r>
              <a:rPr lang="en-US" sz="2461">
                <a:solidFill>
                  <a:srgbClr val="43B4BE"/>
                </a:solidFill>
                <a:latin typeface="Montserrat Classic"/>
              </a:rPr>
              <a:t>Distribution Channel </a:t>
            </a:r>
          </a:p>
        </p:txBody>
      </p:sp>
      <p:sp>
        <p:nvSpPr>
          <p:cNvPr id="35" name="TextBox 35"/>
          <p:cNvSpPr txBox="1"/>
          <p:nvPr/>
        </p:nvSpPr>
        <p:spPr>
          <a:xfrm>
            <a:off x="12436696" y="5895154"/>
            <a:ext cx="5647441" cy="2513810"/>
          </a:xfrm>
          <a:prstGeom prst="rect">
            <a:avLst/>
          </a:prstGeom>
        </p:spPr>
        <p:txBody>
          <a:bodyPr lIns="0" tIns="0" rIns="0" bIns="0" rtlCol="0" anchor="t">
            <a:spAutoFit/>
          </a:bodyPr>
          <a:lstStyle/>
          <a:p>
            <a:pPr marL="619857" lvl="1" indent="-309928">
              <a:lnSpc>
                <a:spcPts val="4019"/>
              </a:lnSpc>
              <a:buFont typeface="Arial"/>
              <a:buChar char="•"/>
            </a:pPr>
            <a:r>
              <a:rPr lang="en-US" sz="2871">
                <a:solidFill>
                  <a:srgbClr val="FFFFFF"/>
                </a:solidFill>
                <a:latin typeface="Montserrat"/>
              </a:rPr>
              <a:t>Mono Brand Stores</a:t>
            </a:r>
          </a:p>
          <a:p>
            <a:pPr marL="619857" lvl="1" indent="-309928">
              <a:lnSpc>
                <a:spcPts val="4019"/>
              </a:lnSpc>
              <a:buFont typeface="Arial"/>
              <a:buChar char="•"/>
            </a:pPr>
            <a:r>
              <a:rPr lang="en-US" sz="2871">
                <a:solidFill>
                  <a:srgbClr val="FFFFFF"/>
                </a:solidFill>
                <a:latin typeface="Montserrat"/>
              </a:rPr>
              <a:t>Specialty Stores</a:t>
            </a:r>
          </a:p>
          <a:p>
            <a:pPr marL="619857" lvl="1" indent="-309928">
              <a:lnSpc>
                <a:spcPts val="4019"/>
              </a:lnSpc>
              <a:buFont typeface="Arial"/>
              <a:buChar char="•"/>
            </a:pPr>
            <a:r>
              <a:rPr lang="en-US" sz="2871">
                <a:solidFill>
                  <a:srgbClr val="FFFFFF"/>
                </a:solidFill>
                <a:latin typeface="Montserrat"/>
              </a:rPr>
              <a:t>Departmental Stores</a:t>
            </a:r>
          </a:p>
          <a:p>
            <a:pPr marL="619857" lvl="1" indent="-309928">
              <a:lnSpc>
                <a:spcPts val="4019"/>
              </a:lnSpc>
              <a:buFont typeface="Arial"/>
              <a:buChar char="•"/>
            </a:pPr>
            <a:r>
              <a:rPr lang="en-US" sz="2871">
                <a:solidFill>
                  <a:srgbClr val="FFFFFF"/>
                </a:solidFill>
                <a:latin typeface="Montserrat"/>
              </a:rPr>
              <a:t>Off-Prices Stores</a:t>
            </a:r>
          </a:p>
          <a:p>
            <a:pPr marL="619857" lvl="1" indent="-309928">
              <a:lnSpc>
                <a:spcPts val="4019"/>
              </a:lnSpc>
              <a:buFont typeface="Arial"/>
              <a:buChar char="•"/>
            </a:pPr>
            <a:r>
              <a:rPr lang="en-US" sz="2871">
                <a:solidFill>
                  <a:srgbClr val="FFFFFF"/>
                </a:solidFill>
                <a:latin typeface="Montserrat"/>
              </a:rPr>
              <a:t>Airports</a:t>
            </a:r>
          </a:p>
        </p:txBody>
      </p:sp>
      <p:sp>
        <p:nvSpPr>
          <p:cNvPr id="36" name="TextBox 36"/>
          <p:cNvSpPr txBox="1"/>
          <p:nvPr/>
        </p:nvSpPr>
        <p:spPr>
          <a:xfrm>
            <a:off x="9563411" y="6986159"/>
            <a:ext cx="2653649" cy="330731"/>
          </a:xfrm>
          <a:prstGeom prst="rect">
            <a:avLst/>
          </a:prstGeom>
        </p:spPr>
        <p:txBody>
          <a:bodyPr lIns="0" tIns="0" rIns="0" bIns="0" rtlCol="0" anchor="t">
            <a:spAutoFit/>
          </a:bodyPr>
          <a:lstStyle/>
          <a:p>
            <a:pPr algn="ctr">
              <a:lnSpc>
                <a:spcPts val="2485"/>
              </a:lnSpc>
            </a:pPr>
            <a:r>
              <a:rPr lang="en-US" sz="2461">
                <a:solidFill>
                  <a:srgbClr val="43B4BE"/>
                </a:solidFill>
                <a:latin typeface="Montserrat Classic"/>
              </a:rPr>
              <a:t>Sales Channel</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442294"/>
            <a:ext cx="12635294" cy="8844706"/>
          </a:xfrm>
          <a:custGeom>
            <a:rect l="l" t="t" r="r" b="b"/>
            <a:pathLst>
              <a:path w="12635294" h="8844706">
                <a:moveTo>
                  <a:pt x="0" y="0"/>
                </a:moveTo>
                <a:lnTo>
                  <a:pt x="12635294" y="0"/>
                </a:lnTo>
                <a:lnTo>
                  <a:pt x="12635294" y="8844706"/>
                </a:lnTo>
                <a:lnTo>
                  <a:pt x="0" y="88447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1743165" y="5153025"/>
            <a:ext cx="5781265" cy="1764289"/>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Asia Pacific </a:t>
            </a:r>
          </a:p>
          <a:p>
            <a:pPr algn="ctr">
              <a:lnSpc>
                <a:spcPts val="6938"/>
              </a:lnSpc>
            </a:pPr>
            <a:r>
              <a:rPr lang="en-US" sz="5930">
                <a:solidFill>
                  <a:srgbClr val="000000"/>
                </a:solidFill>
                <a:latin typeface="Montserrat"/>
              </a:rPr>
              <a:t>35%</a:t>
            </a:r>
          </a:p>
        </p:txBody>
      </p:sp>
      <p:sp>
        <p:nvSpPr>
          <p:cNvPr id="4" name="TextBox 4"/>
          <p:cNvSpPr txBox="1"/>
          <p:nvPr/>
        </p:nvSpPr>
        <p:spPr>
          <a:xfrm>
            <a:off x="135983" y="280676"/>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Luxury Fashion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p:txBody>
      </p:sp>
      <p:grpSp>
        <p:nvGrpSpPr>
          <p:cNvPr id="3" name="Group 3"/>
          <p:cNvGrpSpPr/>
          <p:nvPr/>
        </p:nvGrpSpPr>
        <p:grpSpPr>
          <a:xfrm>
            <a:off x="4795827" y="5358967"/>
            <a:ext cx="9635068" cy="3284424"/>
            <a:chExt cx="7487197" cy="2552253"/>
          </a:xfrm>
        </p:grpSpPr>
        <p:sp>
          <p:nvSpPr>
            <p:cNvPr id="4" name="Freeform 4"/>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B65C5C"/>
            </a:solidFill>
          </p:spPr>
          <p:txBody>
            <a:bodyPr/>
            <a:lstStyle/>
            <a:p/>
          </p:txBody>
        </p:sp>
      </p:grpSp>
      <p:grpSp>
        <p:nvGrpSpPr>
          <p:cNvPr id="5" name="Group 5"/>
          <p:cNvGrpSpPr/>
          <p:nvPr/>
        </p:nvGrpSpPr>
        <p:grpSpPr>
          <a:xfrm>
            <a:off x="4795827" y="1643609"/>
            <a:ext cx="9635068" cy="3248143"/>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1D1D22"/>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B65C5C"/>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1D1D22"/>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B65C5C"/>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D1D22"/>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977376" y="2269525"/>
            <a:ext cx="6920490"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Aspiration for Exclusivity and Uniqueness to Propel Market Growth</a:t>
            </a:r>
          </a:p>
        </p:txBody>
      </p:sp>
      <p:sp>
        <p:nvSpPr>
          <p:cNvPr id="18" name="TextBox 18"/>
          <p:cNvSpPr txBox="1"/>
          <p:nvPr/>
        </p:nvSpPr>
        <p:spPr>
          <a:xfrm>
            <a:off x="6883590" y="5927267"/>
            <a:ext cx="7108062"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Availability of Second-Hand Luxury Products to Restrict Market Growth </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33440"/>
            </a:stretch>
          </a:blipFill>
        </p:spPr>
        <p:txBody>
          <a:bodyPr/>
          <a:lstStyle/>
          <a:p/>
        </p:txBody>
      </p:sp>
      <p:sp>
        <p:nvSpPr>
          <p:cNvPr id="3" name="TextBox 3"/>
          <p:cNvSpPr txBox="1"/>
          <p:nvPr/>
        </p:nvSpPr>
        <p:spPr>
          <a:xfrm>
            <a:off x="8016995" y="663332"/>
            <a:ext cx="9242305" cy="806936"/>
          </a:xfrm>
          <a:prstGeom prst="rect">
            <a:avLst/>
          </a:prstGeom>
        </p:spPr>
        <p:txBody>
          <a:bodyPr lIns="0" tIns="0" rIns="0" bIns="0" rtlCol="0" anchor="t">
            <a:spAutoFit/>
          </a:bodyPr>
          <a:lstStyle/>
          <a:p>
            <a:pPr algn="ctr">
              <a:lnSpc>
                <a:spcPts val="6233"/>
              </a:lnSpc>
            </a:pPr>
            <a:r>
              <a:rPr lang="en-US" sz="5825">
                <a:solidFill>
                  <a:srgbClr val="000000"/>
                </a:solidFill>
                <a:latin typeface="Canva Sans"/>
              </a:rPr>
              <a:t>AUTHOR'S PERSPECTIVE</a:t>
            </a:r>
          </a:p>
        </p:txBody>
      </p:sp>
      <p:sp>
        <p:nvSpPr>
          <p:cNvPr id="4" name="TextBox 4"/>
          <p:cNvSpPr txBox="1"/>
          <p:nvPr/>
        </p:nvSpPr>
        <p:spPr>
          <a:xfrm>
            <a:off x="7454469" y="2169644"/>
            <a:ext cx="10367358" cy="7274247"/>
          </a:xfrm>
          <a:prstGeom prst="rect">
            <a:avLst/>
          </a:prstGeom>
        </p:spPr>
        <p:txBody>
          <a:bodyPr lIns="0" tIns="0" rIns="0" bIns="0" rtlCol="0" anchor="t">
            <a:spAutoFit/>
          </a:bodyPr>
          <a:lstStyle/>
          <a:p>
            <a:pPr marL="590989" lvl="1" indent="-295495">
              <a:lnSpc>
                <a:spcPts val="3832"/>
              </a:lnSpc>
              <a:buFont typeface="Arial"/>
              <a:buChar char="•"/>
            </a:pPr>
            <a:r>
              <a:rPr lang="en-US" sz="2737">
                <a:solidFill>
                  <a:srgbClr val="000000"/>
                </a:solidFill>
                <a:latin typeface="Montserrat"/>
              </a:rPr>
              <a:t>The Global Luxury Fashion Market is witnessing significant growth in the near future.</a:t>
            </a:r>
          </a:p>
          <a:p>
            <a:pPr marL="590989" lvl="1" indent="-295495">
              <a:lnSpc>
                <a:spcPts val="3832"/>
              </a:lnSpc>
              <a:buFont typeface="Arial"/>
              <a:buChar char="•"/>
            </a:pPr>
            <a:r>
              <a:rPr lang="en-US" sz="2737">
                <a:solidFill>
                  <a:srgbClr val="000000"/>
                </a:solidFill>
                <a:latin typeface="Montserrat"/>
              </a:rPr>
              <a:t>Jewellery is the fastest-growing category over the forecast period due to encompasses a dazzling array of pieces, from intricately designed necklaces and bracelets to exquisite rings and earrings.</a:t>
            </a:r>
          </a:p>
          <a:p>
            <a:pPr marL="590989" lvl="1" indent="-295495">
              <a:lnSpc>
                <a:spcPts val="3832"/>
              </a:lnSpc>
              <a:buFont typeface="Arial"/>
              <a:buChar char="•"/>
            </a:pPr>
            <a:r>
              <a:rPr lang="en-US" sz="2737">
                <a:solidFill>
                  <a:srgbClr val="000000"/>
                </a:solidFill>
                <a:latin typeface="Montserrat"/>
              </a:rPr>
              <a:t>Women's demand for high-quality, unique design drives the innovation and creativity within the luxury fashion industry. </a:t>
            </a:r>
          </a:p>
          <a:p>
            <a:pPr marL="590989" lvl="1" indent="-295495">
              <a:lnSpc>
                <a:spcPts val="3832"/>
              </a:lnSpc>
              <a:buFont typeface="Arial"/>
              <a:buChar char="•"/>
            </a:pPr>
            <a:r>
              <a:rPr lang="en-US" sz="2737">
                <a:solidFill>
                  <a:srgbClr val="000000"/>
                </a:solidFill>
                <a:latin typeface="Montserrat"/>
              </a:rPr>
              <a:t>Gen Z are the fastest-growing category over the forecast period as the Gen Z values experiential and socially conscious aspects of luxury fashion.</a:t>
            </a:r>
          </a:p>
          <a:p>
            <a:pPr marL="590989" lvl="1" indent="-295495">
              <a:lnSpc>
                <a:spcPts val="3832"/>
              </a:lnSpc>
              <a:buFont typeface="Arial"/>
              <a:buChar char="•"/>
            </a:pPr>
            <a:r>
              <a:rPr lang="en-US" sz="2737">
                <a:solidFill>
                  <a:srgbClr val="000000"/>
                </a:solidFill>
                <a:latin typeface="Montserrat"/>
              </a:rPr>
              <a:t>Gen Z's influence on the luxury market is marked by a demand for inclusivity, sustainability, and digital connectivity.</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Freeform 3"/>
          <p:cNvSpPr/>
          <p:nvPr/>
        </p:nvSpPr>
        <p:spPr>
          <a:xfrm>
            <a:off x="10002683" y="2180863"/>
            <a:ext cx="4249747" cy="2041951"/>
          </a:xfrm>
          <a:custGeom>
            <a:rect l="l" t="t" r="r" b="b"/>
            <a:pathLst>
              <a:path w="4249747" h="2041950">
                <a:moveTo>
                  <a:pt x="0" y="0"/>
                </a:moveTo>
                <a:lnTo>
                  <a:pt x="4249747" y="0"/>
                </a:lnTo>
                <a:lnTo>
                  <a:pt x="4249747" y="2041951"/>
                </a:lnTo>
                <a:lnTo>
                  <a:pt x="0" y="2041951"/>
                </a:lnTo>
                <a:lnTo>
                  <a:pt x="0" y="0"/>
                </a:lnTo>
                <a:close/>
              </a:path>
            </a:pathLst>
          </a:custGeom>
          <a:blipFill>
            <a:blip r:embed="rId3"/>
            <a:stretch>
              <a:fillRect l="-8048" t="-12182" r="-7560" b="-17258"/>
            </a:stretch>
          </a:blipFill>
        </p:spPr>
        <p:txBody>
          <a:bodyPr/>
          <a:lstStyle/>
          <a:p/>
        </p:txBody>
      </p:sp>
      <p:sp>
        <p:nvSpPr>
          <p:cNvPr id="4" name="Freeform 4"/>
          <p:cNvSpPr/>
          <p:nvPr/>
        </p:nvSpPr>
        <p:spPr>
          <a:xfrm>
            <a:off x="7241705" y="2104040"/>
            <a:ext cx="2485581" cy="2195596"/>
          </a:xfrm>
          <a:custGeom>
            <a:rect l="l" t="t" r="r" b="b"/>
            <a:pathLst>
              <a:path w="2485581" h="2195596">
                <a:moveTo>
                  <a:pt x="0" y="0"/>
                </a:moveTo>
                <a:lnTo>
                  <a:pt x="2485581" y="0"/>
                </a:lnTo>
                <a:lnTo>
                  <a:pt x="2485581" y="2195597"/>
                </a:lnTo>
                <a:lnTo>
                  <a:pt x="0" y="2195597"/>
                </a:lnTo>
                <a:lnTo>
                  <a:pt x="0" y="0"/>
                </a:lnTo>
                <a:close/>
              </a:path>
            </a:pathLst>
          </a:custGeom>
          <a:blipFill>
            <a:blip r:embed="rId4"/>
            <a:stretch>
              <a:fillRect/>
            </a:stretch>
          </a:blipFill>
        </p:spPr>
        <p:txBody>
          <a:bodyPr/>
          <a:lstStyle/>
          <a:p/>
        </p:txBody>
      </p:sp>
      <p:sp>
        <p:nvSpPr>
          <p:cNvPr id="5" name="Freeform 5"/>
          <p:cNvSpPr/>
          <p:nvPr/>
        </p:nvSpPr>
        <p:spPr>
          <a:xfrm>
            <a:off x="6567556" y="4740782"/>
            <a:ext cx="3833879" cy="1214062"/>
          </a:xfrm>
          <a:custGeom>
            <a:rect l="l" t="t" r="r" b="b"/>
            <a:pathLst>
              <a:path w="3833879" h="1214062">
                <a:moveTo>
                  <a:pt x="0" y="0"/>
                </a:moveTo>
                <a:lnTo>
                  <a:pt x="3833879" y="0"/>
                </a:lnTo>
                <a:lnTo>
                  <a:pt x="3833879" y="1214062"/>
                </a:lnTo>
                <a:lnTo>
                  <a:pt x="0" y="1214062"/>
                </a:lnTo>
                <a:lnTo>
                  <a:pt x="0" y="0"/>
                </a:lnTo>
                <a:close/>
              </a:path>
            </a:pathLst>
          </a:custGeom>
          <a:blipFill>
            <a:blip r:embed="rId5"/>
            <a:stretch>
              <a:fillRect/>
            </a:stretch>
          </a:blipFill>
        </p:spPr>
        <p:txBody>
          <a:bodyPr/>
          <a:lstStyle/>
          <a:p/>
        </p:txBody>
      </p:sp>
      <p:sp>
        <p:nvSpPr>
          <p:cNvPr id="6" name="Freeform 6"/>
          <p:cNvSpPr/>
          <p:nvPr/>
        </p:nvSpPr>
        <p:spPr>
          <a:xfrm>
            <a:off x="11085195" y="4506053"/>
            <a:ext cx="3358008" cy="1888880"/>
          </a:xfrm>
          <a:custGeom>
            <a:rect l="l" t="t" r="r" b="b"/>
            <a:pathLst>
              <a:path w="3358008" h="1888879">
                <a:moveTo>
                  <a:pt x="0" y="0"/>
                </a:moveTo>
                <a:lnTo>
                  <a:pt x="3358009" y="0"/>
                </a:lnTo>
                <a:lnTo>
                  <a:pt x="3358009" y="1888880"/>
                </a:lnTo>
                <a:lnTo>
                  <a:pt x="0" y="1888880"/>
                </a:lnTo>
                <a:lnTo>
                  <a:pt x="0" y="0"/>
                </a:lnTo>
                <a:close/>
              </a:path>
            </a:pathLst>
          </a:custGeom>
          <a:blipFill>
            <a:blip r:embed="rId6"/>
            <a:stretch>
              <a:fillRect/>
            </a:stretch>
          </a:blipFill>
        </p:spPr>
        <p:txBody>
          <a:bodyPr/>
          <a:lstStyle/>
          <a:p/>
        </p:txBody>
      </p:sp>
      <p:sp>
        <p:nvSpPr>
          <p:cNvPr id="7" name="Freeform 7"/>
          <p:cNvSpPr/>
          <p:nvPr/>
        </p:nvSpPr>
        <p:spPr>
          <a:xfrm>
            <a:off x="7241705" y="6469194"/>
            <a:ext cx="3400897" cy="1688191"/>
          </a:xfrm>
          <a:custGeom>
            <a:rect l="l" t="t" r="r" b="b"/>
            <a:pathLst>
              <a:path w="3400896" h="1688190">
                <a:moveTo>
                  <a:pt x="0" y="0"/>
                </a:moveTo>
                <a:lnTo>
                  <a:pt x="3400897" y="0"/>
                </a:lnTo>
                <a:lnTo>
                  <a:pt x="3400897" y="1688191"/>
                </a:lnTo>
                <a:lnTo>
                  <a:pt x="0" y="1688191"/>
                </a:lnTo>
                <a:lnTo>
                  <a:pt x="0" y="0"/>
                </a:lnTo>
                <a:close/>
              </a:path>
            </a:pathLst>
          </a:custGeom>
          <a:blipFill>
            <a:blip r:embed="rId7"/>
            <a:stretch>
              <a:fillRect l="-7315" t="-12631" r="-7576" b="-13157"/>
            </a:stretch>
          </a:blipFill>
        </p:spPr>
        <p:txBody>
          <a:bodyPr/>
          <a:lstStyle/>
          <a:p/>
        </p:txBody>
      </p:sp>
      <p:sp>
        <p:nvSpPr>
          <p:cNvPr id="8" name="Freeform 8"/>
          <p:cNvSpPr/>
          <p:nvPr/>
        </p:nvSpPr>
        <p:spPr>
          <a:xfrm>
            <a:off x="14843970" y="2594291"/>
            <a:ext cx="3264377" cy="1215095"/>
          </a:xfrm>
          <a:custGeom>
            <a:rect l="l" t="t" r="r" b="b"/>
            <a:pathLst>
              <a:path w="3264377" h="1215095">
                <a:moveTo>
                  <a:pt x="0" y="0"/>
                </a:moveTo>
                <a:lnTo>
                  <a:pt x="3264377" y="0"/>
                </a:lnTo>
                <a:lnTo>
                  <a:pt x="3264377" y="1215095"/>
                </a:lnTo>
                <a:lnTo>
                  <a:pt x="0" y="1215095"/>
                </a:lnTo>
                <a:lnTo>
                  <a:pt x="0" y="0"/>
                </a:lnTo>
                <a:close/>
              </a:path>
            </a:pathLst>
          </a:custGeom>
          <a:blipFill>
            <a:blip r:embed="rId8"/>
            <a:stretch>
              <a:fillRect/>
            </a:stretch>
          </a:blipFill>
        </p:spPr>
        <p:txBody>
          <a:bodyPr/>
          <a:lstStyle/>
          <a:p/>
        </p:txBody>
      </p:sp>
      <p:sp>
        <p:nvSpPr>
          <p:cNvPr id="9" name="Freeform 9"/>
          <p:cNvSpPr/>
          <p:nvPr/>
        </p:nvSpPr>
        <p:spPr>
          <a:xfrm>
            <a:off x="14985467" y="4946142"/>
            <a:ext cx="2981384" cy="1008701"/>
          </a:xfrm>
          <a:custGeom>
            <a:rect l="l" t="t" r="r" b="b"/>
            <a:pathLst>
              <a:path w="2981384" h="1008701">
                <a:moveTo>
                  <a:pt x="0" y="0"/>
                </a:moveTo>
                <a:lnTo>
                  <a:pt x="2981384" y="0"/>
                </a:lnTo>
                <a:lnTo>
                  <a:pt x="2981384" y="1008702"/>
                </a:lnTo>
                <a:lnTo>
                  <a:pt x="0" y="1008702"/>
                </a:lnTo>
                <a:lnTo>
                  <a:pt x="0" y="0"/>
                </a:lnTo>
                <a:close/>
              </a:path>
            </a:pathLst>
          </a:custGeom>
          <a:blipFill>
            <a:blip r:embed="rId9"/>
            <a:stretch>
              <a:fillRect/>
            </a:stretch>
          </a:blipFill>
        </p:spPr>
        <p:txBody>
          <a:bodyPr/>
          <a:lstStyle/>
          <a:p/>
        </p:txBody>
      </p:sp>
      <p:sp>
        <p:nvSpPr>
          <p:cNvPr id="10" name="Freeform 10"/>
          <p:cNvSpPr/>
          <p:nvPr/>
        </p:nvSpPr>
        <p:spPr>
          <a:xfrm>
            <a:off x="11987349" y="6516961"/>
            <a:ext cx="5463209" cy="1592656"/>
          </a:xfrm>
          <a:custGeom>
            <a:rect l="l" t="t" r="r" b="b"/>
            <a:pathLst>
              <a:path w="5463209" h="1592656">
                <a:moveTo>
                  <a:pt x="0" y="0"/>
                </a:moveTo>
                <a:lnTo>
                  <a:pt x="5463209" y="0"/>
                </a:lnTo>
                <a:lnTo>
                  <a:pt x="5463209" y="1592656"/>
                </a:lnTo>
                <a:lnTo>
                  <a:pt x="0" y="1592656"/>
                </a:lnTo>
                <a:lnTo>
                  <a:pt x="0" y="0"/>
                </a:lnTo>
                <a:close/>
              </a:path>
            </a:pathLst>
          </a:custGeom>
          <a:blipFill>
            <a:blip r:embed="rId10"/>
            <a:stretch>
              <a:fillRect/>
            </a:stretch>
          </a:blipFill>
        </p:spPr>
        <p:txBody>
          <a:bodyPr/>
          <a:lstStyle/>
          <a:p/>
        </p:txBody>
      </p:sp>
      <p:sp>
        <p:nvSpPr>
          <p:cNvPr id="11" name="Freeform 11"/>
          <p:cNvSpPr/>
          <p:nvPr/>
        </p:nvSpPr>
        <p:spPr>
          <a:xfrm>
            <a:off x="11663495" y="8671592"/>
            <a:ext cx="6110916" cy="1004025"/>
          </a:xfrm>
          <a:custGeom>
            <a:rect l="l" t="t" r="r" b="b"/>
            <a:pathLst>
              <a:path w="6110916" h="1004025">
                <a:moveTo>
                  <a:pt x="0" y="0"/>
                </a:moveTo>
                <a:lnTo>
                  <a:pt x="6110916" y="0"/>
                </a:lnTo>
                <a:lnTo>
                  <a:pt x="6110916" y="1004025"/>
                </a:lnTo>
                <a:lnTo>
                  <a:pt x="0" y="1004025"/>
                </a:lnTo>
                <a:lnTo>
                  <a:pt x="0" y="0"/>
                </a:lnTo>
                <a:close/>
              </a:path>
            </a:pathLst>
          </a:custGeom>
          <a:blipFill>
            <a:blip r:embed="rId11"/>
            <a:stretch>
              <a:fillRect l="-608" t="-85802" r="-811" b="-85802"/>
            </a:stretch>
          </a:blipFill>
        </p:spPr>
        <p:txBody>
          <a:bodyPr/>
          <a:lstStyle/>
          <a:p/>
        </p:txBody>
      </p:sp>
      <p:sp>
        <p:nvSpPr>
          <p:cNvPr id="12" name="Freeform 12"/>
          <p:cNvSpPr/>
          <p:nvPr/>
        </p:nvSpPr>
        <p:spPr>
          <a:xfrm>
            <a:off x="6048664" y="8595535"/>
            <a:ext cx="5256763" cy="1178391"/>
          </a:xfrm>
          <a:custGeom>
            <a:rect l="l" t="t" r="r" b="b"/>
            <a:pathLst>
              <a:path w="5256763" h="1178391">
                <a:moveTo>
                  <a:pt x="0" y="0"/>
                </a:moveTo>
                <a:lnTo>
                  <a:pt x="5256763" y="0"/>
                </a:lnTo>
                <a:lnTo>
                  <a:pt x="5256763" y="1178391"/>
                </a:lnTo>
                <a:lnTo>
                  <a:pt x="0" y="1178391"/>
                </a:lnTo>
                <a:lnTo>
                  <a:pt x="0" y="0"/>
                </a:lnTo>
                <a:close/>
              </a:path>
            </a:pathLst>
          </a:custGeom>
          <a:blipFill>
            <a:blip r:embed="rId12"/>
            <a:stretch>
              <a:fillRect/>
            </a:stretch>
          </a:blipFill>
        </p:spPr>
        <p:txBody>
          <a:bodyPr/>
          <a:lstStyle/>
          <a:p/>
        </p:txBody>
      </p:sp>
      <p:sp>
        <p:nvSpPr>
          <p:cNvPr id="13" name="TextBox 13"/>
          <p:cNvSpPr txBox="1"/>
          <p:nvPr/>
        </p:nvSpPr>
        <p:spPr>
          <a:xfrm>
            <a:off x="10002683" y="599713"/>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4sw6nxe3"/>
              </a:rPr>
              <a:t>https://tinyurl.com/4sw6nxe3</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61</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Luxury Fashion Market Report 2024</dc:title>
  <cp:lastModifiedBy>decipher market</cp:lastModifiedBy>
  <cp:revision>2</cp:revision>
  <dcterms:created xsi:type="dcterms:W3CDTF">2006-08-16T00:00:00Z</dcterms:created>
  <dcterms:modified xsi:type="dcterms:W3CDTF">2024-03-11T15:41:10Z</dcterms:modified>
</cp:coreProperties>
</file>