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9kt888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296"/>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5120D">
                <a:alpha val="84706"/>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0"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4614" y="3707127"/>
            <a:ext cx="9144000" cy="3055837"/>
          </a:xfrm>
          <a:prstGeom prst="rect">
            <a:avLst/>
          </a:prstGeom>
        </p:spPr>
        <p:txBody>
          <a:bodyPr wrap="square" lIns="0" tIns="0" rIns="0" bIns="0" rtlCol="0" anchor="t">
            <a:spAutoFit/>
          </a:bodyPr>
          <a:lstStyle/>
          <a:p>
            <a:pPr>
              <a:lnSpc>
                <a:spcPts val="5880"/>
              </a:lnSpc>
            </a:pPr>
            <a:r>
              <a:rPr lang="en-US" sz="6600">
                <a:solidFill>
                  <a:srgbClr val="FFFFFF"/>
                </a:solidFill>
                <a:latin typeface="Canva Sans"/>
              </a:rPr>
              <a:t>GLOBAL </a:t>
            </a:r>
          </a:p>
          <a:p>
            <a:pPr>
              <a:lnSpc>
                <a:spcPts val="5880"/>
              </a:lnSpc>
            </a:pPr>
            <a:r>
              <a:rPr lang="en-US" sz="6600">
                <a:solidFill>
                  <a:srgbClr val="FFFFFF"/>
                </a:solidFill>
                <a:latin typeface="Canva Sans"/>
              </a:rPr>
              <a:t>LUXURY EYEGLASSES</a:t>
            </a:r>
          </a:p>
          <a:p>
            <a:pPr>
              <a:lnSpc>
                <a:spcPts val="5880"/>
              </a:lnSpc>
            </a:pPr>
            <a:r>
              <a:rPr lang="en-US" sz="6600">
                <a:solidFill>
                  <a:srgbClr val="FFFFFF"/>
                </a:solidFill>
                <a:latin typeface="Canva Sans"/>
              </a:rPr>
              <a:t>MARKET REPORT </a:t>
            </a:r>
          </a:p>
          <a:p>
            <a:pPr>
              <a:lnSpc>
                <a:spcPts val="5880"/>
              </a:lnSpc>
            </a:pPr>
            <a:r>
              <a:rPr lang="en-US" sz="66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476449" y="1846092"/>
            <a:ext cx="15335103" cy="6594815"/>
            <a:chExt cx="4038875" cy="1736906"/>
          </a:xfrm>
        </p:grpSpPr>
        <p:sp>
          <p:nvSpPr>
            <p:cNvPr id="4" name="Freeform 4"/>
            <p:cNvSpPr/>
            <p:nvPr/>
          </p:nvSpPr>
          <p:spPr>
            <a:xfrm>
              <a:off x="0" y="0"/>
              <a:ext cx="4038875" cy="1736906"/>
            </a:xfrm>
            <a:custGeom>
              <a:rect l="l" t="t" r="r" b="b"/>
              <a:pathLst>
                <a:path w="4038875" h="1736906">
                  <a:moveTo>
                    <a:pt x="0" y="0"/>
                  </a:moveTo>
                  <a:lnTo>
                    <a:pt x="4038875" y="0"/>
                  </a:lnTo>
                  <a:lnTo>
                    <a:pt x="4038875" y="1736906"/>
                  </a:lnTo>
                  <a:lnTo>
                    <a:pt x="0" y="1736906"/>
                  </a:lnTo>
                  <a:close/>
                </a:path>
              </a:pathLst>
            </a:custGeom>
            <a:solidFill>
              <a:srgbClr val="151513">
                <a:alpha val="84706"/>
              </a:srgbClr>
            </a:solidFill>
          </p:spPr>
          <p:txBody>
            <a:bodyPr/>
            <a:lstStyle/>
            <a:p/>
          </p:txBody>
        </p:sp>
        <p:sp>
          <p:nvSpPr>
            <p:cNvPr id="5" name="TextBox 5"/>
            <p:cNvSpPr txBox="1"/>
            <p:nvPr/>
          </p:nvSpPr>
          <p:spPr>
            <a:xfrm>
              <a:off x="0" y="-38100"/>
              <a:ext cx="4038875" cy="177500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71064" y="3257245"/>
            <a:ext cx="14801872" cy="4803776"/>
          </a:xfrm>
          <a:prstGeom prst="rect">
            <a:avLst/>
          </a:prstGeom>
        </p:spPr>
        <p:txBody>
          <a:bodyPr lIns="0" tIns="0" rIns="0" bIns="0" rtlCol="0" anchor="t">
            <a:spAutoFit/>
          </a:bodyPr>
          <a:lstStyle/>
          <a:p>
            <a:pPr>
              <a:lnSpc>
                <a:spcPts val="3499"/>
              </a:lnSpc>
              <a:spcBef>
                <a:spcPct val="0"/>
              </a:spcBef>
            </a:pPr>
            <a:r>
              <a:rPr lang="en-US" sz="2499">
                <a:solidFill>
                  <a:srgbClr val="FFFFFF"/>
                </a:solidFill>
                <a:latin typeface="Canva Sans"/>
              </a:rPr>
              <a:t>The market for luxury eyeglasses is the segment of the eyewear business that specializes in high-end, designer, and premium frames. Targeting customers who are prepared to spend more for luxury and status, these spectacles are usually distinguished by their exceptional quality, exquisite craftsmanship, and distinctive design. The luxury eyeglasses market is growing due to several factors, including increasing consumer disposable income, a rising emphasis on fashion and personal style, and the perception of eyeglasses as both a functional accessory and a status symbol. Luxury eyewear brands offer innovative designs, premium materials, and superior craftsmanship, attracting consumers who value exclusivity and brand prestige. Additionally, the growing awareness of eye health and the integration of advanced technologies, such as blue-light blocking features, contribute to the market's expansion as consumers seek both style and functionality in their eyewear choices.</a:t>
            </a:r>
          </a:p>
        </p:txBody>
      </p:sp>
      <p:sp>
        <p:nvSpPr>
          <p:cNvPr id="7" name="TextBox 7"/>
          <p:cNvSpPr txBox="1"/>
          <p:nvPr/>
        </p:nvSpPr>
        <p:spPr>
          <a:xfrm>
            <a:off x="5080096" y="214403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96178" y="3834440"/>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392E2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4156121"/>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4071698"/>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81231" y="4609403"/>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14" name="TextBox 14"/>
          <p:cNvSpPr txBox="1"/>
          <p:nvPr/>
        </p:nvSpPr>
        <p:spPr>
          <a:xfrm>
            <a:off x="2964419" y="4222435"/>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5.0%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22537" y="2045220"/>
            <a:ext cx="8369232" cy="3701462"/>
            <a:chExt cx="9259103" cy="4095026"/>
          </a:xfrm>
        </p:grpSpPr>
        <p:sp>
          <p:nvSpPr>
            <p:cNvPr id="7" name="Freeform 7"/>
            <p:cNvSpPr/>
            <p:nvPr/>
          </p:nvSpPr>
          <p:spPr>
            <a:xfrm>
              <a:off x="0" y="0"/>
              <a:ext cx="9259103" cy="4095026"/>
            </a:xfrm>
            <a:custGeom>
              <a:rect l="l" t="t" r="r" b="b"/>
              <a:pathLst>
                <a:path w="9259103" h="4095025">
                  <a:moveTo>
                    <a:pt x="9134643" y="4095026"/>
                  </a:moveTo>
                  <a:lnTo>
                    <a:pt x="124460" y="4095026"/>
                  </a:lnTo>
                  <a:cubicBezTo>
                    <a:pt x="55880" y="4095026"/>
                    <a:pt x="0" y="4039146"/>
                    <a:pt x="0" y="3970565"/>
                  </a:cubicBezTo>
                  <a:lnTo>
                    <a:pt x="0" y="124460"/>
                  </a:lnTo>
                  <a:cubicBezTo>
                    <a:pt x="0" y="55880"/>
                    <a:pt x="55880" y="0"/>
                    <a:pt x="124460" y="0"/>
                  </a:cubicBezTo>
                  <a:lnTo>
                    <a:pt x="9134643" y="0"/>
                  </a:lnTo>
                  <a:cubicBezTo>
                    <a:pt x="9203224" y="0"/>
                    <a:pt x="9259103" y="55880"/>
                    <a:pt x="9259103" y="124460"/>
                  </a:cubicBezTo>
                  <a:lnTo>
                    <a:pt x="9259103" y="3970566"/>
                  </a:lnTo>
                  <a:cubicBezTo>
                    <a:pt x="9259103" y="4039146"/>
                    <a:pt x="9203224" y="4095026"/>
                    <a:pt x="9134643" y="4095026"/>
                  </a:cubicBezTo>
                  <a:close/>
                </a:path>
              </a:pathLst>
            </a:custGeom>
            <a:solidFill>
              <a:srgbClr val="15120D"/>
            </a:solidFill>
          </p:spPr>
          <p:txBody>
            <a:bodyPr/>
            <a:lstStyle/>
            <a:p/>
          </p:txBody>
        </p:sp>
      </p:grpSp>
      <p:grpSp>
        <p:nvGrpSpPr>
          <p:cNvPr id="8" name="Group 8"/>
          <p:cNvGrpSpPr/>
          <p:nvPr/>
        </p:nvGrpSpPr>
        <p:grpSpPr>
          <a:xfrm rot="5400000">
            <a:off x="1517729" y="1829280"/>
            <a:ext cx="929744" cy="396520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22537" y="6068517"/>
            <a:ext cx="8369232" cy="3701462"/>
            <a:chExt cx="9259103" cy="4095026"/>
          </a:xfrm>
        </p:grpSpPr>
        <p:sp>
          <p:nvSpPr>
            <p:cNvPr id="11" name="Freeform 11"/>
            <p:cNvSpPr/>
            <p:nvPr/>
          </p:nvSpPr>
          <p:spPr>
            <a:xfrm>
              <a:off x="0" y="0"/>
              <a:ext cx="9259103" cy="4095026"/>
            </a:xfrm>
            <a:custGeom>
              <a:rect l="l" t="t" r="r" b="b"/>
              <a:pathLst>
                <a:path w="9259103" h="4095025">
                  <a:moveTo>
                    <a:pt x="9134643" y="4095026"/>
                  </a:moveTo>
                  <a:lnTo>
                    <a:pt x="124460" y="4095026"/>
                  </a:lnTo>
                  <a:cubicBezTo>
                    <a:pt x="55880" y="4095026"/>
                    <a:pt x="0" y="4039146"/>
                    <a:pt x="0" y="3970565"/>
                  </a:cubicBezTo>
                  <a:lnTo>
                    <a:pt x="0" y="124460"/>
                  </a:lnTo>
                  <a:cubicBezTo>
                    <a:pt x="0" y="55880"/>
                    <a:pt x="55880" y="0"/>
                    <a:pt x="124460" y="0"/>
                  </a:cubicBezTo>
                  <a:lnTo>
                    <a:pt x="9134643" y="0"/>
                  </a:lnTo>
                  <a:cubicBezTo>
                    <a:pt x="9203224" y="0"/>
                    <a:pt x="9259103" y="55880"/>
                    <a:pt x="9259103" y="124460"/>
                  </a:cubicBezTo>
                  <a:lnTo>
                    <a:pt x="9259103" y="3970566"/>
                  </a:lnTo>
                  <a:cubicBezTo>
                    <a:pt x="9259103" y="4039146"/>
                    <a:pt x="9203224" y="4095026"/>
                    <a:pt x="9134643" y="4095026"/>
                  </a:cubicBezTo>
                  <a:close/>
                </a:path>
              </a:pathLst>
            </a:custGeom>
            <a:solidFill>
              <a:srgbClr val="604626"/>
            </a:solidFill>
          </p:spPr>
          <p:txBody>
            <a:bodyPr/>
            <a:lstStyle/>
            <a:p/>
          </p:txBody>
        </p:sp>
      </p:grpSp>
      <p:grpSp>
        <p:nvGrpSpPr>
          <p:cNvPr id="12" name="Group 12"/>
          <p:cNvGrpSpPr/>
          <p:nvPr/>
        </p:nvGrpSpPr>
        <p:grpSpPr>
          <a:xfrm rot="5400000">
            <a:off x="1517729" y="5852577"/>
            <a:ext cx="929744" cy="396520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81579" y="3632607"/>
            <a:ext cx="3402044" cy="415700"/>
          </a:xfrm>
          <a:prstGeom prst="rect">
            <a:avLst/>
          </a:prstGeom>
        </p:spPr>
        <p:txBody>
          <a:bodyPr lIns="0" tIns="0" rIns="0" bIns="0" rtlCol="0" anchor="t">
            <a:spAutoFit/>
          </a:bodyPr>
          <a:lstStyle/>
          <a:p>
            <a:pPr algn="ctr">
              <a:lnSpc>
                <a:spcPts val="3186"/>
              </a:lnSpc>
            </a:pPr>
            <a:r>
              <a:rPr lang="en-US" sz="3155">
                <a:solidFill>
                  <a:srgbClr val="43B4BE"/>
                </a:solidFill>
                <a:latin typeface="Montserrat Classic"/>
              </a:rPr>
              <a:t>Type Segment</a:t>
            </a:r>
          </a:p>
        </p:txBody>
      </p:sp>
      <p:sp>
        <p:nvSpPr>
          <p:cNvPr id="16" name="TextBox 16"/>
          <p:cNvSpPr txBox="1"/>
          <p:nvPr/>
        </p:nvSpPr>
        <p:spPr>
          <a:xfrm>
            <a:off x="4454649" y="3016544"/>
            <a:ext cx="5460377" cy="1543051"/>
          </a:xfrm>
          <a:prstGeom prst="rect">
            <a:avLst/>
          </a:prstGeom>
        </p:spPr>
        <p:txBody>
          <a:bodyPr lIns="0" tIns="0" rIns="0" bIns="0" rtlCol="0" anchor="t">
            <a:spAutoFit/>
          </a:bodyPr>
          <a:lstStyle/>
          <a:p>
            <a:pPr marL="647695" lvl="1" indent="-323848">
              <a:lnSpc>
                <a:spcPts val="4199"/>
              </a:lnSpc>
              <a:buFont typeface="Arial"/>
              <a:buChar char="•"/>
            </a:pPr>
            <a:r>
              <a:rPr lang="en-US" sz="2999">
                <a:solidFill>
                  <a:srgbClr val="FFFFFF"/>
                </a:solidFill>
                <a:latin typeface="Montserrat"/>
              </a:rPr>
              <a:t>PCB Drills</a:t>
            </a:r>
          </a:p>
          <a:p>
            <a:pPr marL="647695" lvl="1" indent="-323848">
              <a:lnSpc>
                <a:spcPts val="4199"/>
              </a:lnSpc>
              <a:buFont typeface="Arial"/>
              <a:buChar char="•"/>
            </a:pPr>
            <a:r>
              <a:rPr lang="en-US" sz="2999">
                <a:solidFill>
                  <a:srgbClr val="FFFFFF"/>
                </a:solidFill>
                <a:latin typeface="Montserrat"/>
              </a:rPr>
              <a:t>PCB Routers</a:t>
            </a:r>
          </a:p>
          <a:p>
            <a:pPr marL="647695" lvl="1" indent="-323848">
              <a:lnSpc>
                <a:spcPts val="4199"/>
              </a:lnSpc>
              <a:buFont typeface="Arial"/>
              <a:buChar char="•"/>
            </a:pPr>
            <a:r>
              <a:rPr lang="en-US" sz="2999">
                <a:solidFill>
                  <a:srgbClr val="FFFFFF"/>
                </a:solidFill>
                <a:latin typeface="Montserrat"/>
              </a:rPr>
              <a:t>PCB End Mills</a:t>
            </a:r>
          </a:p>
        </p:txBody>
      </p:sp>
      <p:sp>
        <p:nvSpPr>
          <p:cNvPr id="17" name="TextBox 17"/>
          <p:cNvSpPr txBox="1"/>
          <p:nvPr/>
        </p:nvSpPr>
        <p:spPr>
          <a:xfrm>
            <a:off x="281579" y="7427457"/>
            <a:ext cx="3402044" cy="812413"/>
          </a:xfrm>
          <a:prstGeom prst="rect">
            <a:avLst/>
          </a:prstGeom>
        </p:spPr>
        <p:txBody>
          <a:bodyPr lIns="0" tIns="0" rIns="0" bIns="0" rtlCol="0" anchor="t">
            <a:spAutoFit/>
          </a:bodyPr>
          <a:lstStyle/>
          <a:p>
            <a:pPr algn="ctr">
              <a:lnSpc>
                <a:spcPts val="3186"/>
              </a:lnSpc>
            </a:pPr>
            <a:r>
              <a:rPr lang="en-US" sz="3155">
                <a:solidFill>
                  <a:srgbClr val="43B4BE"/>
                </a:solidFill>
                <a:latin typeface="Montserrat Classic"/>
              </a:rPr>
              <a:t>Application Segment</a:t>
            </a:r>
          </a:p>
        </p:txBody>
      </p:sp>
      <p:sp>
        <p:nvSpPr>
          <p:cNvPr id="18" name="TextBox 18"/>
          <p:cNvSpPr txBox="1"/>
          <p:nvPr/>
        </p:nvSpPr>
        <p:spPr>
          <a:xfrm>
            <a:off x="3965202" y="6299998"/>
            <a:ext cx="6439269" cy="31813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Communications</a:t>
            </a:r>
          </a:p>
          <a:p>
            <a:pPr marL="647700" lvl="1" indent="-323850">
              <a:lnSpc>
                <a:spcPts val="4200"/>
              </a:lnSpc>
              <a:buFont typeface="Arial"/>
              <a:buChar char="•"/>
            </a:pPr>
            <a:r>
              <a:rPr lang="en-US" sz="3000">
                <a:solidFill>
                  <a:srgbClr val="FFFFFF"/>
                </a:solidFill>
                <a:latin typeface="Montserrat"/>
              </a:rPr>
              <a:t>Computer</a:t>
            </a:r>
          </a:p>
          <a:p>
            <a:pPr marL="647700" lvl="1" indent="-323850">
              <a:lnSpc>
                <a:spcPts val="4200"/>
              </a:lnSpc>
              <a:buFont typeface="Arial"/>
              <a:buChar char="•"/>
            </a:pPr>
            <a:r>
              <a:rPr lang="en-US" sz="3000">
                <a:solidFill>
                  <a:srgbClr val="FFFFFF"/>
                </a:solidFill>
                <a:latin typeface="Montserrat"/>
              </a:rPr>
              <a:t>Consumer Electronics</a:t>
            </a:r>
          </a:p>
          <a:p>
            <a:pPr marL="647700" lvl="1" indent="-323850">
              <a:lnSpc>
                <a:spcPts val="4200"/>
              </a:lnSpc>
              <a:buFont typeface="Arial"/>
              <a:buChar char="•"/>
            </a:pPr>
            <a:r>
              <a:rPr lang="en-US" sz="3000">
                <a:solidFill>
                  <a:srgbClr val="FFFFFF"/>
                </a:solidFill>
                <a:latin typeface="Montserrat"/>
              </a:rPr>
              <a:t>Automotive Electronics</a:t>
            </a:r>
          </a:p>
          <a:p>
            <a:pPr marL="647700" lvl="1" indent="-323850">
              <a:lnSpc>
                <a:spcPts val="4200"/>
              </a:lnSpc>
              <a:buFont typeface="Arial"/>
              <a:buChar char="•"/>
            </a:pPr>
            <a:r>
              <a:rPr lang="en-US" sz="3000">
                <a:solidFill>
                  <a:srgbClr val="FFFFFF"/>
                </a:solidFill>
                <a:latin typeface="Montserrat"/>
              </a:rPr>
              <a:t>Industrial and Medical</a:t>
            </a:r>
          </a:p>
          <a:p>
            <a:pPr marL="647700" lvl="1" indent="-323850">
              <a:lnSpc>
                <a:spcPts val="4200"/>
              </a:lnSpc>
              <a:buFont typeface="Arial"/>
              <a:buChar char="•"/>
            </a:pPr>
            <a:r>
              <a:rPr lang="en-US" sz="3000">
                <a:solidFill>
                  <a:srgbClr val="FFFFFF"/>
                </a:solidFill>
                <a:latin typeface="Montserrat"/>
              </a:rPr>
              <a:t>Military and Aerospace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2669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Luxury Eyeglasses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5C5A"/>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5C5A"/>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5C5A"/>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564800"/>
            <a:ext cx="7389418"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Disposable Income to Propel Market Growth</a:t>
            </a:r>
          </a:p>
        </p:txBody>
      </p:sp>
      <p:sp>
        <p:nvSpPr>
          <p:cNvPr id="18" name="TextBox 18"/>
          <p:cNvSpPr txBox="1"/>
          <p:nvPr/>
        </p:nvSpPr>
        <p:spPr>
          <a:xfrm>
            <a:off x="688359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Economic Uncertainties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94605" y="1558950"/>
            <a:ext cx="14698791" cy="7699350"/>
            <a:chExt cx="3871286" cy="2027812"/>
          </a:xfrm>
        </p:grpSpPr>
        <p:sp>
          <p:nvSpPr>
            <p:cNvPr id="4" name="Freeform 4"/>
            <p:cNvSpPr/>
            <p:nvPr/>
          </p:nvSpPr>
          <p:spPr>
            <a:xfrm>
              <a:off x="0" y="0"/>
              <a:ext cx="3871287" cy="2027812"/>
            </a:xfrm>
            <a:custGeom>
              <a:rect l="l" t="t" r="r" b="b"/>
              <a:pathLst>
                <a:path w="3871287" h="2027812">
                  <a:moveTo>
                    <a:pt x="0" y="0"/>
                  </a:moveTo>
                  <a:lnTo>
                    <a:pt x="3871287" y="0"/>
                  </a:lnTo>
                  <a:lnTo>
                    <a:pt x="3871287" y="2027812"/>
                  </a:lnTo>
                  <a:lnTo>
                    <a:pt x="0" y="2027812"/>
                  </a:lnTo>
                  <a:close/>
                </a:path>
              </a:pathLst>
            </a:custGeom>
            <a:solidFill>
              <a:srgbClr val="19263E">
                <a:alpha val="80784"/>
              </a:srgbClr>
            </a:solidFill>
          </p:spPr>
          <p:txBody>
            <a:bodyPr/>
            <a:lstStyle/>
            <a:p/>
          </p:txBody>
        </p:sp>
        <p:sp>
          <p:nvSpPr>
            <p:cNvPr id="5" name="TextBox 5"/>
            <p:cNvSpPr txBox="1"/>
            <p:nvPr/>
          </p:nvSpPr>
          <p:spPr>
            <a:xfrm>
              <a:off x="0" y="-38100"/>
              <a:ext cx="3871286" cy="2065912"/>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4310744" y="1873767"/>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927170" y="3091685"/>
            <a:ext cx="14433662" cy="5568315"/>
          </a:xfrm>
          <a:prstGeom prst="rect">
            <a:avLst/>
          </a:prstGeom>
        </p:spPr>
        <p:txBody>
          <a:bodyPr lIns="0" tIns="0" rIns="0" bIns="0" rtlCol="0" anchor="t">
            <a:spAutoFit/>
          </a:bodyPr>
          <a:lstStyle/>
          <a:p>
            <a:pPr marL="820421" lvl="1" indent="-410210">
              <a:lnSpc>
                <a:spcPts val="3990"/>
              </a:lnSpc>
              <a:buFont typeface="Arial"/>
              <a:buChar char="•"/>
            </a:pPr>
            <a:r>
              <a:rPr lang="en-US" sz="3800" spc="121">
                <a:solidFill>
                  <a:srgbClr val="FFFFFF"/>
                </a:solidFill>
                <a:latin typeface="Barlow"/>
              </a:rPr>
              <a:t>The Global Luxury Eyeglasses Market is witnessing significant growth in the near future.</a:t>
            </a:r>
          </a:p>
          <a:p>
            <a:pPr marL="820421" lvl="1" indent="-410210">
              <a:lnSpc>
                <a:spcPts val="3990"/>
              </a:lnSpc>
              <a:buFont typeface="Arial"/>
              <a:buChar char="•"/>
            </a:pPr>
            <a:r>
              <a:rPr lang="en-US" sz="3800" spc="121">
                <a:solidFill>
                  <a:srgbClr val="FFFFFF"/>
                </a:solidFill>
                <a:latin typeface="Barlow"/>
              </a:rPr>
              <a:t>Modern luxury eyewear features intricate designs with sharp corners and curves, demanding tools with superior cutting capabilities.</a:t>
            </a:r>
          </a:p>
          <a:p>
            <a:pPr marL="820421" lvl="1" indent="-410210">
              <a:lnSpc>
                <a:spcPts val="3990"/>
              </a:lnSpc>
              <a:buFont typeface="Arial"/>
              <a:buChar char="•"/>
            </a:pPr>
            <a:r>
              <a:rPr lang="en-US" sz="3800" spc="121">
                <a:solidFill>
                  <a:srgbClr val="FFFFFF"/>
                </a:solidFill>
                <a:latin typeface="Barlow"/>
              </a:rPr>
              <a:t>PCB drills offer superior precision and accuracy, crucial for creating the tiny holes needed to mount delicate components in luxury eyeglasses.  </a:t>
            </a:r>
          </a:p>
          <a:p>
            <a:pPr marL="820421" lvl="1" indent="-410210">
              <a:lnSpc>
                <a:spcPts val="3990"/>
              </a:lnSpc>
              <a:buFont typeface="Arial"/>
              <a:buChar char="•"/>
            </a:pPr>
            <a:r>
              <a:rPr lang="en-US" sz="3800" spc="121">
                <a:solidFill>
                  <a:srgbClr val="FFFFFF"/>
                </a:solidFill>
                <a:latin typeface="Barlow"/>
              </a:rPr>
              <a:t>Luxury eyeglasses that offer precise vision correction and advanced UV protection address both functional and aesthetic needs, appealing to a broader consumer base.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9144000" y="2842005"/>
            <a:ext cx="4772694" cy="829256"/>
          </a:xfrm>
          <a:custGeom>
            <a:rect l="l" t="t" r="r" b="b"/>
            <a:pathLst>
              <a:path w="4772694" h="829256">
                <a:moveTo>
                  <a:pt x="0" y="0"/>
                </a:moveTo>
                <a:lnTo>
                  <a:pt x="4772694" y="0"/>
                </a:lnTo>
                <a:lnTo>
                  <a:pt x="4772694" y="829256"/>
                </a:lnTo>
                <a:lnTo>
                  <a:pt x="0" y="829256"/>
                </a:lnTo>
                <a:lnTo>
                  <a:pt x="0" y="0"/>
                </a:lnTo>
                <a:close/>
              </a:path>
            </a:pathLst>
          </a:custGeom>
          <a:blipFill>
            <a:blip r:embed="rId3"/>
            <a:stretch>
              <a:fillRect/>
            </a:stretch>
          </a:blipFill>
        </p:spPr>
        <p:txBody>
          <a:bodyPr/>
          <a:lstStyle/>
          <a:p/>
        </p:txBody>
      </p:sp>
      <p:sp>
        <p:nvSpPr>
          <p:cNvPr id="4" name="Freeform 4"/>
          <p:cNvSpPr/>
          <p:nvPr/>
        </p:nvSpPr>
        <p:spPr>
          <a:xfrm>
            <a:off x="14390439" y="2514622"/>
            <a:ext cx="3583151" cy="1484022"/>
          </a:xfrm>
          <a:custGeom>
            <a:rect l="l" t="t" r="r" b="b"/>
            <a:pathLst>
              <a:path w="3583151" h="1484022">
                <a:moveTo>
                  <a:pt x="0" y="0"/>
                </a:moveTo>
                <a:lnTo>
                  <a:pt x="3583151" y="0"/>
                </a:lnTo>
                <a:lnTo>
                  <a:pt x="3583151" y="1484022"/>
                </a:lnTo>
                <a:lnTo>
                  <a:pt x="0" y="1484022"/>
                </a:lnTo>
                <a:lnTo>
                  <a:pt x="0" y="0"/>
                </a:lnTo>
                <a:close/>
              </a:path>
            </a:pathLst>
          </a:custGeom>
          <a:blipFill>
            <a:blip r:embed="rId4"/>
            <a:stretch>
              <a:fillRect/>
            </a:stretch>
          </a:blipFill>
        </p:spPr>
        <p:txBody>
          <a:bodyPr/>
          <a:lstStyle/>
          <a:p/>
        </p:txBody>
      </p:sp>
      <p:sp>
        <p:nvSpPr>
          <p:cNvPr id="5" name="Freeform 5"/>
          <p:cNvSpPr/>
          <p:nvPr/>
        </p:nvSpPr>
        <p:spPr>
          <a:xfrm>
            <a:off x="9513062" y="4263729"/>
            <a:ext cx="3357618" cy="1525393"/>
          </a:xfrm>
          <a:custGeom>
            <a:rect l="l" t="t" r="r" b="b"/>
            <a:pathLst>
              <a:path w="3357618" h="1525393">
                <a:moveTo>
                  <a:pt x="0" y="0"/>
                </a:moveTo>
                <a:lnTo>
                  <a:pt x="3357618" y="0"/>
                </a:lnTo>
                <a:lnTo>
                  <a:pt x="3357618" y="1525393"/>
                </a:lnTo>
                <a:lnTo>
                  <a:pt x="0" y="1525393"/>
                </a:lnTo>
                <a:lnTo>
                  <a:pt x="0" y="0"/>
                </a:lnTo>
                <a:close/>
              </a:path>
            </a:pathLst>
          </a:custGeom>
          <a:blipFill>
            <a:blip r:embed="rId5"/>
            <a:stretch>
              <a:fillRect/>
            </a:stretch>
          </a:blipFill>
        </p:spPr>
        <p:txBody>
          <a:bodyPr/>
          <a:lstStyle/>
          <a:p/>
        </p:txBody>
      </p:sp>
      <p:sp>
        <p:nvSpPr>
          <p:cNvPr id="6" name="Freeform 6"/>
          <p:cNvSpPr/>
          <p:nvPr/>
        </p:nvSpPr>
        <p:spPr>
          <a:xfrm>
            <a:off x="13431937" y="4608115"/>
            <a:ext cx="4541653" cy="836620"/>
          </a:xfrm>
          <a:custGeom>
            <a:rect l="l" t="t" r="r" b="b"/>
            <a:pathLst>
              <a:path w="4541653" h="836620">
                <a:moveTo>
                  <a:pt x="0" y="0"/>
                </a:moveTo>
                <a:lnTo>
                  <a:pt x="4541653" y="0"/>
                </a:lnTo>
                <a:lnTo>
                  <a:pt x="4541653" y="836620"/>
                </a:lnTo>
                <a:lnTo>
                  <a:pt x="0" y="836620"/>
                </a:lnTo>
                <a:lnTo>
                  <a:pt x="0" y="0"/>
                </a:lnTo>
                <a:close/>
              </a:path>
            </a:pathLst>
          </a:custGeom>
          <a:blipFill>
            <a:blip r:embed="rId6"/>
            <a:stretch>
              <a:fillRect l="-2368" t="-92857" r="-2894" b="-92857"/>
            </a:stretch>
          </a:blipFill>
        </p:spPr>
        <p:txBody>
          <a:bodyPr/>
          <a:lstStyle/>
          <a:p/>
        </p:txBody>
      </p:sp>
      <p:sp>
        <p:nvSpPr>
          <p:cNvPr id="7" name="Freeform 7"/>
          <p:cNvSpPr/>
          <p:nvPr/>
        </p:nvSpPr>
        <p:spPr>
          <a:xfrm>
            <a:off x="9513062" y="6379672"/>
            <a:ext cx="3641104" cy="973660"/>
          </a:xfrm>
          <a:custGeom>
            <a:rect l="l" t="t" r="r" b="b"/>
            <a:pathLst>
              <a:path w="3641104" h="973660">
                <a:moveTo>
                  <a:pt x="0" y="0"/>
                </a:moveTo>
                <a:lnTo>
                  <a:pt x="3641104" y="0"/>
                </a:lnTo>
                <a:lnTo>
                  <a:pt x="3641104" y="973660"/>
                </a:lnTo>
                <a:lnTo>
                  <a:pt x="0" y="973660"/>
                </a:lnTo>
                <a:lnTo>
                  <a:pt x="0" y="0"/>
                </a:lnTo>
                <a:close/>
              </a:path>
            </a:pathLst>
          </a:custGeom>
          <a:blipFill>
            <a:blip r:embed="rId7"/>
            <a:stretch>
              <a:fillRect b="-28393"/>
            </a:stretch>
          </a:blipFill>
        </p:spPr>
        <p:txBody>
          <a:bodyPr/>
          <a:lstStyle/>
          <a:p/>
        </p:txBody>
      </p:sp>
      <p:sp>
        <p:nvSpPr>
          <p:cNvPr id="8" name="Freeform 8"/>
          <p:cNvSpPr/>
          <p:nvPr/>
        </p:nvSpPr>
        <p:spPr>
          <a:xfrm>
            <a:off x="13644215" y="6025009"/>
            <a:ext cx="4329375" cy="1164912"/>
          </a:xfrm>
          <a:custGeom>
            <a:rect l="l" t="t" r="r" b="b"/>
            <a:pathLst>
              <a:path w="4329375" h="1164912">
                <a:moveTo>
                  <a:pt x="0" y="0"/>
                </a:moveTo>
                <a:lnTo>
                  <a:pt x="4329375" y="0"/>
                </a:lnTo>
                <a:lnTo>
                  <a:pt x="4329375" y="1164912"/>
                </a:lnTo>
                <a:lnTo>
                  <a:pt x="0" y="1164912"/>
                </a:lnTo>
                <a:lnTo>
                  <a:pt x="0" y="0"/>
                </a:lnTo>
                <a:close/>
              </a:path>
            </a:pathLst>
          </a:custGeom>
          <a:blipFill>
            <a:blip r:embed="rId8"/>
            <a:stretch>
              <a:fillRect t="-130781" b="-140867"/>
            </a:stretch>
          </a:blipFill>
        </p:spPr>
        <p:txBody>
          <a:bodyPr/>
          <a:lstStyle/>
          <a:p/>
        </p:txBody>
      </p:sp>
      <p:sp>
        <p:nvSpPr>
          <p:cNvPr id="9" name="Freeform 9"/>
          <p:cNvSpPr/>
          <p:nvPr/>
        </p:nvSpPr>
        <p:spPr>
          <a:xfrm>
            <a:off x="6787109" y="8091637"/>
            <a:ext cx="5451907" cy="1166663"/>
          </a:xfrm>
          <a:custGeom>
            <a:rect l="l" t="t" r="r" b="b"/>
            <a:pathLst>
              <a:path w="5451907" h="1166663">
                <a:moveTo>
                  <a:pt x="0" y="0"/>
                </a:moveTo>
                <a:lnTo>
                  <a:pt x="5451907" y="0"/>
                </a:lnTo>
                <a:lnTo>
                  <a:pt x="5451907" y="1166663"/>
                </a:lnTo>
                <a:lnTo>
                  <a:pt x="0" y="1166663"/>
                </a:lnTo>
                <a:lnTo>
                  <a:pt x="0" y="0"/>
                </a:lnTo>
                <a:close/>
              </a:path>
            </a:pathLst>
          </a:custGeom>
          <a:blipFill>
            <a:blip r:embed="rId9"/>
            <a:stretch>
              <a:fillRect/>
            </a:stretch>
          </a:blipFill>
        </p:spPr>
        <p:txBody>
          <a:bodyPr/>
          <a:lstStyle/>
          <a:p/>
        </p:txBody>
      </p:sp>
      <p:sp>
        <p:nvSpPr>
          <p:cNvPr id="10" name="Freeform 10"/>
          <p:cNvSpPr/>
          <p:nvPr/>
        </p:nvSpPr>
        <p:spPr>
          <a:xfrm>
            <a:off x="13154166" y="7878296"/>
            <a:ext cx="3821646" cy="1380004"/>
          </a:xfrm>
          <a:custGeom>
            <a:rect l="l" t="t" r="r" b="b"/>
            <a:pathLst>
              <a:path w="3821645" h="1380004">
                <a:moveTo>
                  <a:pt x="0" y="0"/>
                </a:moveTo>
                <a:lnTo>
                  <a:pt x="3821645" y="0"/>
                </a:lnTo>
                <a:lnTo>
                  <a:pt x="3821645" y="1380004"/>
                </a:lnTo>
                <a:lnTo>
                  <a:pt x="0" y="1380004"/>
                </a:lnTo>
                <a:lnTo>
                  <a:pt x="0" y="0"/>
                </a:lnTo>
                <a:close/>
              </a:path>
            </a:pathLst>
          </a:custGeom>
          <a:blipFill>
            <a:blip r:embed="rId10"/>
            <a:stretch>
              <a:fillRect t="-42349" b="-42270"/>
            </a:stretch>
          </a:blipFill>
        </p:spPr>
        <p:txBody>
          <a:bodyPr/>
          <a:lstStyle/>
          <a:p/>
        </p:txBody>
      </p:sp>
      <p:sp>
        <p:nvSpPr>
          <p:cNvPr id="11" name="TextBox 11"/>
          <p:cNvSpPr txBox="1"/>
          <p:nvPr/>
        </p:nvSpPr>
        <p:spPr>
          <a:xfrm>
            <a:off x="9957912" y="88567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9kt888e"/>
              </a:rPr>
              <a:t>https://tinyurl.com/29kt888e</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Eyeglasses Market Report 2024</dc:title>
  <cp:lastModifiedBy>decipher market</cp:lastModifiedBy>
  <cp:revision>2</cp:revision>
  <dcterms:created xsi:type="dcterms:W3CDTF">2006-08-16T00:00:00Z</dcterms:created>
  <dcterms:modified xsi:type="dcterms:W3CDTF">2024-03-20T13:58:13Z</dcterms:modified>
</cp:coreProperties>
</file>