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2/21/2024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2/21/2024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2/21/2024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2/21/2024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13" Type="http://schemas.openxmlformats.org/officeDocument/2006/relationships/image" Target="../media/image20.jpeg" /><Relationship Id="rId14" Type="http://schemas.openxmlformats.org/officeDocument/2006/relationships/image" Target="../media/image21.jpeg" /><Relationship Id="rId15" Type="http://schemas.openxmlformats.org/officeDocument/2006/relationships/image" Target="../media/image22.jpeg" /><Relationship Id="rId16" Type="http://schemas.openxmlformats.org/officeDocument/2006/relationships/image" Target="../media/image23.jpeg" /><Relationship Id="rId17" Type="http://schemas.openxmlformats.org/officeDocument/2006/relationships/image" Target="../media/image24.jpeg" /><Relationship Id="rId18" Type="http://schemas.openxmlformats.org/officeDocument/2006/relationships/image" Target="../media/image25.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6.jpeg" /><Relationship Id="rId3" Type="http://schemas.openxmlformats.org/officeDocument/2006/relationships/image" Target="../media/image27.jpeg" /><Relationship Id="rId4" Type="http://schemas.openxmlformats.org/officeDocument/2006/relationships/hyperlink" Target="http://tinyurl.com/44zyu29v"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6740" b="-16740"/>
            </a:stretch>
          </a:blipFill>
        </p:spPr>
        <p:txBody>
          <a:bodyPr/>
          <a:lstStyle/>
          <a:p/>
        </p:txBody>
      </p:sp>
      <p:grpSp>
        <p:nvGrpSpPr>
          <p:cNvPr id="3" name="Group 3"/>
          <p:cNvGrpSpPr/>
          <p:nvPr/>
        </p:nvGrpSpPr>
        <p:grpSpPr>
          <a:xfrm>
            <a:off x="0" y="0"/>
            <a:ext cx="8818662" cy="10287000"/>
            <a:chExt cx="2322610" cy="2709333"/>
          </a:xfrm>
        </p:grpSpPr>
        <p:sp>
          <p:nvSpPr>
            <p:cNvPr id="4" name="Freeform 4"/>
            <p:cNvSpPr/>
            <p:nvPr/>
          </p:nvSpPr>
          <p:spPr>
            <a:xfrm>
              <a:off x="0" y="0"/>
              <a:ext cx="2322611" cy="2709333"/>
            </a:xfrm>
            <a:custGeom>
              <a:rect l="l" t="t" r="r" b="b"/>
              <a:pathLst>
                <a:path w="2322611" h="2709333">
                  <a:moveTo>
                    <a:pt x="0" y="0"/>
                  </a:moveTo>
                  <a:lnTo>
                    <a:pt x="2322611" y="0"/>
                  </a:lnTo>
                  <a:lnTo>
                    <a:pt x="2322611" y="2709333"/>
                  </a:lnTo>
                  <a:lnTo>
                    <a:pt x="0" y="2709333"/>
                  </a:lnTo>
                  <a:close/>
                </a:path>
              </a:pathLst>
            </a:custGeom>
            <a:solidFill>
              <a:srgbClr val="72675E">
                <a:alpha val="69804"/>
              </a:srgbClr>
            </a:solidFill>
          </p:spPr>
          <p:txBody>
            <a:bodyPr/>
            <a:lstStyle/>
            <a:p/>
          </p:txBody>
        </p:sp>
        <p:sp>
          <p:nvSpPr>
            <p:cNvPr id="5" name="TextBox 5"/>
            <p:cNvSpPr txBox="1"/>
            <p:nvPr/>
          </p:nvSpPr>
          <p:spPr>
            <a:xfrm>
              <a:off x="0" y="-38100"/>
              <a:ext cx="2322610"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212104" y="9494985"/>
            <a:ext cx="8076298" cy="606424"/>
          </a:xfrm>
          <a:prstGeom prst="rect">
            <a:avLst/>
          </a:prstGeom>
        </p:spPr>
        <p:txBody>
          <a:bodyPr lIns="0" tIns="0" rIns="0" bIns="0" rtlCol="0" anchor="t">
            <a:spAutoFit/>
          </a:bodyPr>
          <a:lstStyle/>
          <a:p>
            <a:pPr algn="ctr">
              <a:lnSpc>
                <a:spcPts val="4900"/>
              </a:lnSpc>
            </a:pPr>
            <a:r>
              <a:rPr lang="en-US" sz="3500">
                <a:solidFill>
                  <a:srgbClr val="FFFFFF"/>
                </a:solidFill>
                <a:latin typeface="DM Sans"/>
              </a:rPr>
              <a:t>Global,Regional,CountryAnalysis</a:t>
            </a:r>
          </a:p>
        </p:txBody>
      </p:sp>
      <p:sp>
        <p:nvSpPr>
          <p:cNvPr id="7" name="TextBox 7"/>
          <p:cNvSpPr txBox="1"/>
          <p:nvPr/>
        </p:nvSpPr>
        <p:spPr>
          <a:xfrm>
            <a:off x="212104" y="3655390"/>
            <a:ext cx="8409043" cy="3488647"/>
          </a:xfrm>
          <a:prstGeom prst="rect">
            <a:avLst/>
          </a:prstGeom>
        </p:spPr>
        <p:txBody>
          <a:bodyPr lIns="0" tIns="0" rIns="0" bIns="0" rtlCol="0" anchor="t">
            <a:spAutoFit/>
          </a:bodyPr>
          <a:lstStyle/>
          <a:p>
            <a:pPr>
              <a:lnSpc>
                <a:spcPts val="6825"/>
              </a:lnSpc>
            </a:pPr>
            <a:r>
              <a:rPr lang="en-US" sz="6600">
                <a:solidFill>
                  <a:srgbClr val="FFFFFF"/>
                </a:solidFill>
                <a:latin typeface="Canva Sans"/>
              </a:rPr>
              <a:t>GLOBAL </a:t>
            </a:r>
          </a:p>
          <a:p>
            <a:pPr>
              <a:lnSpc>
                <a:spcPts val="6825"/>
              </a:lnSpc>
            </a:pPr>
            <a:r>
              <a:rPr lang="en-US" sz="6600">
                <a:solidFill>
                  <a:srgbClr val="FFFFFF"/>
                </a:solidFill>
                <a:latin typeface="Canva Sans"/>
              </a:rPr>
              <a:t>LUXURY EYE CREAM</a:t>
            </a:r>
          </a:p>
          <a:p>
            <a:pPr>
              <a:lnSpc>
                <a:spcPts val="6825"/>
              </a:lnSpc>
            </a:pPr>
            <a:r>
              <a:rPr lang="en-US" sz="6600">
                <a:solidFill>
                  <a:srgbClr val="FFFFFF"/>
                </a:solidFill>
                <a:latin typeface="Canva Sans"/>
              </a:rPr>
              <a:t>MARKET REPORT </a:t>
            </a:r>
          </a:p>
          <a:p>
            <a:pPr>
              <a:lnSpc>
                <a:spcPts val="6825"/>
              </a:lnSpc>
            </a:pPr>
            <a:r>
              <a:rPr lang="en-US" sz="66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111" r="-111"/>
            </a:stretch>
          </a:blipFill>
        </p:spPr>
        <p:txBody>
          <a:bodyPr/>
          <a:lstStyle/>
          <a:p/>
        </p:txBody>
      </p:sp>
      <p:sp>
        <p:nvSpPr>
          <p:cNvPr id="3" name="TextBox 3"/>
          <p:cNvSpPr txBox="1"/>
          <p:nvPr/>
        </p:nvSpPr>
        <p:spPr>
          <a:xfrm>
            <a:off x="5053583" y="610324"/>
            <a:ext cx="8127807" cy="922478"/>
          </a:xfrm>
          <a:prstGeom prst="rect">
            <a:avLst/>
          </a:prstGeom>
        </p:spPr>
        <p:txBody>
          <a:bodyPr lIns="0" tIns="0" rIns="0" bIns="0" rtlCol="0" anchor="t">
            <a:spAutoFit/>
          </a:bodyPr>
          <a:lstStyle/>
          <a:p>
            <a:pPr algn="ctr">
              <a:lnSpc>
                <a:spcPts val="7128"/>
              </a:lnSpc>
            </a:pPr>
            <a:r>
              <a:rPr lang="en-US" sz="6662">
                <a:solidFill>
                  <a:srgbClr val="000000"/>
                </a:solidFill>
                <a:latin typeface="Canva Sans"/>
              </a:rPr>
              <a:t>INTRODUCTION</a:t>
            </a:r>
          </a:p>
        </p:txBody>
      </p:sp>
      <p:sp>
        <p:nvSpPr>
          <p:cNvPr id="4" name="TextBox 4"/>
          <p:cNvSpPr txBox="1"/>
          <p:nvPr/>
        </p:nvSpPr>
        <p:spPr>
          <a:xfrm>
            <a:off x="238617" y="2081757"/>
            <a:ext cx="8640253" cy="7779260"/>
          </a:xfrm>
          <a:prstGeom prst="rect">
            <a:avLst/>
          </a:prstGeom>
        </p:spPr>
        <p:txBody>
          <a:bodyPr lIns="0" tIns="0" rIns="0" bIns="0" rtlCol="0" anchor="t">
            <a:spAutoFit/>
          </a:bodyPr>
          <a:lstStyle/>
          <a:p>
            <a:pPr>
              <a:lnSpc>
                <a:spcPts val="3876"/>
              </a:lnSpc>
            </a:pPr>
            <a:r>
              <a:rPr lang="en-US" sz="3400">
                <a:solidFill>
                  <a:srgbClr val="000000"/>
                </a:solidFill>
                <a:latin typeface="Canva Sans"/>
              </a:rPr>
              <a:t>A luxury eye cream is a high-end skincare product designed for the delicate eye, addressing concerns like fine lines and dark circles with premium ingredients and advanced formulations. The luxury eye cream market thrives on substantial growth influenced by social media and celebrity endorsements. As influencers showcase skincare routines on platforms like Instagram and YouTube, consumers desire products associated with luminous skin, driving market expansion. This phenomenon, fueled by celebrity-driven trends, underscores the profound impact of social media culture on luxury eye cream demand.</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3426" b="-32499"/>
            </a:stretch>
          </a:blipFill>
        </p:spPr>
        <p:txBody>
          <a:bodyPr/>
          <a:lstStyle/>
          <a:p/>
        </p:txBody>
      </p:sp>
      <p:grpSp>
        <p:nvGrpSpPr>
          <p:cNvPr id="3" name="Group 3"/>
          <p:cNvGrpSpPr/>
          <p:nvPr/>
        </p:nvGrpSpPr>
        <p:grpSpPr>
          <a:xfrm>
            <a:off x="10499145" y="4490878"/>
            <a:ext cx="8339714" cy="2524841"/>
            <a:chExt cx="860407" cy="260488"/>
          </a:xfrm>
        </p:grpSpPr>
        <p:sp>
          <p:nvSpPr>
            <p:cNvPr id="4" name="Freeform 4"/>
            <p:cNvSpPr/>
            <p:nvPr/>
          </p:nvSpPr>
          <p:spPr>
            <a:xfrm>
              <a:off x="0" y="0"/>
              <a:ext cx="860407" cy="260488"/>
            </a:xfrm>
            <a:custGeom>
              <a:rect l="l" t="t" r="r" b="b"/>
              <a:pathLst>
                <a:path w="860407" h="260488">
                  <a:moveTo>
                    <a:pt x="92832" y="0"/>
                  </a:moveTo>
                  <a:lnTo>
                    <a:pt x="767575" y="0"/>
                  </a:lnTo>
                  <a:cubicBezTo>
                    <a:pt x="792196" y="0"/>
                    <a:pt x="815808" y="9780"/>
                    <a:pt x="833217" y="27190"/>
                  </a:cubicBezTo>
                  <a:cubicBezTo>
                    <a:pt x="850627" y="44599"/>
                    <a:pt x="860407" y="68211"/>
                    <a:pt x="860407" y="92832"/>
                  </a:cubicBezTo>
                  <a:lnTo>
                    <a:pt x="860407" y="167656"/>
                  </a:lnTo>
                  <a:cubicBezTo>
                    <a:pt x="860407" y="192276"/>
                    <a:pt x="850627" y="215888"/>
                    <a:pt x="833217" y="233298"/>
                  </a:cubicBezTo>
                  <a:cubicBezTo>
                    <a:pt x="815808" y="250707"/>
                    <a:pt x="792196" y="260488"/>
                    <a:pt x="767575" y="260488"/>
                  </a:cubicBezTo>
                  <a:lnTo>
                    <a:pt x="92832" y="260488"/>
                  </a:lnTo>
                  <a:cubicBezTo>
                    <a:pt x="68211" y="260488"/>
                    <a:pt x="44599" y="250707"/>
                    <a:pt x="27190" y="233298"/>
                  </a:cubicBezTo>
                  <a:cubicBezTo>
                    <a:pt x="9780" y="215888"/>
                    <a:pt x="0" y="192276"/>
                    <a:pt x="0" y="167656"/>
                  </a:cubicBezTo>
                  <a:lnTo>
                    <a:pt x="0" y="92832"/>
                  </a:lnTo>
                  <a:cubicBezTo>
                    <a:pt x="0" y="68211"/>
                    <a:pt x="9780" y="44599"/>
                    <a:pt x="27190" y="27190"/>
                  </a:cubicBezTo>
                  <a:cubicBezTo>
                    <a:pt x="44599" y="9780"/>
                    <a:pt x="68211" y="0"/>
                    <a:pt x="92832" y="0"/>
                  </a:cubicBezTo>
                  <a:close/>
                </a:path>
              </a:pathLst>
            </a:custGeom>
            <a:solidFill>
              <a:srgbClr val="5D3D40"/>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10842454" y="4801098"/>
            <a:ext cx="2036993" cy="2034447"/>
          </a:xfrm>
          <a:custGeom>
            <a:rect l="l" t="t" r="r" b="b"/>
            <a:pathLst>
              <a:path w="2036993" h="2034447">
                <a:moveTo>
                  <a:pt x="0" y="0"/>
                </a:moveTo>
                <a:lnTo>
                  <a:pt x="2036993" y="0"/>
                </a:lnTo>
                <a:lnTo>
                  <a:pt x="2036993" y="2034447"/>
                </a:lnTo>
                <a:lnTo>
                  <a:pt x="0" y="2034447"/>
                </a:lnTo>
                <a:lnTo>
                  <a:pt x="0" y="0"/>
                </a:lnTo>
                <a:close/>
              </a:path>
            </a:pathLst>
          </a:custGeom>
          <a:blipFill>
            <a:blip r:embed="rId3"/>
            <a:stretch>
              <a:fillRect/>
            </a:stretch>
          </a:blipFill>
        </p:spPr>
        <p:txBody>
          <a:bodyPr/>
          <a:lstStyle/>
          <a:p/>
        </p:txBody>
      </p:sp>
      <p:grpSp>
        <p:nvGrpSpPr>
          <p:cNvPr id="7" name="Group 7"/>
          <p:cNvGrpSpPr/>
          <p:nvPr/>
        </p:nvGrpSpPr>
        <p:grpSpPr>
          <a:xfrm>
            <a:off x="10794962" y="4719684"/>
            <a:ext cx="2006993" cy="2006993"/>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57372" y="14287"/>
            <a:ext cx="18230628" cy="1285570"/>
            <a:chExt cx="4801482" cy="338586"/>
          </a:xfrm>
        </p:grpSpPr>
        <p:sp>
          <p:nvSpPr>
            <p:cNvPr id="11" name="Freeform 11"/>
            <p:cNvSpPr/>
            <p:nvPr/>
          </p:nvSpPr>
          <p:spPr>
            <a:xfrm>
              <a:off x="0" y="0"/>
              <a:ext cx="4801482" cy="338586"/>
            </a:xfrm>
            <a:custGeom>
              <a:rect l="l" t="t" r="r" b="b"/>
              <a:pathLst>
                <a:path w="4801482" h="338586">
                  <a:moveTo>
                    <a:pt x="0" y="0"/>
                  </a:moveTo>
                  <a:lnTo>
                    <a:pt x="4801482" y="0"/>
                  </a:lnTo>
                  <a:lnTo>
                    <a:pt x="4801482" y="338586"/>
                  </a:lnTo>
                  <a:lnTo>
                    <a:pt x="0" y="338586"/>
                  </a:lnTo>
                  <a:close/>
                </a:path>
              </a:pathLst>
            </a:custGeom>
            <a:solidFill>
              <a:srgbClr val="000000">
                <a:alpha val="69804"/>
              </a:srgbClr>
            </a:solidFill>
          </p:spPr>
          <p:txBody>
            <a:bodyPr/>
            <a:lstStyle/>
            <a:p/>
          </p:txBody>
        </p:sp>
        <p:sp>
          <p:nvSpPr>
            <p:cNvPr id="12" name="TextBox 12"/>
            <p:cNvSpPr txBox="1"/>
            <p:nvPr/>
          </p:nvSpPr>
          <p:spPr>
            <a:xfrm>
              <a:off x="0" y="-38100"/>
              <a:ext cx="4801482" cy="376686"/>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11063354" y="5197053"/>
            <a:ext cx="1470210" cy="1381596"/>
          </a:xfrm>
          <a:prstGeom prst="rect">
            <a:avLst/>
          </a:prstGeom>
        </p:spPr>
        <p:txBody>
          <a:bodyPr lIns="0" tIns="0" rIns="0" bIns="0" rtlCol="0" anchor="t">
            <a:spAutoFit/>
          </a:bodyPr>
          <a:lstStyle/>
          <a:p>
            <a:pPr algn="ctr">
              <a:lnSpc>
                <a:spcPts val="3463"/>
              </a:lnSpc>
            </a:pPr>
            <a:r>
              <a:rPr lang="en-US" sz="4329">
                <a:solidFill>
                  <a:srgbClr val="1E3048"/>
                </a:solidFill>
                <a:latin typeface="Poppins Bold"/>
              </a:rPr>
              <a:t>2024- 2031</a:t>
            </a:r>
          </a:p>
        </p:txBody>
      </p:sp>
      <p:sp>
        <p:nvSpPr>
          <p:cNvPr id="14" name="TextBox 14"/>
          <p:cNvSpPr txBox="1"/>
          <p:nvPr/>
        </p:nvSpPr>
        <p:spPr>
          <a:xfrm>
            <a:off x="12801955" y="4836105"/>
            <a:ext cx="5603397" cy="1650326"/>
          </a:xfrm>
          <a:prstGeom prst="rect">
            <a:avLst/>
          </a:prstGeom>
        </p:spPr>
        <p:txBody>
          <a:bodyPr lIns="0" tIns="0" rIns="0" bIns="0" rtlCol="0" anchor="t">
            <a:spAutoFit/>
          </a:bodyPr>
          <a:lstStyle/>
          <a:p>
            <a:pPr algn="ctr">
              <a:lnSpc>
                <a:spcPts val="6497"/>
              </a:lnSpc>
            </a:pPr>
            <a:r>
              <a:rPr lang="en-US" sz="4640">
                <a:solidFill>
                  <a:srgbClr val="FFFFFF"/>
                </a:solidFill>
                <a:latin typeface="Poppins"/>
              </a:rPr>
              <a:t>CAGR</a:t>
            </a:r>
          </a:p>
          <a:p>
            <a:pPr algn="ctr">
              <a:lnSpc>
                <a:spcPts val="6497"/>
              </a:lnSpc>
              <a:spcBef>
                <a:spcPct val="0"/>
              </a:spcBef>
            </a:pPr>
            <a:r>
              <a:rPr lang="en-US" sz="4640">
                <a:solidFill>
                  <a:srgbClr val="FFFFFF"/>
                </a:solidFill>
                <a:latin typeface="Poppins"/>
              </a:rPr>
              <a:t>5.3%</a:t>
            </a:r>
          </a:p>
        </p:txBody>
      </p:sp>
      <p:sp>
        <p:nvSpPr>
          <p:cNvPr id="15" name="TextBox 15"/>
          <p:cNvSpPr txBox="1"/>
          <p:nvPr/>
        </p:nvSpPr>
        <p:spPr>
          <a:xfrm>
            <a:off x="5612969" y="380847"/>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p:txBody>
      </p:sp>
      <p:grpSp>
        <p:nvGrpSpPr>
          <p:cNvPr id="3" name="Group 3"/>
          <p:cNvGrpSpPr/>
          <p:nvPr/>
        </p:nvGrpSpPr>
        <p:grpSpPr>
          <a:xfrm>
            <a:off x="0" y="0"/>
            <a:ext cx="18288000" cy="1319223"/>
            <a:chExt cx="4816593" cy="347450"/>
          </a:xfrm>
        </p:grpSpPr>
        <p:sp>
          <p:nvSpPr>
            <p:cNvPr id="4" name="Freeform 4"/>
            <p:cNvSpPr/>
            <p:nvPr/>
          </p:nvSpPr>
          <p:spPr>
            <a:xfrm>
              <a:off x="0" y="0"/>
              <a:ext cx="4816592" cy="347450"/>
            </a:xfrm>
            <a:custGeom>
              <a:rect l="l" t="t" r="r" b="b"/>
              <a:pathLst>
                <a:path w="4816592" h="347450">
                  <a:moveTo>
                    <a:pt x="0" y="0"/>
                  </a:moveTo>
                  <a:lnTo>
                    <a:pt x="4816592" y="0"/>
                  </a:lnTo>
                  <a:lnTo>
                    <a:pt x="4816592" y="347450"/>
                  </a:lnTo>
                  <a:lnTo>
                    <a:pt x="0" y="347450"/>
                  </a:lnTo>
                  <a:close/>
                </a:path>
              </a:pathLst>
            </a:custGeom>
            <a:solidFill>
              <a:srgbClr val="000000">
                <a:alpha val="69804"/>
              </a:srgbClr>
            </a:solidFill>
          </p:spPr>
          <p:txBody>
            <a:bodyPr/>
            <a:lstStyle/>
            <a:p/>
          </p:txBody>
        </p:sp>
        <p:sp>
          <p:nvSpPr>
            <p:cNvPr id="5" name="TextBox 5"/>
            <p:cNvSpPr txBox="1"/>
            <p:nvPr/>
          </p:nvSpPr>
          <p:spPr>
            <a:xfrm>
              <a:off x="0" y="-38100"/>
              <a:ext cx="4816593" cy="38555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150068" y="2521551"/>
            <a:ext cx="6662763" cy="2818553"/>
            <a:chExt cx="8245593" cy="3488138"/>
          </a:xfrm>
        </p:grpSpPr>
        <p:sp>
          <p:nvSpPr>
            <p:cNvPr id="7" name="Freeform 7"/>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6F5D42"/>
            </a:solidFill>
          </p:spPr>
          <p:txBody>
            <a:bodyPr/>
            <a:lstStyle/>
            <a:p/>
          </p:txBody>
        </p:sp>
      </p:grpSp>
      <p:grpSp>
        <p:nvGrpSpPr>
          <p:cNvPr id="8" name="Group 8"/>
          <p:cNvGrpSpPr/>
          <p:nvPr/>
        </p:nvGrpSpPr>
        <p:grpSpPr>
          <a:xfrm rot="5400000">
            <a:off x="1197704" y="2171544"/>
            <a:ext cx="831150" cy="3544714"/>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150068" y="5771222"/>
            <a:ext cx="6662763" cy="2818553"/>
            <a:chExt cx="8245593" cy="3488138"/>
          </a:xfrm>
        </p:grpSpPr>
        <p:sp>
          <p:nvSpPr>
            <p:cNvPr id="11" name="Freeform 11"/>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1F1813"/>
            </a:solidFill>
          </p:spPr>
          <p:txBody>
            <a:bodyPr/>
            <a:lstStyle/>
            <a:p/>
          </p:txBody>
        </p:sp>
      </p:grpSp>
      <p:grpSp>
        <p:nvGrpSpPr>
          <p:cNvPr id="12" name="Group 12"/>
          <p:cNvGrpSpPr/>
          <p:nvPr/>
        </p:nvGrpSpPr>
        <p:grpSpPr>
          <a:xfrm rot="5400000">
            <a:off x="1197704" y="5421215"/>
            <a:ext cx="831150" cy="3544714"/>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4" name="TextBox 14"/>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5" name="TextBox 15"/>
          <p:cNvSpPr txBox="1"/>
          <p:nvPr/>
        </p:nvSpPr>
        <p:spPr>
          <a:xfrm>
            <a:off x="3385636" y="2610027"/>
            <a:ext cx="5044357" cy="2603500"/>
          </a:xfrm>
          <a:prstGeom prst="rect">
            <a:avLst/>
          </a:prstGeom>
        </p:spPr>
        <p:txBody>
          <a:bodyPr lIns="0" tIns="0" rIns="0" bIns="0" rtlCol="0" anchor="t">
            <a:spAutoFit/>
          </a:bodyPr>
          <a:lstStyle/>
          <a:p>
            <a:pPr marL="539746" lvl="1" indent="-269873">
              <a:lnSpc>
                <a:spcPts val="3499"/>
              </a:lnSpc>
              <a:buFont typeface="Arial"/>
              <a:buChar char="•"/>
            </a:pPr>
            <a:r>
              <a:rPr lang="en-US" sz="2499">
                <a:solidFill>
                  <a:srgbClr val="FFFFFF"/>
                </a:solidFill>
                <a:latin typeface="Montserrat"/>
              </a:rPr>
              <a:t>Moisturizing Eye Cream</a:t>
            </a:r>
          </a:p>
          <a:p>
            <a:pPr marL="539746" lvl="1" indent="-269873">
              <a:lnSpc>
                <a:spcPts val="3499"/>
              </a:lnSpc>
              <a:buFont typeface="Arial"/>
              <a:buChar char="•"/>
            </a:pPr>
            <a:r>
              <a:rPr lang="en-US" sz="2499">
                <a:solidFill>
                  <a:srgbClr val="FFFFFF"/>
                </a:solidFill>
                <a:latin typeface="Montserrat"/>
              </a:rPr>
              <a:t>Firming Eye Cream</a:t>
            </a:r>
          </a:p>
          <a:p>
            <a:pPr marL="539746" lvl="1" indent="-269873">
              <a:lnSpc>
                <a:spcPts val="3499"/>
              </a:lnSpc>
              <a:buFont typeface="Arial"/>
              <a:buChar char="•"/>
            </a:pPr>
            <a:r>
              <a:rPr lang="en-US" sz="2499">
                <a:solidFill>
                  <a:srgbClr val="FFFFFF"/>
                </a:solidFill>
                <a:latin typeface="Montserrat"/>
              </a:rPr>
              <a:t>Anti-Aging Eye Cream</a:t>
            </a:r>
          </a:p>
          <a:p>
            <a:pPr marL="539746" lvl="1" indent="-269873">
              <a:lnSpc>
                <a:spcPts val="3499"/>
              </a:lnSpc>
              <a:buFont typeface="Arial"/>
              <a:buChar char="•"/>
            </a:pPr>
            <a:r>
              <a:rPr lang="en-US" sz="2499">
                <a:solidFill>
                  <a:srgbClr val="FFFFFF"/>
                </a:solidFill>
                <a:latin typeface="Montserrat"/>
              </a:rPr>
              <a:t>Anti-Allergy Eye Cream</a:t>
            </a:r>
          </a:p>
          <a:p>
            <a:pPr marL="539746" lvl="1" indent="-269873">
              <a:lnSpc>
                <a:spcPts val="3499"/>
              </a:lnSpc>
              <a:buFont typeface="Arial"/>
              <a:buChar char="•"/>
            </a:pPr>
            <a:r>
              <a:rPr lang="en-US" sz="2499">
                <a:solidFill>
                  <a:srgbClr val="FFFFFF"/>
                </a:solidFill>
                <a:latin typeface="Montserrat"/>
              </a:rPr>
              <a:t>Brightening Eye Cream</a:t>
            </a:r>
          </a:p>
          <a:p>
            <a:pPr marL="539746" lvl="1" indent="-269873">
              <a:lnSpc>
                <a:spcPts val="3499"/>
              </a:lnSpc>
              <a:buFont typeface="Arial"/>
              <a:buChar char="•"/>
            </a:pPr>
            <a:r>
              <a:rPr lang="en-US" sz="2499">
                <a:solidFill>
                  <a:srgbClr val="FFFFFF"/>
                </a:solidFill>
                <a:latin typeface="Montserrat"/>
              </a:rPr>
              <a:t>De-puffing Eye Cream</a:t>
            </a:r>
          </a:p>
        </p:txBody>
      </p:sp>
      <p:sp>
        <p:nvSpPr>
          <p:cNvPr id="16" name="TextBox 16"/>
          <p:cNvSpPr txBox="1"/>
          <p:nvPr/>
        </p:nvSpPr>
        <p:spPr>
          <a:xfrm>
            <a:off x="92641" y="3807072"/>
            <a:ext cx="3041275" cy="375082"/>
          </a:xfrm>
          <a:prstGeom prst="rect">
            <a:avLst/>
          </a:prstGeom>
        </p:spPr>
        <p:txBody>
          <a:bodyPr lIns="0" tIns="0" rIns="0" bIns="0" rtlCol="0" anchor="t">
            <a:spAutoFit/>
          </a:bodyPr>
          <a:lstStyle/>
          <a:p>
            <a:pPr algn="ctr">
              <a:lnSpc>
                <a:spcPts val="2848"/>
              </a:lnSpc>
            </a:pPr>
            <a:r>
              <a:rPr lang="en-US" sz="2820">
                <a:solidFill>
                  <a:srgbClr val="43B4BE"/>
                </a:solidFill>
                <a:latin typeface="Montserrat Classic"/>
              </a:rPr>
              <a:t>Type Segment </a:t>
            </a:r>
          </a:p>
        </p:txBody>
      </p:sp>
      <p:sp>
        <p:nvSpPr>
          <p:cNvPr id="17" name="TextBox 17"/>
          <p:cNvSpPr txBox="1"/>
          <p:nvPr/>
        </p:nvSpPr>
        <p:spPr>
          <a:xfrm>
            <a:off x="3702825" y="6283496"/>
            <a:ext cx="5044357" cy="1543050"/>
          </a:xfrm>
          <a:prstGeom prst="rect">
            <a:avLst/>
          </a:prstGeom>
        </p:spPr>
        <p:txBody>
          <a:bodyPr lIns="0" tIns="0" rIns="0" bIns="0" rtlCol="0" anchor="t">
            <a:spAutoFit/>
          </a:bodyPr>
          <a:lstStyle/>
          <a:p>
            <a:pPr marL="647698" lvl="1" indent="-323849">
              <a:lnSpc>
                <a:spcPts val="4199"/>
              </a:lnSpc>
              <a:buFont typeface="Arial"/>
              <a:buChar char="•"/>
            </a:pPr>
            <a:r>
              <a:rPr lang="en-US" sz="2999">
                <a:solidFill>
                  <a:srgbClr val="FFFFFF"/>
                </a:solidFill>
                <a:latin typeface="Montserrat"/>
              </a:rPr>
              <a:t>Youth</a:t>
            </a:r>
          </a:p>
          <a:p>
            <a:pPr marL="647698" lvl="1" indent="-323849">
              <a:lnSpc>
                <a:spcPts val="4199"/>
              </a:lnSpc>
              <a:buFont typeface="Arial"/>
              <a:buChar char="•"/>
            </a:pPr>
            <a:r>
              <a:rPr lang="en-US" sz="2999">
                <a:solidFill>
                  <a:srgbClr val="FFFFFF"/>
                </a:solidFill>
                <a:latin typeface="Montserrat"/>
              </a:rPr>
              <a:t>Middle Aged</a:t>
            </a:r>
          </a:p>
          <a:p>
            <a:pPr marL="647698" lvl="1" indent="-323849">
              <a:lnSpc>
                <a:spcPts val="4199"/>
              </a:lnSpc>
              <a:buFont typeface="Arial"/>
              <a:buChar char="•"/>
            </a:pPr>
            <a:r>
              <a:rPr lang="en-US" sz="2999">
                <a:solidFill>
                  <a:srgbClr val="FFFFFF"/>
                </a:solidFill>
                <a:latin typeface="Montserrat"/>
              </a:rPr>
              <a:t>Elderly</a:t>
            </a:r>
          </a:p>
        </p:txBody>
      </p:sp>
      <p:sp>
        <p:nvSpPr>
          <p:cNvPr id="18" name="TextBox 18"/>
          <p:cNvSpPr txBox="1"/>
          <p:nvPr/>
        </p:nvSpPr>
        <p:spPr>
          <a:xfrm>
            <a:off x="92641" y="6825622"/>
            <a:ext cx="3041275" cy="729726"/>
          </a:xfrm>
          <a:prstGeom prst="rect">
            <a:avLst/>
          </a:prstGeom>
        </p:spPr>
        <p:txBody>
          <a:bodyPr lIns="0" tIns="0" rIns="0" bIns="0" rtlCol="0" anchor="t">
            <a:spAutoFit/>
          </a:bodyPr>
          <a:lstStyle/>
          <a:p>
            <a:pPr algn="ctr">
              <a:lnSpc>
                <a:spcPts val="2848"/>
              </a:lnSpc>
            </a:pPr>
            <a:r>
              <a:rPr lang="en-US" sz="2820">
                <a:solidFill>
                  <a:srgbClr val="43B4BE"/>
                </a:solidFill>
                <a:latin typeface="Montserrat Classic"/>
              </a:rPr>
              <a:t>Application Segment</a:t>
            </a:r>
          </a:p>
        </p:txBody>
      </p:sp>
      <p:grpSp>
        <p:nvGrpSpPr>
          <p:cNvPr id="19" name="Group 19"/>
          <p:cNvGrpSpPr/>
          <p:nvPr/>
        </p:nvGrpSpPr>
        <p:grpSpPr>
          <a:xfrm>
            <a:off x="11625237" y="2521551"/>
            <a:ext cx="6662763" cy="2818553"/>
            <a:chExt cx="8245593" cy="3488138"/>
          </a:xfrm>
        </p:grpSpPr>
        <p:sp>
          <p:nvSpPr>
            <p:cNvPr id="20" name="Freeform 20"/>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72675E"/>
            </a:solidFill>
          </p:spPr>
          <p:txBody>
            <a:bodyPr/>
            <a:lstStyle/>
            <a:p/>
          </p:txBody>
        </p:sp>
      </p:grpSp>
      <p:grpSp>
        <p:nvGrpSpPr>
          <p:cNvPr id="21" name="Group 21"/>
          <p:cNvGrpSpPr/>
          <p:nvPr/>
        </p:nvGrpSpPr>
        <p:grpSpPr>
          <a:xfrm rot="5400000">
            <a:off x="10672873" y="2171544"/>
            <a:ext cx="831150" cy="3544714"/>
            <a:chExt cx="3130550" cy="13351270"/>
          </a:xfrm>
        </p:grpSpPr>
        <p:sp>
          <p:nvSpPr>
            <p:cNvPr id="22" name="Freeform 22"/>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23" name="Group 23"/>
          <p:cNvGrpSpPr/>
          <p:nvPr/>
        </p:nvGrpSpPr>
        <p:grpSpPr>
          <a:xfrm>
            <a:off x="11625237" y="5771222"/>
            <a:ext cx="6662763" cy="2818553"/>
            <a:chExt cx="8245593" cy="3488138"/>
          </a:xfrm>
        </p:grpSpPr>
        <p:sp>
          <p:nvSpPr>
            <p:cNvPr id="24" name="Freeform 24"/>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9A8768"/>
            </a:solidFill>
          </p:spPr>
          <p:txBody>
            <a:bodyPr/>
            <a:lstStyle/>
            <a:p/>
          </p:txBody>
        </p:sp>
      </p:grpSp>
      <p:grpSp>
        <p:nvGrpSpPr>
          <p:cNvPr id="25" name="Group 25"/>
          <p:cNvGrpSpPr/>
          <p:nvPr/>
        </p:nvGrpSpPr>
        <p:grpSpPr>
          <a:xfrm rot="5400000">
            <a:off x="10672873" y="5421215"/>
            <a:ext cx="831150" cy="3544714"/>
            <a:chExt cx="3130550" cy="13351270"/>
          </a:xfrm>
        </p:grpSpPr>
        <p:sp>
          <p:nvSpPr>
            <p:cNvPr id="26" name="Freeform 26"/>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7" name="TextBox 27"/>
          <p:cNvSpPr txBox="1"/>
          <p:nvPr/>
        </p:nvSpPr>
        <p:spPr>
          <a:xfrm>
            <a:off x="13108456" y="3321729"/>
            <a:ext cx="5044357" cy="1019175"/>
          </a:xfrm>
          <a:prstGeom prst="rect">
            <a:avLst/>
          </a:prstGeom>
        </p:spPr>
        <p:txBody>
          <a:bodyPr lIns="0" tIns="0" rIns="0" bIns="0" rtlCol="0" anchor="t">
            <a:spAutoFit/>
          </a:bodyPr>
          <a:lstStyle/>
          <a:p>
            <a:pPr marL="647698" lvl="1" indent="-323849">
              <a:lnSpc>
                <a:spcPts val="4199"/>
              </a:lnSpc>
              <a:buFont typeface="Arial"/>
              <a:buChar char="•"/>
            </a:pPr>
            <a:r>
              <a:rPr lang="en-US" sz="2999">
                <a:solidFill>
                  <a:srgbClr val="FFFFFF"/>
                </a:solidFill>
                <a:latin typeface="Montserrat"/>
              </a:rPr>
              <a:t>Online</a:t>
            </a:r>
          </a:p>
          <a:p>
            <a:pPr marL="647698" lvl="1" indent="-323849">
              <a:lnSpc>
                <a:spcPts val="4199"/>
              </a:lnSpc>
              <a:buFont typeface="Arial"/>
              <a:buChar char="•"/>
            </a:pPr>
            <a:r>
              <a:rPr lang="en-US" sz="2999">
                <a:solidFill>
                  <a:srgbClr val="FFFFFF"/>
                </a:solidFill>
                <a:latin typeface="Montserrat"/>
              </a:rPr>
              <a:t>Offline</a:t>
            </a:r>
          </a:p>
        </p:txBody>
      </p:sp>
      <p:sp>
        <p:nvSpPr>
          <p:cNvPr id="28" name="TextBox 28"/>
          <p:cNvSpPr txBox="1"/>
          <p:nvPr/>
        </p:nvSpPr>
        <p:spPr>
          <a:xfrm>
            <a:off x="9567810" y="3629750"/>
            <a:ext cx="3041275" cy="729726"/>
          </a:xfrm>
          <a:prstGeom prst="rect">
            <a:avLst/>
          </a:prstGeom>
        </p:spPr>
        <p:txBody>
          <a:bodyPr lIns="0" tIns="0" rIns="0" bIns="0" rtlCol="0" anchor="t">
            <a:spAutoFit/>
          </a:bodyPr>
          <a:lstStyle/>
          <a:p>
            <a:pPr algn="ctr">
              <a:lnSpc>
                <a:spcPts val="2848"/>
              </a:lnSpc>
            </a:pPr>
            <a:r>
              <a:rPr lang="en-US" sz="2820">
                <a:solidFill>
                  <a:srgbClr val="43B4BE"/>
                </a:solidFill>
                <a:latin typeface="Montserrat Classic"/>
              </a:rPr>
              <a:t>Distribution Channel</a:t>
            </a:r>
          </a:p>
        </p:txBody>
      </p:sp>
      <p:sp>
        <p:nvSpPr>
          <p:cNvPr id="29" name="TextBox 29"/>
          <p:cNvSpPr txBox="1"/>
          <p:nvPr/>
        </p:nvSpPr>
        <p:spPr>
          <a:xfrm>
            <a:off x="13016903" y="6491371"/>
            <a:ext cx="5044357" cy="1581150"/>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Montserrat"/>
              </a:rPr>
              <a:t>High</a:t>
            </a:r>
          </a:p>
          <a:p>
            <a:pPr marL="647700" lvl="1" indent="-323850">
              <a:lnSpc>
                <a:spcPts val="4200"/>
              </a:lnSpc>
              <a:buFont typeface="Arial"/>
              <a:buChar char="•"/>
            </a:pPr>
            <a:r>
              <a:rPr lang="en-US" sz="3000">
                <a:solidFill>
                  <a:srgbClr val="FFFFFF"/>
                </a:solidFill>
                <a:latin typeface="Montserrat"/>
              </a:rPr>
              <a:t>Medium</a:t>
            </a:r>
          </a:p>
          <a:p>
            <a:pPr marL="647700" lvl="1" indent="-323850">
              <a:lnSpc>
                <a:spcPts val="4200"/>
              </a:lnSpc>
              <a:buFont typeface="Arial"/>
              <a:buChar char="•"/>
            </a:pPr>
            <a:r>
              <a:rPr lang="en-US" sz="3000">
                <a:solidFill>
                  <a:srgbClr val="FFFFFF"/>
                </a:solidFill>
                <a:latin typeface="Montserrat"/>
              </a:rPr>
              <a:t>Low</a:t>
            </a:r>
          </a:p>
        </p:txBody>
      </p:sp>
      <p:sp>
        <p:nvSpPr>
          <p:cNvPr id="30" name="TextBox 30"/>
          <p:cNvSpPr txBox="1"/>
          <p:nvPr/>
        </p:nvSpPr>
        <p:spPr>
          <a:xfrm>
            <a:off x="9567810" y="6825622"/>
            <a:ext cx="3041275" cy="729726"/>
          </a:xfrm>
          <a:prstGeom prst="rect">
            <a:avLst/>
          </a:prstGeom>
        </p:spPr>
        <p:txBody>
          <a:bodyPr lIns="0" tIns="0" rIns="0" bIns="0" rtlCol="0" anchor="t">
            <a:spAutoFit/>
          </a:bodyPr>
          <a:lstStyle/>
          <a:p>
            <a:pPr algn="ctr">
              <a:lnSpc>
                <a:spcPts val="2848"/>
              </a:lnSpc>
            </a:pPr>
            <a:r>
              <a:rPr lang="en-US" sz="2820">
                <a:solidFill>
                  <a:srgbClr val="43B4BE"/>
                </a:solidFill>
                <a:latin typeface="Montserrat Classic"/>
              </a:rPr>
              <a:t>Price Range Segment</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135983" y="1404937"/>
            <a:ext cx="10749849" cy="8882063"/>
          </a:xfrm>
          <a:custGeom>
            <a:rect l="l" t="t" r="r" b="b"/>
            <a:pathLst>
              <a:path w="10749849" h="8882063">
                <a:moveTo>
                  <a:pt x="0" y="0"/>
                </a:moveTo>
                <a:lnTo>
                  <a:pt x="10749849" y="0"/>
                </a:lnTo>
                <a:lnTo>
                  <a:pt x="10749849" y="8882063"/>
                </a:lnTo>
                <a:lnTo>
                  <a:pt x="0" y="888206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9906425" y="5162550"/>
            <a:ext cx="7798289" cy="733425"/>
          </a:xfrm>
          <a:prstGeom prst="rect">
            <a:avLst/>
          </a:prstGeom>
        </p:spPr>
        <p:txBody>
          <a:bodyPr lIns="0" tIns="0" rIns="0" bIns="0" rtlCol="0" anchor="t">
            <a:spAutoFit/>
          </a:bodyPr>
          <a:lstStyle/>
          <a:p>
            <a:pPr algn="ctr">
              <a:lnSpc>
                <a:spcPts val="5849"/>
              </a:lnSpc>
            </a:pPr>
            <a:r>
              <a:rPr lang="en-US" sz="4999">
                <a:solidFill>
                  <a:srgbClr val="000000"/>
                </a:solidFill>
                <a:latin typeface="Montserrat"/>
              </a:rPr>
              <a:t>North America</a:t>
            </a:r>
          </a:p>
        </p:txBody>
      </p:sp>
      <p:sp>
        <p:nvSpPr>
          <p:cNvPr id="4" name="TextBox 4"/>
          <p:cNvSpPr txBox="1"/>
          <p:nvPr/>
        </p:nvSpPr>
        <p:spPr>
          <a:xfrm>
            <a:off x="135983" y="396253"/>
            <a:ext cx="18016034" cy="738506"/>
          </a:xfrm>
          <a:prstGeom prst="rect">
            <a:avLst/>
          </a:prstGeom>
        </p:spPr>
        <p:txBody>
          <a:bodyPr lIns="0" tIns="0" rIns="0" bIns="0" rtlCol="0" anchor="t">
            <a:spAutoFit/>
          </a:bodyPr>
          <a:lstStyle/>
          <a:p>
            <a:pPr algn="ctr">
              <a:lnSpc>
                <a:spcPts val="6019"/>
              </a:lnSpc>
              <a:spcBef>
                <a:spcPct val="0"/>
              </a:spcBef>
            </a:pPr>
            <a:r>
              <a:rPr lang="en-US" sz="4299" spc="137">
                <a:solidFill>
                  <a:srgbClr val="000000"/>
                </a:solidFill>
                <a:latin typeface="Canva Sans"/>
              </a:rPr>
              <a:t>Global Luxury Eye Cream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11" b="-9211"/>
            </a:stretch>
          </a:blipFill>
        </p:spPr>
        <p:txBody>
          <a:bodyPr/>
          <a:lstStyle/>
          <a:p/>
        </p:txBody>
      </p:sp>
      <p:grpSp>
        <p:nvGrpSpPr>
          <p:cNvPr id="3" name="Group 3"/>
          <p:cNvGrpSpPr/>
          <p:nvPr/>
        </p:nvGrpSpPr>
        <p:grpSpPr>
          <a:xfrm>
            <a:off x="5909795" y="1658220"/>
            <a:ext cx="8812743" cy="3248143"/>
            <a:chExt cx="6848186" cy="2524059"/>
          </a:xfrm>
        </p:grpSpPr>
        <p:sp>
          <p:nvSpPr>
            <p:cNvPr id="4" name="Freeform 4"/>
            <p:cNvSpPr/>
            <p:nvPr/>
          </p:nvSpPr>
          <p:spPr>
            <a:xfrm>
              <a:off x="0" y="0"/>
              <a:ext cx="6848187" cy="2524060"/>
            </a:xfrm>
            <a:custGeom>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txBody>
            <a:bodyPr/>
            <a:lstStyle/>
            <a:p/>
          </p:txBody>
        </p:sp>
      </p:grpSp>
      <p:grpSp>
        <p:nvGrpSpPr>
          <p:cNvPr id="5" name="Group 5"/>
          <p:cNvGrpSpPr/>
          <p:nvPr/>
        </p:nvGrpSpPr>
        <p:grpSpPr>
          <a:xfrm>
            <a:off x="5087470" y="5344357"/>
            <a:ext cx="9635068" cy="3284424"/>
            <a:chExt cx="7487197" cy="2552253"/>
          </a:xfrm>
        </p:grpSpPr>
        <p:sp>
          <p:nvSpPr>
            <p:cNvPr id="6" name="Freeform 6"/>
            <p:cNvSpPr/>
            <p:nvPr/>
          </p:nvSpPr>
          <p:spPr>
            <a:xfrm>
              <a:off x="0" y="0"/>
              <a:ext cx="7487197" cy="2552253"/>
            </a:xfrm>
            <a:custGeom>
              <a:rect l="l" t="t" r="r" b="b"/>
              <a:pathLst>
                <a:path w="7487197" h="2552253">
                  <a:moveTo>
                    <a:pt x="7362737" y="2552253"/>
                  </a:moveTo>
                  <a:lnTo>
                    <a:pt x="124460" y="2552253"/>
                  </a:lnTo>
                  <a:cubicBezTo>
                    <a:pt x="55880" y="2552253"/>
                    <a:pt x="0" y="2496373"/>
                    <a:pt x="0" y="2427793"/>
                  </a:cubicBezTo>
                  <a:lnTo>
                    <a:pt x="0" y="124460"/>
                  </a:lnTo>
                  <a:cubicBezTo>
                    <a:pt x="0" y="55880"/>
                    <a:pt x="55880" y="0"/>
                    <a:pt x="124460" y="0"/>
                  </a:cubicBezTo>
                  <a:lnTo>
                    <a:pt x="7362737" y="0"/>
                  </a:lnTo>
                  <a:cubicBezTo>
                    <a:pt x="7431317" y="0"/>
                    <a:pt x="7487197" y="55880"/>
                    <a:pt x="7487197" y="124460"/>
                  </a:cubicBezTo>
                  <a:lnTo>
                    <a:pt x="7487197" y="2427793"/>
                  </a:lnTo>
                  <a:cubicBezTo>
                    <a:pt x="7487197" y="2496373"/>
                    <a:pt x="7431317" y="2552253"/>
                    <a:pt x="7362737" y="2552253"/>
                  </a:cubicBezTo>
                  <a:close/>
                </a:path>
              </a:pathLst>
            </a:custGeom>
            <a:solidFill>
              <a:srgbClr val="223352"/>
            </a:solidFill>
          </p:spPr>
          <p:txBody>
            <a:bodyPr/>
            <a:lstStyle/>
            <a:p/>
          </p:txBody>
        </p:sp>
      </p:grpSp>
      <p:grpSp>
        <p:nvGrpSpPr>
          <p:cNvPr id="7" name="Group 7"/>
          <p:cNvGrpSpPr/>
          <p:nvPr/>
        </p:nvGrpSpPr>
        <p:grpSpPr>
          <a:xfrm>
            <a:off x="5087470" y="1658220"/>
            <a:ext cx="9635068" cy="3248143"/>
            <a:chExt cx="7487197" cy="2524059"/>
          </a:xfrm>
        </p:grpSpPr>
        <p:sp>
          <p:nvSpPr>
            <p:cNvPr id="8" name="Freeform 8"/>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727F91"/>
            </a:solidFill>
          </p:spPr>
          <p:txBody>
            <a:bodyPr/>
            <a:lstStyle/>
            <a:p/>
          </p:txBody>
        </p:sp>
      </p:grpSp>
      <p:grpSp>
        <p:nvGrpSpPr>
          <p:cNvPr id="9" name="Group 9"/>
          <p:cNvGrpSpPr/>
          <p:nvPr/>
        </p:nvGrpSpPr>
        <p:grpSpPr>
          <a:xfrm>
            <a:off x="3565462" y="2160754"/>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223352">
                <a:alpha val="89804"/>
              </a:srgbClr>
            </a:solidFill>
          </p:spPr>
          <p:txBody>
            <a:bodyPr/>
            <a:lstStyle/>
            <a:p/>
          </p:txBody>
        </p:sp>
      </p:grpSp>
      <p:grpSp>
        <p:nvGrpSpPr>
          <p:cNvPr id="11" name="Group 11"/>
          <p:cNvGrpSpPr/>
          <p:nvPr/>
        </p:nvGrpSpPr>
        <p:grpSpPr>
          <a:xfrm>
            <a:off x="3565462" y="5865032"/>
            <a:ext cx="2759617" cy="2243073"/>
            <a:chExt cx="2144437" cy="1743043"/>
          </a:xfrm>
        </p:grpSpPr>
        <p:sp>
          <p:nvSpPr>
            <p:cNvPr id="12" name="Freeform 12"/>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727F91"/>
            </a:solidFill>
          </p:spPr>
          <p:txBody>
            <a:bodyPr/>
            <a:lstStyle/>
            <a:p/>
          </p:txBody>
        </p:sp>
      </p:grpSp>
      <p:grpSp>
        <p:nvGrpSpPr>
          <p:cNvPr id="13" name="Group 13"/>
          <p:cNvGrpSpPr>
            <a:grpSpLocks noChangeAspect="1"/>
          </p:cNvGrpSpPr>
          <p:nvPr/>
        </p:nvGrpSpPr>
        <p:grpSpPr>
          <a:xfrm rot="5400000">
            <a:off x="6194412" y="2957674"/>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223352">
                <a:alpha val="89804"/>
              </a:srgbClr>
            </a:solidFill>
          </p:spPr>
          <p:txBody>
            <a:bodyPr/>
            <a:lstStyle/>
            <a:p/>
          </p:txBody>
        </p:sp>
      </p:grpSp>
      <p:grpSp>
        <p:nvGrpSpPr>
          <p:cNvPr id="15" name="Group 15"/>
          <p:cNvGrpSpPr>
            <a:grpSpLocks noChangeAspect="1"/>
          </p:cNvGrpSpPr>
          <p:nvPr/>
        </p:nvGrpSpPr>
        <p:grpSpPr>
          <a:xfrm rot="5400000">
            <a:off x="6194412" y="6661951"/>
            <a:ext cx="749694" cy="649235"/>
            <a:chExt cx="6350000" cy="5499100"/>
          </a:xfrm>
        </p:grpSpPr>
        <p:sp>
          <p:nvSpPr>
            <p:cNvPr id="16" name="Freeform 16"/>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727F91"/>
            </a:solidFill>
          </p:spPr>
          <p:txBody>
            <a:bodyPr/>
            <a:lstStyle/>
            <a:p/>
          </p:txBody>
        </p:sp>
      </p:grpSp>
      <p:sp>
        <p:nvSpPr>
          <p:cNvPr id="17" name="TextBox 17"/>
          <p:cNvSpPr txBox="1"/>
          <p:nvPr/>
        </p:nvSpPr>
        <p:spPr>
          <a:xfrm>
            <a:off x="3769423" y="2857197"/>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8" name="TextBox 18"/>
          <p:cNvSpPr txBox="1"/>
          <p:nvPr/>
        </p:nvSpPr>
        <p:spPr>
          <a:xfrm>
            <a:off x="3565462" y="6709263"/>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9" name="TextBox 19"/>
          <p:cNvSpPr txBox="1"/>
          <p:nvPr/>
        </p:nvSpPr>
        <p:spPr>
          <a:xfrm>
            <a:off x="7175233" y="2105954"/>
            <a:ext cx="6920490" cy="2400300"/>
          </a:xfrm>
          <a:prstGeom prst="rect">
            <a:avLst/>
          </a:prstGeom>
        </p:spPr>
        <p:txBody>
          <a:bodyPr lIns="0" tIns="0" rIns="0" bIns="0" rtlCol="0" anchor="t">
            <a:spAutoFit/>
          </a:bodyPr>
          <a:lstStyle/>
          <a:p>
            <a:pPr>
              <a:lnSpc>
                <a:spcPts val="4724"/>
              </a:lnSpc>
            </a:pPr>
            <a:r>
              <a:rPr lang="en-US" sz="4499" spc="143">
                <a:solidFill>
                  <a:srgbClr val="FFFFFF"/>
                </a:solidFill>
                <a:latin typeface="Barlow"/>
              </a:rPr>
              <a:t>Influential Surge of Luxury Eye Cream Demand via Social Media Endorsements</a:t>
            </a:r>
          </a:p>
        </p:txBody>
      </p:sp>
      <p:sp>
        <p:nvSpPr>
          <p:cNvPr id="20" name="TextBox 20"/>
          <p:cNvSpPr txBox="1"/>
          <p:nvPr/>
        </p:nvSpPr>
        <p:spPr>
          <a:xfrm>
            <a:off x="7175233" y="5856998"/>
            <a:ext cx="7108062" cy="2400300"/>
          </a:xfrm>
          <a:prstGeom prst="rect">
            <a:avLst/>
          </a:prstGeom>
        </p:spPr>
        <p:txBody>
          <a:bodyPr lIns="0" tIns="0" rIns="0" bIns="0" rtlCol="0" anchor="t">
            <a:spAutoFit/>
          </a:bodyPr>
          <a:lstStyle/>
          <a:p>
            <a:pPr>
              <a:lnSpc>
                <a:spcPts val="4724"/>
              </a:lnSpc>
            </a:pPr>
            <a:r>
              <a:rPr lang="en-US" sz="4499" spc="143">
                <a:solidFill>
                  <a:srgbClr val="FFFFFF"/>
                </a:solidFill>
                <a:latin typeface="Barlow"/>
              </a:rPr>
              <a:t>Challenges in the Luxury Eye Cream Industry Due to Market Saturation and Intense Competition</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11" b="-9211"/>
            </a:stretch>
          </a:blipFill>
        </p:spPr>
        <p:txBody>
          <a:bodyPr/>
          <a:lstStyle/>
          <a:p/>
        </p:txBody>
      </p:sp>
      <p:sp>
        <p:nvSpPr>
          <p:cNvPr id="3" name="TextBox 3"/>
          <p:cNvSpPr txBox="1"/>
          <p:nvPr/>
        </p:nvSpPr>
        <p:spPr>
          <a:xfrm>
            <a:off x="3732607" y="650557"/>
            <a:ext cx="10822785"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AUTHOR'S PERSPECTIVE</a:t>
            </a:r>
          </a:p>
        </p:txBody>
      </p:sp>
      <p:sp>
        <p:nvSpPr>
          <p:cNvPr id="4" name="TextBox 4"/>
          <p:cNvSpPr txBox="1"/>
          <p:nvPr/>
        </p:nvSpPr>
        <p:spPr>
          <a:xfrm>
            <a:off x="8166002" y="2252662"/>
            <a:ext cx="9538712" cy="7432675"/>
          </a:xfrm>
          <a:prstGeom prst="rect">
            <a:avLst/>
          </a:prstGeom>
        </p:spPr>
        <p:txBody>
          <a:bodyPr lIns="0" tIns="0" rIns="0" bIns="0" rtlCol="0" anchor="t">
            <a:spAutoFit/>
          </a:bodyPr>
          <a:lstStyle/>
          <a:p>
            <a:pPr marL="539751" lvl="1" indent="-269876">
              <a:lnSpc>
                <a:spcPts val="3500"/>
              </a:lnSpc>
              <a:buFont typeface="Arial"/>
              <a:buChar char="•"/>
            </a:pPr>
            <a:r>
              <a:rPr lang="en-US" sz="2500">
                <a:solidFill>
                  <a:srgbClr val="FFFFFF"/>
                </a:solidFill>
                <a:latin typeface="Montserrat"/>
              </a:rPr>
              <a:t>The Global Luxury Eye Cream Market is witnessing significant growth in the near future.</a:t>
            </a:r>
          </a:p>
          <a:p>
            <a:pPr marL="539751" lvl="1" indent="-269876">
              <a:lnSpc>
                <a:spcPts val="3500"/>
              </a:lnSpc>
              <a:buFont typeface="Arial"/>
              <a:buChar char="•"/>
            </a:pPr>
            <a:r>
              <a:rPr lang="en-US" sz="2500">
                <a:solidFill>
                  <a:srgbClr val="FFFFFF"/>
                </a:solidFill>
                <a:latin typeface="Montserrat"/>
              </a:rPr>
              <a:t>Anti-ageing eye creams often incorporate cutting-edge technologies and potent ingredients to reduce wrinkles, fine lines, and puffiness, making them the leading choice among discerning consumers in the luxury skincare segment.</a:t>
            </a:r>
          </a:p>
          <a:p>
            <a:pPr marL="539751" lvl="1" indent="-269876">
              <a:lnSpc>
                <a:spcPts val="3500"/>
              </a:lnSpc>
              <a:buFont typeface="Arial"/>
              <a:buChar char="•"/>
            </a:pPr>
            <a:r>
              <a:rPr lang="en-US" sz="2500">
                <a:solidFill>
                  <a:srgbClr val="FFFFFF"/>
                </a:solidFill>
                <a:latin typeface="Montserrat"/>
              </a:rPr>
              <a:t>While online distribution dominates, the offline segment is the fastest-growing category in the Luxury Eye Cream marke</a:t>
            </a:r>
          </a:p>
          <a:p>
            <a:pPr marL="539751" lvl="1" indent="-269876">
              <a:lnSpc>
                <a:spcPts val="3500"/>
              </a:lnSpc>
              <a:buFont typeface="Arial"/>
              <a:buChar char="•"/>
            </a:pPr>
            <a:r>
              <a:rPr lang="en-US" sz="2500">
                <a:solidFill>
                  <a:srgbClr val="FFFFFF"/>
                </a:solidFill>
                <a:latin typeface="Montserrat"/>
              </a:rPr>
              <a:t>In 2023, the Moisturizing Eye Cream segment accounted for noticeable share of global Luxury Eye Cream Market and is projected to experience significant growth in the near future.</a:t>
            </a:r>
          </a:p>
          <a:p>
            <a:pPr marL="539751" lvl="1" indent="-269876">
              <a:lnSpc>
                <a:spcPts val="3500"/>
              </a:lnSpc>
              <a:buFont typeface="Arial"/>
              <a:buChar char="•"/>
            </a:pPr>
            <a:r>
              <a:rPr lang="en-US" sz="2500">
                <a:solidFill>
                  <a:srgbClr val="FFFFFF"/>
                </a:solidFill>
                <a:latin typeface="Montserrat"/>
              </a:rPr>
              <a:t>The Youth segment is expected to expand at the significant CAGR retaining position throughout the forecast period.</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sp>
        <p:nvSpPr>
          <p:cNvPr id="3" name="Freeform 3"/>
          <p:cNvSpPr/>
          <p:nvPr/>
        </p:nvSpPr>
        <p:spPr>
          <a:xfrm>
            <a:off x="421201" y="2831475"/>
            <a:ext cx="5236645" cy="528128"/>
          </a:xfrm>
          <a:custGeom>
            <a:rect l="l" t="t" r="r" b="b"/>
            <a:pathLst>
              <a:path w="5236645" h="528128">
                <a:moveTo>
                  <a:pt x="0" y="0"/>
                </a:moveTo>
                <a:lnTo>
                  <a:pt x="5236645" y="0"/>
                </a:lnTo>
                <a:lnTo>
                  <a:pt x="5236645" y="528128"/>
                </a:lnTo>
                <a:lnTo>
                  <a:pt x="0" y="528128"/>
                </a:lnTo>
                <a:lnTo>
                  <a:pt x="0" y="0"/>
                </a:lnTo>
                <a:close/>
              </a:path>
            </a:pathLst>
          </a:custGeom>
          <a:blipFill>
            <a:blip r:embed="rId3"/>
            <a:stretch>
              <a:fillRect l="-1846" t="-240845" r="-3267" b="-222535"/>
            </a:stretch>
          </a:blipFill>
        </p:spPr>
        <p:txBody>
          <a:bodyPr/>
          <a:lstStyle/>
          <a:p/>
        </p:txBody>
      </p:sp>
      <p:sp>
        <p:nvSpPr>
          <p:cNvPr id="4" name="Freeform 4"/>
          <p:cNvSpPr/>
          <p:nvPr/>
        </p:nvSpPr>
        <p:spPr>
          <a:xfrm>
            <a:off x="6086764" y="2386121"/>
            <a:ext cx="3226237" cy="1418835"/>
          </a:xfrm>
          <a:custGeom>
            <a:rect l="l" t="t" r="r" b="b"/>
            <a:pathLst>
              <a:path w="3226237" h="1418835">
                <a:moveTo>
                  <a:pt x="0" y="0"/>
                </a:moveTo>
                <a:lnTo>
                  <a:pt x="3226236" y="0"/>
                </a:lnTo>
                <a:lnTo>
                  <a:pt x="3226236" y="1418835"/>
                </a:lnTo>
                <a:lnTo>
                  <a:pt x="0" y="1418835"/>
                </a:lnTo>
                <a:lnTo>
                  <a:pt x="0" y="0"/>
                </a:lnTo>
                <a:close/>
              </a:path>
            </a:pathLst>
          </a:custGeom>
          <a:blipFill>
            <a:blip r:embed="rId4"/>
            <a:stretch>
              <a:fillRect t="-13471" b="-14433"/>
            </a:stretch>
          </a:blipFill>
        </p:spPr>
        <p:txBody>
          <a:bodyPr/>
          <a:lstStyle/>
          <a:p/>
        </p:txBody>
      </p:sp>
      <p:sp>
        <p:nvSpPr>
          <p:cNvPr id="5" name="Freeform 5"/>
          <p:cNvSpPr/>
          <p:nvPr/>
        </p:nvSpPr>
        <p:spPr>
          <a:xfrm>
            <a:off x="9953729" y="2560843"/>
            <a:ext cx="4400882" cy="798760"/>
          </a:xfrm>
          <a:custGeom>
            <a:rect l="l" t="t" r="r" b="b"/>
            <a:pathLst>
              <a:path w="4400882" h="798760">
                <a:moveTo>
                  <a:pt x="0" y="0"/>
                </a:moveTo>
                <a:lnTo>
                  <a:pt x="4400882" y="0"/>
                </a:lnTo>
                <a:lnTo>
                  <a:pt x="4400882" y="798760"/>
                </a:lnTo>
                <a:lnTo>
                  <a:pt x="0" y="798760"/>
                </a:lnTo>
                <a:lnTo>
                  <a:pt x="0" y="0"/>
                </a:lnTo>
                <a:close/>
              </a:path>
            </a:pathLst>
          </a:custGeom>
          <a:blipFill>
            <a:blip r:embed="rId5"/>
            <a:stretch>
              <a:fillRect/>
            </a:stretch>
          </a:blipFill>
        </p:spPr>
        <p:txBody>
          <a:bodyPr/>
          <a:lstStyle/>
          <a:p/>
        </p:txBody>
      </p:sp>
      <p:sp>
        <p:nvSpPr>
          <p:cNvPr id="6" name="Freeform 6"/>
          <p:cNvSpPr/>
          <p:nvPr/>
        </p:nvSpPr>
        <p:spPr>
          <a:xfrm>
            <a:off x="14992786" y="2386121"/>
            <a:ext cx="2868309" cy="1198213"/>
          </a:xfrm>
          <a:custGeom>
            <a:rect l="l" t="t" r="r" b="b"/>
            <a:pathLst>
              <a:path w="2868309" h="1198213">
                <a:moveTo>
                  <a:pt x="0" y="0"/>
                </a:moveTo>
                <a:lnTo>
                  <a:pt x="2868309" y="0"/>
                </a:lnTo>
                <a:lnTo>
                  <a:pt x="2868309" y="1198213"/>
                </a:lnTo>
                <a:lnTo>
                  <a:pt x="0" y="1198213"/>
                </a:lnTo>
                <a:lnTo>
                  <a:pt x="0" y="0"/>
                </a:lnTo>
                <a:close/>
              </a:path>
            </a:pathLst>
          </a:custGeom>
          <a:blipFill>
            <a:blip r:embed="rId6"/>
            <a:stretch>
              <a:fillRect l="-10322" t="-25096" r="-10645" b="-24324"/>
            </a:stretch>
          </a:blipFill>
        </p:spPr>
        <p:txBody>
          <a:bodyPr/>
          <a:lstStyle/>
          <a:p/>
        </p:txBody>
      </p:sp>
      <p:sp>
        <p:nvSpPr>
          <p:cNvPr id="7" name="Freeform 7"/>
          <p:cNvSpPr/>
          <p:nvPr/>
        </p:nvSpPr>
        <p:spPr>
          <a:xfrm>
            <a:off x="421201" y="4283227"/>
            <a:ext cx="4453919" cy="1454947"/>
          </a:xfrm>
          <a:custGeom>
            <a:rect l="l" t="t" r="r" b="b"/>
            <a:pathLst>
              <a:path w="4453919" h="1454947">
                <a:moveTo>
                  <a:pt x="0" y="0"/>
                </a:moveTo>
                <a:lnTo>
                  <a:pt x="4453919" y="0"/>
                </a:lnTo>
                <a:lnTo>
                  <a:pt x="4453919" y="1454947"/>
                </a:lnTo>
                <a:lnTo>
                  <a:pt x="0" y="1454947"/>
                </a:lnTo>
                <a:lnTo>
                  <a:pt x="0" y="0"/>
                </a:lnTo>
                <a:close/>
              </a:path>
            </a:pathLst>
          </a:custGeom>
          <a:blipFill>
            <a:blip r:embed="rId7"/>
            <a:stretch>
              <a:fillRect/>
            </a:stretch>
          </a:blipFill>
        </p:spPr>
        <p:txBody>
          <a:bodyPr/>
          <a:lstStyle/>
          <a:p/>
        </p:txBody>
      </p:sp>
      <p:sp>
        <p:nvSpPr>
          <p:cNvPr id="8" name="Freeform 8"/>
          <p:cNvSpPr/>
          <p:nvPr/>
        </p:nvSpPr>
        <p:spPr>
          <a:xfrm>
            <a:off x="5322267" y="4481340"/>
            <a:ext cx="4350913" cy="1058722"/>
          </a:xfrm>
          <a:custGeom>
            <a:rect l="l" t="t" r="r" b="b"/>
            <a:pathLst>
              <a:path w="4350913" h="1058722">
                <a:moveTo>
                  <a:pt x="0" y="0"/>
                </a:moveTo>
                <a:lnTo>
                  <a:pt x="4350913" y="0"/>
                </a:lnTo>
                <a:lnTo>
                  <a:pt x="4350913" y="1058722"/>
                </a:lnTo>
                <a:lnTo>
                  <a:pt x="0" y="1058722"/>
                </a:lnTo>
                <a:lnTo>
                  <a:pt x="0" y="0"/>
                </a:lnTo>
                <a:close/>
              </a:path>
            </a:pathLst>
          </a:custGeom>
          <a:blipFill>
            <a:blip r:embed="rId8"/>
            <a:stretch>
              <a:fillRect t="-114726" b="-93493"/>
            </a:stretch>
          </a:blipFill>
        </p:spPr>
        <p:txBody>
          <a:bodyPr/>
          <a:lstStyle/>
          <a:p/>
        </p:txBody>
      </p:sp>
      <p:sp>
        <p:nvSpPr>
          <p:cNvPr id="9" name="Freeform 9"/>
          <p:cNvSpPr/>
          <p:nvPr/>
        </p:nvSpPr>
        <p:spPr>
          <a:xfrm>
            <a:off x="10120327" y="3973884"/>
            <a:ext cx="4071438" cy="1764290"/>
          </a:xfrm>
          <a:custGeom>
            <a:rect l="l" t="t" r="r" b="b"/>
            <a:pathLst>
              <a:path w="4071438" h="1764290">
                <a:moveTo>
                  <a:pt x="0" y="0"/>
                </a:moveTo>
                <a:lnTo>
                  <a:pt x="4071438" y="0"/>
                </a:lnTo>
                <a:lnTo>
                  <a:pt x="4071438" y="1764290"/>
                </a:lnTo>
                <a:lnTo>
                  <a:pt x="0" y="1764290"/>
                </a:lnTo>
                <a:lnTo>
                  <a:pt x="0" y="0"/>
                </a:lnTo>
                <a:close/>
              </a:path>
            </a:pathLst>
          </a:custGeom>
          <a:blipFill>
            <a:blip r:embed="rId9"/>
            <a:stretch>
              <a:fillRect/>
            </a:stretch>
          </a:blipFill>
        </p:spPr>
        <p:txBody>
          <a:bodyPr/>
          <a:lstStyle/>
          <a:p/>
        </p:txBody>
      </p:sp>
      <p:sp>
        <p:nvSpPr>
          <p:cNvPr id="10" name="Freeform 10"/>
          <p:cNvSpPr/>
          <p:nvPr/>
        </p:nvSpPr>
        <p:spPr>
          <a:xfrm>
            <a:off x="14598377" y="4295053"/>
            <a:ext cx="3331436" cy="1431295"/>
          </a:xfrm>
          <a:custGeom>
            <a:rect l="l" t="t" r="r" b="b"/>
            <a:pathLst>
              <a:path w="3331435" h="1431295">
                <a:moveTo>
                  <a:pt x="0" y="0"/>
                </a:moveTo>
                <a:lnTo>
                  <a:pt x="3331436" y="0"/>
                </a:lnTo>
                <a:lnTo>
                  <a:pt x="3331436" y="1431295"/>
                </a:lnTo>
                <a:lnTo>
                  <a:pt x="0" y="1431295"/>
                </a:lnTo>
                <a:lnTo>
                  <a:pt x="0" y="0"/>
                </a:lnTo>
                <a:close/>
              </a:path>
            </a:pathLst>
          </a:custGeom>
          <a:blipFill>
            <a:blip r:embed="rId10"/>
            <a:stretch>
              <a:fillRect t="-54956" b="-53768"/>
            </a:stretch>
          </a:blipFill>
        </p:spPr>
        <p:txBody>
          <a:bodyPr/>
          <a:lstStyle/>
          <a:p/>
        </p:txBody>
      </p:sp>
      <p:sp>
        <p:nvSpPr>
          <p:cNvPr id="11" name="Freeform 11"/>
          <p:cNvSpPr/>
          <p:nvPr/>
        </p:nvSpPr>
        <p:spPr>
          <a:xfrm>
            <a:off x="399986" y="6214583"/>
            <a:ext cx="4496348" cy="1262724"/>
          </a:xfrm>
          <a:custGeom>
            <a:rect l="l" t="t" r="r" b="b"/>
            <a:pathLst>
              <a:path w="4496348" h="1262724">
                <a:moveTo>
                  <a:pt x="0" y="0"/>
                </a:moveTo>
                <a:lnTo>
                  <a:pt x="4496348" y="0"/>
                </a:lnTo>
                <a:lnTo>
                  <a:pt x="4496348" y="1262725"/>
                </a:lnTo>
                <a:lnTo>
                  <a:pt x="0" y="1262725"/>
                </a:lnTo>
                <a:lnTo>
                  <a:pt x="0" y="0"/>
                </a:lnTo>
                <a:close/>
              </a:path>
            </a:pathLst>
          </a:custGeom>
          <a:blipFill>
            <a:blip r:embed="rId11"/>
            <a:stretch>
              <a:fillRect/>
            </a:stretch>
          </a:blipFill>
        </p:spPr>
        <p:txBody>
          <a:bodyPr/>
          <a:lstStyle/>
          <a:p/>
        </p:txBody>
      </p:sp>
      <p:sp>
        <p:nvSpPr>
          <p:cNvPr id="12" name="Freeform 12"/>
          <p:cNvSpPr/>
          <p:nvPr/>
        </p:nvSpPr>
        <p:spPr>
          <a:xfrm>
            <a:off x="5657846" y="5974719"/>
            <a:ext cx="3298261" cy="2113635"/>
          </a:xfrm>
          <a:custGeom>
            <a:rect l="l" t="t" r="r" b="b"/>
            <a:pathLst>
              <a:path w="3298261" h="2113635">
                <a:moveTo>
                  <a:pt x="0" y="0"/>
                </a:moveTo>
                <a:lnTo>
                  <a:pt x="3298260" y="0"/>
                </a:lnTo>
                <a:lnTo>
                  <a:pt x="3298260" y="2113635"/>
                </a:lnTo>
                <a:lnTo>
                  <a:pt x="0" y="2113635"/>
                </a:lnTo>
                <a:lnTo>
                  <a:pt x="0" y="0"/>
                </a:lnTo>
                <a:close/>
              </a:path>
            </a:pathLst>
          </a:custGeom>
          <a:blipFill>
            <a:blip r:embed="rId12"/>
            <a:stretch>
              <a:fillRect/>
            </a:stretch>
          </a:blipFill>
        </p:spPr>
        <p:txBody>
          <a:bodyPr/>
          <a:lstStyle/>
          <a:p/>
        </p:txBody>
      </p:sp>
      <p:sp>
        <p:nvSpPr>
          <p:cNvPr id="13" name="Freeform 13"/>
          <p:cNvSpPr/>
          <p:nvPr/>
        </p:nvSpPr>
        <p:spPr>
          <a:xfrm>
            <a:off x="9313000" y="6299747"/>
            <a:ext cx="4318555" cy="1463578"/>
          </a:xfrm>
          <a:custGeom>
            <a:rect l="l" t="t" r="r" b="b"/>
            <a:pathLst>
              <a:path w="4318555" h="1463578">
                <a:moveTo>
                  <a:pt x="0" y="0"/>
                </a:moveTo>
                <a:lnTo>
                  <a:pt x="4318556" y="0"/>
                </a:lnTo>
                <a:lnTo>
                  <a:pt x="4318556" y="1463579"/>
                </a:lnTo>
                <a:lnTo>
                  <a:pt x="0" y="1463579"/>
                </a:lnTo>
                <a:lnTo>
                  <a:pt x="0" y="0"/>
                </a:lnTo>
                <a:close/>
              </a:path>
            </a:pathLst>
          </a:custGeom>
          <a:blipFill>
            <a:blip r:embed="rId13"/>
            <a:stretch>
              <a:fillRect t="-33222" b="-32753"/>
            </a:stretch>
          </a:blipFill>
        </p:spPr>
        <p:txBody>
          <a:bodyPr/>
          <a:lstStyle/>
          <a:p/>
        </p:txBody>
      </p:sp>
      <p:sp>
        <p:nvSpPr>
          <p:cNvPr id="14" name="Freeform 14"/>
          <p:cNvSpPr/>
          <p:nvPr/>
        </p:nvSpPr>
        <p:spPr>
          <a:xfrm>
            <a:off x="14191765" y="6214583"/>
            <a:ext cx="3493458" cy="1965070"/>
          </a:xfrm>
          <a:custGeom>
            <a:rect l="l" t="t" r="r" b="b"/>
            <a:pathLst>
              <a:path w="3493458" h="1965070">
                <a:moveTo>
                  <a:pt x="0" y="0"/>
                </a:moveTo>
                <a:lnTo>
                  <a:pt x="3493458" y="0"/>
                </a:lnTo>
                <a:lnTo>
                  <a:pt x="3493458" y="1965070"/>
                </a:lnTo>
                <a:lnTo>
                  <a:pt x="0" y="1965070"/>
                </a:lnTo>
                <a:lnTo>
                  <a:pt x="0" y="0"/>
                </a:lnTo>
                <a:close/>
              </a:path>
            </a:pathLst>
          </a:custGeom>
          <a:blipFill>
            <a:blip r:embed="rId14"/>
            <a:stretch>
              <a:fillRect/>
            </a:stretch>
          </a:blipFill>
        </p:spPr>
        <p:txBody>
          <a:bodyPr/>
          <a:lstStyle/>
          <a:p/>
        </p:txBody>
      </p:sp>
      <p:sp>
        <p:nvSpPr>
          <p:cNvPr id="15" name="Freeform 15"/>
          <p:cNvSpPr/>
          <p:nvPr/>
        </p:nvSpPr>
        <p:spPr>
          <a:xfrm>
            <a:off x="603683" y="8088354"/>
            <a:ext cx="3339630" cy="1683730"/>
          </a:xfrm>
          <a:custGeom>
            <a:rect l="l" t="t" r="r" b="b"/>
            <a:pathLst>
              <a:path w="3339630" h="1683730">
                <a:moveTo>
                  <a:pt x="0" y="0"/>
                </a:moveTo>
                <a:lnTo>
                  <a:pt x="3339630" y="0"/>
                </a:lnTo>
                <a:lnTo>
                  <a:pt x="3339630" y="1683731"/>
                </a:lnTo>
                <a:lnTo>
                  <a:pt x="0" y="1683731"/>
                </a:lnTo>
                <a:lnTo>
                  <a:pt x="0" y="0"/>
                </a:lnTo>
                <a:close/>
              </a:path>
            </a:pathLst>
          </a:custGeom>
          <a:blipFill>
            <a:blip r:embed="rId15"/>
            <a:stretch>
              <a:fillRect/>
            </a:stretch>
          </a:blipFill>
        </p:spPr>
        <p:txBody>
          <a:bodyPr/>
          <a:lstStyle/>
          <a:p/>
        </p:txBody>
      </p:sp>
      <p:sp>
        <p:nvSpPr>
          <p:cNvPr id="16" name="Freeform 16"/>
          <p:cNvSpPr/>
          <p:nvPr/>
        </p:nvSpPr>
        <p:spPr>
          <a:xfrm>
            <a:off x="4896334" y="8526504"/>
            <a:ext cx="3016267" cy="1508134"/>
          </a:xfrm>
          <a:custGeom>
            <a:rect l="l" t="t" r="r" b="b"/>
            <a:pathLst>
              <a:path w="3016267" h="1508134">
                <a:moveTo>
                  <a:pt x="0" y="0"/>
                </a:moveTo>
                <a:lnTo>
                  <a:pt x="3016267" y="0"/>
                </a:lnTo>
                <a:lnTo>
                  <a:pt x="3016267" y="1508134"/>
                </a:lnTo>
                <a:lnTo>
                  <a:pt x="0" y="1508134"/>
                </a:lnTo>
                <a:lnTo>
                  <a:pt x="0" y="0"/>
                </a:lnTo>
                <a:close/>
              </a:path>
            </a:pathLst>
          </a:custGeom>
          <a:blipFill>
            <a:blip r:embed="rId16"/>
            <a:stretch>
              <a:fillRect/>
            </a:stretch>
          </a:blipFill>
        </p:spPr>
        <p:txBody>
          <a:bodyPr/>
          <a:lstStyle/>
          <a:p/>
        </p:txBody>
      </p:sp>
      <p:sp>
        <p:nvSpPr>
          <p:cNvPr id="17" name="Freeform 17"/>
          <p:cNvSpPr/>
          <p:nvPr/>
        </p:nvSpPr>
        <p:spPr>
          <a:xfrm>
            <a:off x="8675766" y="8501022"/>
            <a:ext cx="3478405" cy="1514555"/>
          </a:xfrm>
          <a:custGeom>
            <a:rect l="l" t="t" r="r" b="b"/>
            <a:pathLst>
              <a:path w="3478404" h="1514555">
                <a:moveTo>
                  <a:pt x="0" y="0"/>
                </a:moveTo>
                <a:lnTo>
                  <a:pt x="3478404" y="0"/>
                </a:lnTo>
                <a:lnTo>
                  <a:pt x="3478404" y="1514556"/>
                </a:lnTo>
                <a:lnTo>
                  <a:pt x="0" y="1514556"/>
                </a:lnTo>
                <a:lnTo>
                  <a:pt x="0" y="0"/>
                </a:lnTo>
                <a:close/>
              </a:path>
            </a:pathLst>
          </a:custGeom>
          <a:blipFill>
            <a:blip r:embed="rId17"/>
            <a:stretch>
              <a:fillRect/>
            </a:stretch>
          </a:blipFill>
        </p:spPr>
        <p:txBody>
          <a:bodyPr/>
          <a:lstStyle/>
          <a:p/>
        </p:txBody>
      </p:sp>
      <p:sp>
        <p:nvSpPr>
          <p:cNvPr id="18" name="Freeform 18"/>
          <p:cNvSpPr/>
          <p:nvPr/>
        </p:nvSpPr>
        <p:spPr>
          <a:xfrm>
            <a:off x="12721900" y="8665428"/>
            <a:ext cx="5207912" cy="1297638"/>
          </a:xfrm>
          <a:custGeom>
            <a:rect l="l" t="t" r="r" b="b"/>
            <a:pathLst>
              <a:path w="5207912" h="1297638">
                <a:moveTo>
                  <a:pt x="0" y="0"/>
                </a:moveTo>
                <a:lnTo>
                  <a:pt x="5207913" y="0"/>
                </a:lnTo>
                <a:lnTo>
                  <a:pt x="5207913" y="1297639"/>
                </a:lnTo>
                <a:lnTo>
                  <a:pt x="0" y="1297639"/>
                </a:lnTo>
                <a:lnTo>
                  <a:pt x="0" y="0"/>
                </a:lnTo>
                <a:close/>
              </a:path>
            </a:pathLst>
          </a:custGeom>
          <a:blipFill>
            <a:blip r:embed="rId18"/>
            <a:stretch>
              <a:fillRect/>
            </a:stretch>
          </a:blipFill>
        </p:spPr>
        <p:txBody>
          <a:bodyPr/>
          <a:lstStyle/>
          <a:p/>
        </p:txBody>
      </p:sp>
      <p:sp>
        <p:nvSpPr>
          <p:cNvPr id="19" name="TextBox 19"/>
          <p:cNvSpPr txBox="1"/>
          <p:nvPr/>
        </p:nvSpPr>
        <p:spPr>
          <a:xfrm>
            <a:off x="5238599" y="700088"/>
            <a:ext cx="7810802"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tinyurl.com/44zyu29v"/>
              </a:rPr>
              <a:t>http://tinyurl.com/44zyu29v</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52</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Luxury Eye Cream Market Report 2024</dc:title>
  <cp:lastModifiedBy>decipher market</cp:lastModifiedBy>
  <cp:revision>2</cp:revision>
  <dcterms:created xsi:type="dcterms:W3CDTF">2006-08-16T00:00:00Z</dcterms:created>
  <dcterms:modified xsi:type="dcterms:W3CDTF">2024-02-21T10:41:39Z</dcterms:modified>
</cp:coreProperties>
</file>