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450" y="1117168"/>
            <a:ext cx="11951421" cy="8940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76292" y="276955"/>
            <a:ext cx="1753541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67399" y="2315785"/>
            <a:ext cx="8813165" cy="3032760"/>
          </a:xfrm>
          <a:custGeom>
            <a:avLst/>
            <a:gdLst/>
            <a:ahLst/>
            <a:cxnLst/>
            <a:rect l="l" t="t" r="r" b="b"/>
            <a:pathLst>
              <a:path w="8813165" h="3032760">
                <a:moveTo>
                  <a:pt x="8713038" y="3032319"/>
                </a:moveTo>
                <a:lnTo>
                  <a:pt x="103357" y="3032319"/>
                </a:lnTo>
                <a:lnTo>
                  <a:pt x="63181" y="3024178"/>
                </a:lnTo>
                <a:lnTo>
                  <a:pt x="30321" y="3001997"/>
                </a:lnTo>
                <a:lnTo>
                  <a:pt x="8140" y="2969138"/>
                </a:lnTo>
                <a:lnTo>
                  <a:pt x="0" y="2928961"/>
                </a:lnTo>
                <a:lnTo>
                  <a:pt x="0" y="103357"/>
                </a:lnTo>
                <a:lnTo>
                  <a:pt x="8140" y="63181"/>
                </a:lnTo>
                <a:lnTo>
                  <a:pt x="30321" y="30321"/>
                </a:lnTo>
                <a:lnTo>
                  <a:pt x="63181" y="8140"/>
                </a:lnTo>
                <a:lnTo>
                  <a:pt x="103357" y="0"/>
                </a:lnTo>
                <a:lnTo>
                  <a:pt x="8713038" y="0"/>
                </a:lnTo>
                <a:lnTo>
                  <a:pt x="8753208" y="8140"/>
                </a:lnTo>
                <a:lnTo>
                  <a:pt x="8786068" y="30321"/>
                </a:lnTo>
                <a:lnTo>
                  <a:pt x="8808253" y="63181"/>
                </a:lnTo>
                <a:lnTo>
                  <a:pt x="8812680" y="85026"/>
                </a:lnTo>
                <a:lnTo>
                  <a:pt x="8812680" y="2947293"/>
                </a:lnTo>
                <a:lnTo>
                  <a:pt x="8808253" y="2969138"/>
                </a:lnTo>
                <a:lnTo>
                  <a:pt x="8786068" y="3001997"/>
                </a:lnTo>
                <a:lnTo>
                  <a:pt x="8753208" y="3024178"/>
                </a:lnTo>
                <a:lnTo>
                  <a:pt x="8713038" y="3032319"/>
                </a:lnTo>
                <a:close/>
              </a:path>
            </a:pathLst>
          </a:custGeom>
          <a:solidFill>
            <a:srgbClr val="6381AC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144956"/>
            <a:ext cx="5015865" cy="1176655"/>
          </a:xfrm>
          <a:custGeom>
            <a:avLst/>
            <a:gdLst/>
            <a:ahLst/>
            <a:cxnLst/>
            <a:rect l="l" t="t" r="r" b="b"/>
            <a:pathLst>
              <a:path w="5015865" h="1176654">
                <a:moveTo>
                  <a:pt x="0" y="1176061"/>
                </a:moveTo>
                <a:lnTo>
                  <a:pt x="0" y="0"/>
                </a:lnTo>
                <a:lnTo>
                  <a:pt x="4593427" y="0"/>
                </a:lnTo>
                <a:lnTo>
                  <a:pt x="5015663" y="1176061"/>
                </a:lnTo>
                <a:lnTo>
                  <a:pt x="0" y="1176061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6730" cy="1408430"/>
          </a:xfrm>
          <a:custGeom>
            <a:avLst/>
            <a:gdLst/>
            <a:ahLst/>
            <a:cxnLst/>
            <a:rect l="l" t="t" r="r" b="b"/>
            <a:pathLst>
              <a:path w="18286730" h="1408430">
                <a:moveTo>
                  <a:pt x="18286162" y="1407897"/>
                </a:moveTo>
                <a:lnTo>
                  <a:pt x="0" y="1407897"/>
                </a:lnTo>
                <a:lnTo>
                  <a:pt x="0" y="0"/>
                </a:lnTo>
                <a:lnTo>
                  <a:pt x="18286162" y="0"/>
                </a:lnTo>
                <a:lnTo>
                  <a:pt x="18286162" y="140789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267395" y="5631606"/>
            <a:ext cx="8813165" cy="3032760"/>
          </a:xfrm>
          <a:custGeom>
            <a:avLst/>
            <a:gdLst/>
            <a:ahLst/>
            <a:cxnLst/>
            <a:rect l="l" t="t" r="r" b="b"/>
            <a:pathLst>
              <a:path w="8813165" h="3032759">
                <a:moveTo>
                  <a:pt x="8713118" y="3032317"/>
                </a:moveTo>
                <a:lnTo>
                  <a:pt x="103282" y="3032317"/>
                </a:lnTo>
                <a:lnTo>
                  <a:pt x="63187" y="3024190"/>
                </a:lnTo>
                <a:lnTo>
                  <a:pt x="30327" y="3002005"/>
                </a:lnTo>
                <a:lnTo>
                  <a:pt x="8142" y="2969145"/>
                </a:lnTo>
                <a:lnTo>
                  <a:pt x="0" y="2928975"/>
                </a:lnTo>
                <a:lnTo>
                  <a:pt x="0" y="103357"/>
                </a:lnTo>
                <a:lnTo>
                  <a:pt x="8142" y="63187"/>
                </a:lnTo>
                <a:lnTo>
                  <a:pt x="30327" y="30327"/>
                </a:lnTo>
                <a:lnTo>
                  <a:pt x="63187" y="8142"/>
                </a:lnTo>
                <a:lnTo>
                  <a:pt x="103356" y="0"/>
                </a:lnTo>
                <a:lnTo>
                  <a:pt x="8713043" y="0"/>
                </a:lnTo>
                <a:lnTo>
                  <a:pt x="8753212" y="8142"/>
                </a:lnTo>
                <a:lnTo>
                  <a:pt x="8786073" y="30327"/>
                </a:lnTo>
                <a:lnTo>
                  <a:pt x="8808257" y="63187"/>
                </a:lnTo>
                <a:lnTo>
                  <a:pt x="8812680" y="85006"/>
                </a:lnTo>
                <a:lnTo>
                  <a:pt x="8812680" y="2947326"/>
                </a:lnTo>
                <a:lnTo>
                  <a:pt x="8808257" y="2969145"/>
                </a:lnTo>
                <a:lnTo>
                  <a:pt x="8786073" y="3002005"/>
                </a:lnTo>
                <a:lnTo>
                  <a:pt x="8753212" y="3024190"/>
                </a:lnTo>
                <a:lnTo>
                  <a:pt x="8713118" y="3032317"/>
                </a:lnTo>
                <a:close/>
              </a:path>
            </a:pathLst>
          </a:custGeom>
          <a:solidFill>
            <a:srgbClr val="4F2E2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460784"/>
            <a:ext cx="5015865" cy="1176655"/>
          </a:xfrm>
          <a:custGeom>
            <a:avLst/>
            <a:gdLst/>
            <a:ahLst/>
            <a:cxnLst/>
            <a:rect l="l" t="t" r="r" b="b"/>
            <a:pathLst>
              <a:path w="5015865" h="1176654">
                <a:moveTo>
                  <a:pt x="0" y="1176040"/>
                </a:moveTo>
                <a:lnTo>
                  <a:pt x="0" y="0"/>
                </a:lnTo>
                <a:lnTo>
                  <a:pt x="4593427" y="0"/>
                </a:lnTo>
                <a:lnTo>
                  <a:pt x="5015666" y="1176040"/>
                </a:lnTo>
                <a:lnTo>
                  <a:pt x="0" y="117604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38978"/>
            <a:ext cx="17002587" cy="2299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21110" y="4026781"/>
            <a:ext cx="1475486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hyperlink" Target="http://tinyurl.com/yc2kfves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630" y="3014702"/>
            <a:ext cx="8404225" cy="382206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825"/>
              </a:lnSpc>
              <a:spcBef>
                <a:spcPts val="100"/>
              </a:spcBef>
            </a:pPr>
            <a:r>
              <a:rPr dirty="0" sz="7100" spc="1400" b="0">
                <a:latin typeface="Yanone Kaffeesatz Thin"/>
                <a:cs typeface="Yanone Kaffeesatz Thin"/>
              </a:rPr>
              <a:t>GLOBAL</a:t>
            </a:r>
            <a:endParaRPr sz="710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7130"/>
              </a:lnSpc>
              <a:spcBef>
                <a:spcPts val="695"/>
              </a:spcBef>
            </a:pPr>
            <a:r>
              <a:rPr dirty="0" sz="7100" spc="1360" b="0">
                <a:latin typeface="Yanone Kaffeesatz Thin"/>
                <a:cs typeface="Yanone Kaffeesatz Thin"/>
              </a:rPr>
              <a:t>LUXURY</a:t>
            </a:r>
            <a:r>
              <a:rPr dirty="0" sz="7100" spc="110" b="0">
                <a:latin typeface="Yanone Kaffeesatz Thin"/>
                <a:cs typeface="Yanone Kaffeesatz Thin"/>
              </a:rPr>
              <a:t> </a:t>
            </a:r>
            <a:r>
              <a:rPr dirty="0" sz="7100" spc="1450" b="0">
                <a:latin typeface="Yanone Kaffeesatz Thin"/>
                <a:cs typeface="Yanone Kaffeesatz Thin"/>
              </a:rPr>
              <a:t>CHOCOLATE </a:t>
            </a:r>
            <a:r>
              <a:rPr dirty="0" sz="7100" spc="1495" b="0">
                <a:latin typeface="Yanone Kaffeesatz Thin"/>
                <a:cs typeface="Yanone Kaffeesatz Thin"/>
              </a:rPr>
              <a:t>MARKET</a:t>
            </a:r>
            <a:r>
              <a:rPr dirty="0" sz="7100" spc="130" b="0">
                <a:latin typeface="Yanone Kaffeesatz Thin"/>
                <a:cs typeface="Yanone Kaffeesatz Thin"/>
              </a:rPr>
              <a:t> </a:t>
            </a:r>
            <a:r>
              <a:rPr dirty="0" sz="7100" spc="1500" b="0">
                <a:latin typeface="Yanone Kaffeesatz Thin"/>
                <a:cs typeface="Yanone Kaffeesatz Thin"/>
              </a:rPr>
              <a:t>REPORT </a:t>
            </a:r>
            <a:r>
              <a:rPr dirty="0" sz="7100" spc="675" b="0">
                <a:latin typeface="Yanone Kaffeesatz Thin"/>
                <a:cs typeface="Yanone Kaffeesatz Thin"/>
              </a:rPr>
              <a:t>2024</a:t>
            </a:r>
            <a:endParaRPr sz="7100">
              <a:latin typeface="Yanone Kaffeesatz Thin"/>
              <a:cs typeface="Yanone Kaffeesatz Thi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87893" y="9210696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924916" y="1911926"/>
            <a:ext cx="14438630" cy="6463665"/>
          </a:xfrm>
          <a:custGeom>
            <a:avLst/>
            <a:gdLst/>
            <a:ahLst/>
            <a:cxnLst/>
            <a:rect l="l" t="t" r="r" b="b"/>
            <a:pathLst>
              <a:path w="14438630" h="6463665">
                <a:moveTo>
                  <a:pt x="13952839" y="6463131"/>
                </a:moveTo>
                <a:lnTo>
                  <a:pt x="485325" y="6463131"/>
                </a:lnTo>
                <a:lnTo>
                  <a:pt x="437761" y="6460777"/>
                </a:lnTo>
                <a:lnTo>
                  <a:pt x="390562" y="6453734"/>
                </a:lnTo>
                <a:lnTo>
                  <a:pt x="344494" y="6442157"/>
                </a:lnTo>
                <a:lnTo>
                  <a:pt x="299876" y="6426178"/>
                </a:lnTo>
                <a:lnTo>
                  <a:pt x="257028" y="6405928"/>
                </a:lnTo>
                <a:lnTo>
                  <a:pt x="216266" y="6381539"/>
                </a:lnTo>
                <a:lnTo>
                  <a:pt x="177911" y="6353144"/>
                </a:lnTo>
                <a:lnTo>
                  <a:pt x="142280" y="6320873"/>
                </a:lnTo>
                <a:lnTo>
                  <a:pt x="110010" y="6285240"/>
                </a:lnTo>
                <a:lnTo>
                  <a:pt x="81615" y="6246883"/>
                </a:lnTo>
                <a:lnTo>
                  <a:pt x="57227" y="6206119"/>
                </a:lnTo>
                <a:lnTo>
                  <a:pt x="36977" y="6163268"/>
                </a:lnTo>
                <a:lnTo>
                  <a:pt x="20997" y="6118649"/>
                </a:lnTo>
                <a:lnTo>
                  <a:pt x="9420" y="6072579"/>
                </a:lnTo>
                <a:lnTo>
                  <a:pt x="2377" y="6025378"/>
                </a:lnTo>
                <a:lnTo>
                  <a:pt x="0" y="5977363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3"/>
                </a:lnTo>
                <a:lnTo>
                  <a:pt x="20997" y="344495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6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1" y="2377"/>
                </a:lnTo>
                <a:lnTo>
                  <a:pt x="485774" y="0"/>
                </a:lnTo>
                <a:lnTo>
                  <a:pt x="13952390" y="0"/>
                </a:lnTo>
                <a:lnTo>
                  <a:pt x="14000405" y="2377"/>
                </a:lnTo>
                <a:lnTo>
                  <a:pt x="14047606" y="9420"/>
                </a:lnTo>
                <a:lnTo>
                  <a:pt x="14093676" y="20997"/>
                </a:lnTo>
                <a:lnTo>
                  <a:pt x="14138295" y="36977"/>
                </a:lnTo>
                <a:lnTo>
                  <a:pt x="14181146" y="57227"/>
                </a:lnTo>
                <a:lnTo>
                  <a:pt x="14221910" y="81616"/>
                </a:lnTo>
                <a:lnTo>
                  <a:pt x="14260267" y="110010"/>
                </a:lnTo>
                <a:lnTo>
                  <a:pt x="14295900" y="142280"/>
                </a:lnTo>
                <a:lnTo>
                  <a:pt x="14328162" y="177911"/>
                </a:lnTo>
                <a:lnTo>
                  <a:pt x="14356553" y="216266"/>
                </a:lnTo>
                <a:lnTo>
                  <a:pt x="14380941" y="257028"/>
                </a:lnTo>
                <a:lnTo>
                  <a:pt x="14401193" y="299877"/>
                </a:lnTo>
                <a:lnTo>
                  <a:pt x="14417176" y="344495"/>
                </a:lnTo>
                <a:lnTo>
                  <a:pt x="14428757" y="390563"/>
                </a:lnTo>
                <a:lnTo>
                  <a:pt x="14435802" y="437762"/>
                </a:lnTo>
                <a:lnTo>
                  <a:pt x="14438181" y="485775"/>
                </a:lnTo>
                <a:lnTo>
                  <a:pt x="14438181" y="5977363"/>
                </a:lnTo>
                <a:lnTo>
                  <a:pt x="14435802" y="6025378"/>
                </a:lnTo>
                <a:lnTo>
                  <a:pt x="14428757" y="6072579"/>
                </a:lnTo>
                <a:lnTo>
                  <a:pt x="14417176" y="6118649"/>
                </a:lnTo>
                <a:lnTo>
                  <a:pt x="14401193" y="6163268"/>
                </a:lnTo>
                <a:lnTo>
                  <a:pt x="14380941" y="6206119"/>
                </a:lnTo>
                <a:lnTo>
                  <a:pt x="14356553" y="6246883"/>
                </a:lnTo>
                <a:lnTo>
                  <a:pt x="14328162" y="6285240"/>
                </a:lnTo>
                <a:lnTo>
                  <a:pt x="14295900" y="6320873"/>
                </a:lnTo>
                <a:lnTo>
                  <a:pt x="14260267" y="6353144"/>
                </a:lnTo>
                <a:lnTo>
                  <a:pt x="14221910" y="6381539"/>
                </a:lnTo>
                <a:lnTo>
                  <a:pt x="14181146" y="6405928"/>
                </a:lnTo>
                <a:lnTo>
                  <a:pt x="14138295" y="6426178"/>
                </a:lnTo>
                <a:lnTo>
                  <a:pt x="14093676" y="6442157"/>
                </a:lnTo>
                <a:lnTo>
                  <a:pt x="14047606" y="6453734"/>
                </a:lnTo>
                <a:lnTo>
                  <a:pt x="14000405" y="6460777"/>
                </a:lnTo>
                <a:lnTo>
                  <a:pt x="13952839" y="6463131"/>
                </a:lnTo>
                <a:close/>
              </a:path>
            </a:pathLst>
          </a:custGeom>
          <a:solidFill>
            <a:srgbClr val="473025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2179270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8F8F8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301875" y="3375665"/>
            <a:ext cx="13666469" cy="463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-75">
                <a:solidFill>
                  <a:srgbClr val="F8F8F8"/>
                </a:solidFill>
                <a:latin typeface="Verdana"/>
                <a:cs typeface="Verdana"/>
              </a:rPr>
              <a:t>The</a:t>
            </a:r>
            <a:r>
              <a:rPr dirty="0" sz="2400" spc="-22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80">
                <a:solidFill>
                  <a:srgbClr val="F8F8F8"/>
                </a:solidFill>
                <a:latin typeface="Verdana"/>
                <a:cs typeface="Verdana"/>
              </a:rPr>
              <a:t>luxury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chocolate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0">
                <a:solidFill>
                  <a:srgbClr val="F8F8F8"/>
                </a:solidFill>
                <a:latin typeface="Verdana"/>
                <a:cs typeface="Verdana"/>
              </a:rPr>
              <a:t>market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0">
                <a:solidFill>
                  <a:srgbClr val="F8F8F8"/>
                </a:solidFill>
                <a:latin typeface="Verdana"/>
                <a:cs typeface="Verdana"/>
              </a:rPr>
              <a:t>comprises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5">
                <a:solidFill>
                  <a:srgbClr val="F8F8F8"/>
                </a:solidFill>
                <a:latin typeface="Verdana"/>
                <a:cs typeface="Verdana"/>
              </a:rPr>
              <a:t>premium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chocolates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crafted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0">
                <a:solidFill>
                  <a:srgbClr val="F8F8F8"/>
                </a:solidFill>
                <a:latin typeface="Verdana"/>
                <a:cs typeface="Verdana"/>
              </a:rPr>
              <a:t>with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meticulous </a:t>
            </a:r>
            <a:r>
              <a:rPr dirty="0" sz="2400" spc="-30">
                <a:solidFill>
                  <a:srgbClr val="F8F8F8"/>
                </a:solidFill>
                <a:latin typeface="Verdana"/>
                <a:cs typeface="Verdana"/>
              </a:rPr>
              <a:t>attention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to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65">
                <a:solidFill>
                  <a:srgbClr val="F8F8F8"/>
                </a:solidFill>
                <a:latin typeface="Verdana"/>
                <a:cs typeface="Verdana"/>
              </a:rPr>
              <a:t>quality,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85">
                <a:solidFill>
                  <a:srgbClr val="F8F8F8"/>
                </a:solidFill>
                <a:latin typeface="Verdana"/>
                <a:cs typeface="Verdana"/>
              </a:rPr>
              <a:t>using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10">
                <a:solidFill>
                  <a:srgbClr val="F8F8F8"/>
                </a:solidFill>
                <a:latin typeface="Verdana"/>
                <a:cs typeface="Verdana"/>
              </a:rPr>
              <a:t>high-</a:t>
            </a:r>
            <a:r>
              <a:rPr dirty="0" sz="2400" spc="-80">
                <a:solidFill>
                  <a:srgbClr val="F8F8F8"/>
                </a:solidFill>
                <a:latin typeface="Verdana"/>
                <a:cs typeface="Verdana"/>
              </a:rPr>
              <a:t>grade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8F8F8"/>
                </a:solidFill>
                <a:latin typeface="Verdana"/>
                <a:cs typeface="Verdana"/>
              </a:rPr>
              <a:t>ingredients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8F8F8"/>
                </a:solidFill>
                <a:latin typeface="Verdana"/>
                <a:cs typeface="Verdana"/>
              </a:rPr>
              <a:t>artisanal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8F8F8"/>
                </a:solidFill>
                <a:latin typeface="Verdana"/>
                <a:cs typeface="Verdana"/>
              </a:rPr>
              <a:t>techniques.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5">
                <a:solidFill>
                  <a:srgbClr val="F8F8F8"/>
                </a:solidFill>
                <a:latin typeface="Verdana"/>
                <a:cs typeface="Verdana"/>
              </a:rPr>
              <a:t>These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chocolates </a:t>
            </a:r>
            <a:r>
              <a:rPr dirty="0" sz="2400" spc="-65">
                <a:solidFill>
                  <a:srgbClr val="F8F8F8"/>
                </a:solidFill>
                <a:latin typeface="Verdana"/>
                <a:cs typeface="Verdana"/>
              </a:rPr>
              <a:t>target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discerning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8F8F8"/>
                </a:solidFill>
                <a:latin typeface="Verdana"/>
                <a:cs typeface="Verdana"/>
              </a:rPr>
              <a:t>consumers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5">
                <a:solidFill>
                  <a:srgbClr val="F8F8F8"/>
                </a:solidFill>
                <a:latin typeface="Verdana"/>
                <a:cs typeface="Verdana"/>
              </a:rPr>
              <a:t>seeking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85">
                <a:solidFill>
                  <a:srgbClr val="F8F8F8"/>
                </a:solidFill>
                <a:latin typeface="Verdana"/>
                <a:cs typeface="Verdana"/>
              </a:rPr>
              <a:t>an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0">
                <a:solidFill>
                  <a:srgbClr val="F8F8F8"/>
                </a:solidFill>
                <a:latin typeface="Verdana"/>
                <a:cs typeface="Verdana"/>
              </a:rPr>
              <a:t>elevated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5">
                <a:solidFill>
                  <a:srgbClr val="F8F8F8"/>
                </a:solidFill>
                <a:latin typeface="Verdana"/>
                <a:cs typeface="Verdana"/>
              </a:rPr>
              <a:t>indulgent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cocoa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experience </a:t>
            </a:r>
            <a:r>
              <a:rPr dirty="0" sz="2400" spc="-40">
                <a:solidFill>
                  <a:srgbClr val="F8F8F8"/>
                </a:solidFill>
                <a:latin typeface="Verdana"/>
                <a:cs typeface="Verdana"/>
              </a:rPr>
              <a:t>characterized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30">
                <a:solidFill>
                  <a:srgbClr val="F8F8F8"/>
                </a:solidFill>
                <a:latin typeface="Verdana"/>
                <a:cs typeface="Verdana"/>
              </a:rPr>
              <a:t>by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unique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60">
                <a:solidFill>
                  <a:srgbClr val="F8F8F8"/>
                </a:solidFill>
                <a:latin typeface="Verdana"/>
                <a:cs typeface="Verdana"/>
              </a:rPr>
              <a:t>flavors,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0">
                <a:solidFill>
                  <a:srgbClr val="F8F8F8"/>
                </a:solidFill>
                <a:latin typeface="Verdana"/>
                <a:cs typeface="Verdana"/>
              </a:rPr>
              <a:t>superior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60">
                <a:solidFill>
                  <a:srgbClr val="F8F8F8"/>
                </a:solidFill>
                <a:latin typeface="Verdana"/>
                <a:cs typeface="Verdana"/>
              </a:rPr>
              <a:t>craftsmanship,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65">
                <a:solidFill>
                  <a:srgbClr val="F8F8F8"/>
                </a:solidFill>
                <a:latin typeface="Verdana"/>
                <a:cs typeface="Verdana"/>
              </a:rPr>
              <a:t>exquisite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10">
                <a:solidFill>
                  <a:srgbClr val="F8F8F8"/>
                </a:solidFill>
                <a:latin typeface="Verdana"/>
                <a:cs typeface="Verdana"/>
              </a:rPr>
              <a:t>packaging.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80">
                <a:solidFill>
                  <a:srgbClr val="F8F8F8"/>
                </a:solidFill>
                <a:latin typeface="Verdana"/>
                <a:cs typeface="Verdana"/>
              </a:rPr>
              <a:t>In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F8F8F8"/>
                </a:solidFill>
                <a:latin typeface="Verdana"/>
                <a:cs typeface="Verdana"/>
              </a:rPr>
              <a:t>the </a:t>
            </a:r>
            <a:r>
              <a:rPr dirty="0" sz="2400" spc="-65">
                <a:solidFill>
                  <a:srgbClr val="F8F8F8"/>
                </a:solidFill>
                <a:latin typeface="Verdana"/>
                <a:cs typeface="Verdana"/>
              </a:rPr>
              <a:t>health-</a:t>
            </a:r>
            <a:r>
              <a:rPr dirty="0" sz="2400" spc="-20">
                <a:solidFill>
                  <a:srgbClr val="F8F8F8"/>
                </a:solidFill>
                <a:latin typeface="Verdana"/>
                <a:cs typeface="Verdana"/>
              </a:rPr>
              <a:t>conscious</a:t>
            </a:r>
            <a:r>
              <a:rPr dirty="0" sz="2400" spc="-22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20">
                <a:solidFill>
                  <a:srgbClr val="F8F8F8"/>
                </a:solidFill>
                <a:latin typeface="Verdana"/>
                <a:cs typeface="Verdana"/>
              </a:rPr>
              <a:t>era,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35">
                <a:solidFill>
                  <a:srgbClr val="F8F8F8"/>
                </a:solidFill>
                <a:latin typeface="Verdana"/>
                <a:cs typeface="Verdana"/>
              </a:rPr>
              <a:t>the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80">
                <a:solidFill>
                  <a:srgbClr val="F8F8F8"/>
                </a:solidFill>
                <a:latin typeface="Verdana"/>
                <a:cs typeface="Verdana"/>
              </a:rPr>
              <a:t>luxury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chocolate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0">
                <a:solidFill>
                  <a:srgbClr val="F8F8F8"/>
                </a:solidFill>
                <a:latin typeface="Verdana"/>
                <a:cs typeface="Verdana"/>
              </a:rPr>
              <a:t>market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0">
                <a:solidFill>
                  <a:srgbClr val="F8F8F8"/>
                </a:solidFill>
                <a:latin typeface="Verdana"/>
                <a:cs typeface="Verdana"/>
              </a:rPr>
              <a:t>sees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10">
                <a:solidFill>
                  <a:srgbClr val="F8F8F8"/>
                </a:solidFill>
                <a:latin typeface="Verdana"/>
                <a:cs typeface="Verdana"/>
              </a:rPr>
              <a:t>a</a:t>
            </a:r>
            <a:r>
              <a:rPr dirty="0" sz="2400" spc="-22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90">
                <a:solidFill>
                  <a:srgbClr val="F8F8F8"/>
                </a:solidFill>
                <a:latin typeface="Verdana"/>
                <a:cs typeface="Verdana"/>
              </a:rPr>
              <a:t>surge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5">
                <a:solidFill>
                  <a:srgbClr val="F8F8F8"/>
                </a:solidFill>
                <a:latin typeface="Verdana"/>
                <a:cs typeface="Verdana"/>
              </a:rPr>
              <a:t>in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60">
                <a:solidFill>
                  <a:srgbClr val="F8F8F8"/>
                </a:solidFill>
                <a:latin typeface="Verdana"/>
                <a:cs typeface="Verdana"/>
              </a:rPr>
              <a:t>demand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for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5">
                <a:solidFill>
                  <a:srgbClr val="F8F8F8"/>
                </a:solidFill>
                <a:latin typeface="Verdana"/>
                <a:cs typeface="Verdana"/>
              </a:rPr>
              <a:t>premium</a:t>
            </a:r>
            <a:r>
              <a:rPr dirty="0" sz="2400" spc="-22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20">
                <a:solidFill>
                  <a:srgbClr val="F8F8F8"/>
                </a:solidFill>
                <a:latin typeface="Verdana"/>
                <a:cs typeface="Verdana"/>
              </a:rPr>
              <a:t>dark </a:t>
            </a:r>
            <a:r>
              <a:rPr dirty="0" sz="2400" spc="-35">
                <a:solidFill>
                  <a:srgbClr val="F8F8F8"/>
                </a:solidFill>
                <a:latin typeface="Verdana"/>
                <a:cs typeface="Verdana"/>
              </a:rPr>
              <a:t>chocolates.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80">
                <a:solidFill>
                  <a:srgbClr val="F8F8F8"/>
                </a:solidFill>
                <a:latin typeface="Verdana"/>
                <a:cs typeface="Verdana"/>
              </a:rPr>
              <a:t>Consumers,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prioritizing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60">
                <a:solidFill>
                  <a:srgbClr val="F8F8F8"/>
                </a:solidFill>
                <a:latin typeface="Verdana"/>
                <a:cs typeface="Verdana"/>
              </a:rPr>
              <a:t>well-</a:t>
            </a:r>
            <a:r>
              <a:rPr dirty="0" sz="2400" spc="-100">
                <a:solidFill>
                  <a:srgbClr val="F8F8F8"/>
                </a:solidFill>
                <a:latin typeface="Verdana"/>
                <a:cs typeface="Verdana"/>
              </a:rPr>
              <a:t>being,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5">
                <a:solidFill>
                  <a:srgbClr val="F8F8F8"/>
                </a:solidFill>
                <a:latin typeface="Verdana"/>
                <a:cs typeface="Verdana"/>
              </a:rPr>
              <a:t>are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8F8F8"/>
                </a:solidFill>
                <a:latin typeface="Verdana"/>
                <a:cs typeface="Verdana"/>
              </a:rPr>
              <a:t>drawn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to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these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chocolates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for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health </a:t>
            </a:r>
            <a:r>
              <a:rPr dirty="0" sz="2400" spc="-25">
                <a:solidFill>
                  <a:srgbClr val="F8F8F8"/>
                </a:solidFill>
                <a:latin typeface="Verdana"/>
                <a:cs typeface="Verdana"/>
              </a:rPr>
              <a:t>benefits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20">
                <a:solidFill>
                  <a:srgbClr val="F8F8F8"/>
                </a:solidFill>
                <a:latin typeface="Verdana"/>
                <a:cs typeface="Verdana"/>
              </a:rPr>
              <a:t>rich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0">
                <a:solidFill>
                  <a:srgbClr val="F8F8F8"/>
                </a:solidFill>
                <a:latin typeface="Verdana"/>
                <a:cs typeface="Verdana"/>
              </a:rPr>
              <a:t>antioxidants,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30">
                <a:solidFill>
                  <a:srgbClr val="F8F8F8"/>
                </a:solidFill>
                <a:latin typeface="Verdana"/>
                <a:cs typeface="Verdana"/>
              </a:rPr>
              <a:t>reflecting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10">
                <a:solidFill>
                  <a:srgbClr val="F8F8F8"/>
                </a:solidFill>
                <a:latin typeface="Verdana"/>
                <a:cs typeface="Verdana"/>
              </a:rPr>
              <a:t>a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20">
                <a:solidFill>
                  <a:srgbClr val="F8F8F8"/>
                </a:solidFill>
                <a:latin typeface="Verdana"/>
                <a:cs typeface="Verdana"/>
              </a:rPr>
              <a:t>shift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65">
                <a:solidFill>
                  <a:srgbClr val="F8F8F8"/>
                </a:solidFill>
                <a:latin typeface="Verdana"/>
                <a:cs typeface="Verdana"/>
              </a:rPr>
              <a:t>where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5">
                <a:solidFill>
                  <a:srgbClr val="F8F8F8"/>
                </a:solidFill>
                <a:latin typeface="Verdana"/>
                <a:cs typeface="Verdana"/>
              </a:rPr>
              <a:t>indulgence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5">
                <a:solidFill>
                  <a:srgbClr val="F8F8F8"/>
                </a:solidFill>
                <a:latin typeface="Verdana"/>
                <a:cs typeface="Verdana"/>
              </a:rPr>
              <a:t>harmonizes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0">
                <a:solidFill>
                  <a:srgbClr val="F8F8F8"/>
                </a:solidFill>
                <a:latin typeface="Verdana"/>
                <a:cs typeface="Verdana"/>
              </a:rPr>
              <a:t>with</a:t>
            </a:r>
            <a:r>
              <a:rPr dirty="0" sz="2400" spc="-215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health- </a:t>
            </a:r>
            <a:r>
              <a:rPr dirty="0" sz="2400" spc="-20">
                <a:solidFill>
                  <a:srgbClr val="F8F8F8"/>
                </a:solidFill>
                <a:latin typeface="Verdana"/>
                <a:cs typeface="Verdana"/>
              </a:rPr>
              <a:t>conscious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5">
                <a:solidFill>
                  <a:srgbClr val="F8F8F8"/>
                </a:solidFill>
                <a:latin typeface="Verdana"/>
                <a:cs typeface="Verdana"/>
              </a:rPr>
              <a:t>choices.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5">
                <a:solidFill>
                  <a:srgbClr val="F8F8F8"/>
                </a:solidFill>
                <a:latin typeface="Verdana"/>
                <a:cs typeface="Verdana"/>
              </a:rPr>
              <a:t>Thriving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F8F8F8"/>
                </a:solidFill>
                <a:latin typeface="Verdana"/>
                <a:cs typeface="Verdana"/>
              </a:rPr>
              <a:t>on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0">
                <a:solidFill>
                  <a:srgbClr val="F8F8F8"/>
                </a:solidFill>
                <a:latin typeface="Verdana"/>
                <a:cs typeface="Verdana"/>
              </a:rPr>
              <a:t>innovation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8F8F8"/>
                </a:solidFill>
                <a:latin typeface="Verdana"/>
                <a:cs typeface="Verdana"/>
              </a:rPr>
              <a:t>experiential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14">
                <a:solidFill>
                  <a:srgbClr val="F8F8F8"/>
                </a:solidFill>
                <a:latin typeface="Verdana"/>
                <a:cs typeface="Verdana"/>
              </a:rPr>
              <a:t>marketing,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35">
                <a:solidFill>
                  <a:srgbClr val="F8F8F8"/>
                </a:solidFill>
                <a:latin typeface="Verdana"/>
                <a:cs typeface="Verdana"/>
              </a:rPr>
              <a:t>the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0">
                <a:solidFill>
                  <a:srgbClr val="F8F8F8"/>
                </a:solidFill>
                <a:latin typeface="Verdana"/>
                <a:cs typeface="Verdana"/>
              </a:rPr>
              <a:t>market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enhances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consumer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95">
                <a:solidFill>
                  <a:srgbClr val="F8F8F8"/>
                </a:solidFill>
                <a:latin typeface="Verdana"/>
                <a:cs typeface="Verdana"/>
              </a:rPr>
              <a:t>engagement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60">
                <a:solidFill>
                  <a:srgbClr val="F8F8F8"/>
                </a:solidFill>
                <a:latin typeface="Verdana"/>
                <a:cs typeface="Verdana"/>
              </a:rPr>
              <a:t>through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unique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30">
                <a:solidFill>
                  <a:srgbClr val="F8F8F8"/>
                </a:solidFill>
                <a:latin typeface="Verdana"/>
                <a:cs typeface="Verdana"/>
              </a:rPr>
              <a:t>flavors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F8F8F8"/>
                </a:solidFill>
                <a:latin typeface="Verdana"/>
                <a:cs typeface="Verdana"/>
              </a:rPr>
              <a:t>artistic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8F8F8"/>
                </a:solidFill>
                <a:latin typeface="Verdana"/>
                <a:cs typeface="Verdana"/>
              </a:rPr>
              <a:t>presentations,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45">
                <a:solidFill>
                  <a:srgbClr val="F8F8F8"/>
                </a:solidFill>
                <a:latin typeface="Verdana"/>
                <a:cs typeface="Verdana"/>
              </a:rPr>
              <a:t>capturing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attention </a:t>
            </a:r>
            <a:r>
              <a:rPr dirty="0" sz="2400" spc="-40">
                <a:solidFill>
                  <a:srgbClr val="F8F8F8"/>
                </a:solidFill>
                <a:latin typeface="Verdana"/>
                <a:cs typeface="Verdana"/>
              </a:rPr>
              <a:t>with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8F8F8"/>
                </a:solidFill>
                <a:latin typeface="Verdana"/>
                <a:cs typeface="Verdana"/>
              </a:rPr>
              <a:t>limited-</a:t>
            </a:r>
            <a:r>
              <a:rPr dirty="0" sz="2400" spc="-25">
                <a:solidFill>
                  <a:srgbClr val="F8F8F8"/>
                </a:solidFill>
                <a:latin typeface="Verdana"/>
                <a:cs typeface="Verdana"/>
              </a:rPr>
              <a:t>edition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80">
                <a:solidFill>
                  <a:srgbClr val="F8F8F8"/>
                </a:solidFill>
                <a:latin typeface="Verdana"/>
                <a:cs typeface="Verdana"/>
              </a:rPr>
              <a:t>releases,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80">
                <a:solidFill>
                  <a:srgbClr val="F8F8F8"/>
                </a:solidFill>
                <a:latin typeface="Verdana"/>
                <a:cs typeface="Verdana"/>
              </a:rPr>
              <a:t>meeting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desires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for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35">
                <a:solidFill>
                  <a:srgbClr val="F8F8F8"/>
                </a:solidFill>
                <a:latin typeface="Verdana"/>
                <a:cs typeface="Verdana"/>
              </a:rPr>
              <a:t>novel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75">
                <a:solidFill>
                  <a:srgbClr val="F8F8F8"/>
                </a:solidFill>
                <a:latin typeface="Verdana"/>
                <a:cs typeface="Verdana"/>
              </a:rPr>
              <a:t>experiences,</a:t>
            </a:r>
            <a:r>
              <a:rPr dirty="0" sz="2400" spc="-20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Verdana"/>
                <a:cs typeface="Verdana"/>
              </a:rPr>
              <a:t>and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30">
                <a:solidFill>
                  <a:srgbClr val="F8F8F8"/>
                </a:solidFill>
                <a:latin typeface="Verdana"/>
                <a:cs typeface="Verdana"/>
              </a:rPr>
              <a:t>propelling</a:t>
            </a:r>
            <a:r>
              <a:rPr dirty="0" sz="2400" spc="-204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growth </a:t>
            </a:r>
            <a:r>
              <a:rPr dirty="0" sz="2400" spc="-60">
                <a:solidFill>
                  <a:srgbClr val="F8F8F8"/>
                </a:solidFill>
                <a:latin typeface="Verdana"/>
                <a:cs typeface="Verdana"/>
              </a:rPr>
              <a:t>through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25">
                <a:solidFill>
                  <a:srgbClr val="F8F8F8"/>
                </a:solidFill>
                <a:latin typeface="Verdana"/>
                <a:cs typeface="Verdana"/>
              </a:rPr>
              <a:t>distinctive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80">
                <a:solidFill>
                  <a:srgbClr val="F8F8F8"/>
                </a:solidFill>
                <a:latin typeface="Verdana"/>
                <a:cs typeface="Verdana"/>
              </a:rPr>
              <a:t>luxury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8F8F8"/>
                </a:solidFill>
                <a:latin typeface="Verdana"/>
                <a:cs typeface="Verdana"/>
              </a:rPr>
              <a:t>chocolate</a:t>
            </a:r>
            <a:r>
              <a:rPr dirty="0" sz="2400" spc="-210">
                <a:solidFill>
                  <a:srgbClr val="F8F8F8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F8F8F8"/>
                </a:solidFill>
                <a:latin typeface="Verdana"/>
                <a:cs typeface="Verdana"/>
              </a:rPr>
              <a:t>products.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6176619"/>
            <a:ext cx="9144000" cy="2768600"/>
            <a:chOff x="0" y="6176619"/>
            <a:chExt cx="9144000" cy="2768600"/>
          </a:xfrm>
        </p:grpSpPr>
        <p:sp>
          <p:nvSpPr>
            <p:cNvPr id="4" name="object 4" descr=""/>
            <p:cNvSpPr/>
            <p:nvPr/>
          </p:nvSpPr>
          <p:spPr>
            <a:xfrm>
              <a:off x="0" y="6176619"/>
              <a:ext cx="9144000" cy="2768600"/>
            </a:xfrm>
            <a:custGeom>
              <a:avLst/>
              <a:gdLst/>
              <a:ahLst/>
              <a:cxnLst/>
              <a:rect l="l" t="t" r="r" b="b"/>
              <a:pathLst>
                <a:path w="9144000" h="2768600">
                  <a:moveTo>
                    <a:pt x="8191857" y="2768336"/>
                  </a:moveTo>
                  <a:lnTo>
                    <a:pt x="952142" y="2768336"/>
                  </a:lnTo>
                  <a:lnTo>
                    <a:pt x="904960" y="2767179"/>
                  </a:lnTo>
                  <a:lnTo>
                    <a:pt x="858024" y="2763719"/>
                  </a:lnTo>
                  <a:lnTo>
                    <a:pt x="811746" y="2758017"/>
                  </a:lnTo>
                  <a:lnTo>
                    <a:pt x="766180" y="2750130"/>
                  </a:lnTo>
                  <a:lnTo>
                    <a:pt x="721382" y="2740111"/>
                  </a:lnTo>
                  <a:lnTo>
                    <a:pt x="677405" y="2728015"/>
                  </a:lnTo>
                  <a:lnTo>
                    <a:pt x="634304" y="2713897"/>
                  </a:lnTo>
                  <a:lnTo>
                    <a:pt x="592134" y="2697812"/>
                  </a:lnTo>
                  <a:lnTo>
                    <a:pt x="550949" y="2679813"/>
                  </a:lnTo>
                  <a:lnTo>
                    <a:pt x="510805" y="2659956"/>
                  </a:lnTo>
                  <a:lnTo>
                    <a:pt x="471754" y="2638295"/>
                  </a:lnTo>
                  <a:lnTo>
                    <a:pt x="433853" y="2614885"/>
                  </a:lnTo>
                  <a:lnTo>
                    <a:pt x="397156" y="2589780"/>
                  </a:lnTo>
                  <a:lnTo>
                    <a:pt x="361716" y="2563034"/>
                  </a:lnTo>
                  <a:lnTo>
                    <a:pt x="327589" y="2534704"/>
                  </a:lnTo>
                  <a:lnTo>
                    <a:pt x="294830" y="2504842"/>
                  </a:lnTo>
                  <a:lnTo>
                    <a:pt x="263493" y="2473504"/>
                  </a:lnTo>
                  <a:lnTo>
                    <a:pt x="233632" y="2440744"/>
                  </a:lnTo>
                  <a:lnTo>
                    <a:pt x="205302" y="2406617"/>
                  </a:lnTo>
                  <a:lnTo>
                    <a:pt x="178557" y="2371177"/>
                  </a:lnTo>
                  <a:lnTo>
                    <a:pt x="153453" y="2334479"/>
                  </a:lnTo>
                  <a:lnTo>
                    <a:pt x="130044" y="2296578"/>
                  </a:lnTo>
                  <a:lnTo>
                    <a:pt x="108384" y="2257528"/>
                  </a:lnTo>
                  <a:lnTo>
                    <a:pt x="88527" y="2217383"/>
                  </a:lnTo>
                  <a:lnTo>
                    <a:pt x="70529" y="2176199"/>
                  </a:lnTo>
                  <a:lnTo>
                    <a:pt x="54445" y="2134030"/>
                  </a:lnTo>
                  <a:lnTo>
                    <a:pt x="40327" y="2090930"/>
                  </a:lnTo>
                  <a:lnTo>
                    <a:pt x="28232" y="2046954"/>
                  </a:lnTo>
                  <a:lnTo>
                    <a:pt x="18214" y="2002157"/>
                  </a:lnTo>
                  <a:lnTo>
                    <a:pt x="10327" y="1956593"/>
                  </a:lnTo>
                  <a:lnTo>
                    <a:pt x="4626" y="1910316"/>
                  </a:lnTo>
                  <a:lnTo>
                    <a:pt x="1165" y="1863382"/>
                  </a:lnTo>
                  <a:lnTo>
                    <a:pt x="0" y="1815845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0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8191505" y="0"/>
                  </a:lnTo>
                  <a:lnTo>
                    <a:pt x="8239039" y="1165"/>
                  </a:lnTo>
                  <a:lnTo>
                    <a:pt x="8285975" y="4626"/>
                  </a:lnTo>
                  <a:lnTo>
                    <a:pt x="8332253" y="10327"/>
                  </a:lnTo>
                  <a:lnTo>
                    <a:pt x="8377819" y="18214"/>
                  </a:lnTo>
                  <a:lnTo>
                    <a:pt x="8422618" y="28232"/>
                  </a:lnTo>
                  <a:lnTo>
                    <a:pt x="8466595" y="40327"/>
                  </a:lnTo>
                  <a:lnTo>
                    <a:pt x="8509696" y="54444"/>
                  </a:lnTo>
                  <a:lnTo>
                    <a:pt x="8551866" y="70529"/>
                  </a:lnTo>
                  <a:lnTo>
                    <a:pt x="8593050" y="88527"/>
                  </a:lnTo>
                  <a:lnTo>
                    <a:pt x="8633195" y="108383"/>
                  </a:lnTo>
                  <a:lnTo>
                    <a:pt x="8672245" y="130043"/>
                  </a:lnTo>
                  <a:lnTo>
                    <a:pt x="8710147" y="153452"/>
                  </a:lnTo>
                  <a:lnTo>
                    <a:pt x="8746844" y="178556"/>
                  </a:lnTo>
                  <a:lnTo>
                    <a:pt x="8782284" y="205301"/>
                  </a:lnTo>
                  <a:lnTo>
                    <a:pt x="8816410" y="233630"/>
                  </a:lnTo>
                  <a:lnTo>
                    <a:pt x="8849170" y="263491"/>
                  </a:lnTo>
                  <a:lnTo>
                    <a:pt x="8880507" y="294829"/>
                  </a:lnTo>
                  <a:lnTo>
                    <a:pt x="8910368" y="327588"/>
                  </a:lnTo>
                  <a:lnTo>
                    <a:pt x="8938698" y="361715"/>
                  </a:lnTo>
                  <a:lnTo>
                    <a:pt x="8965442" y="397154"/>
                  </a:lnTo>
                  <a:lnTo>
                    <a:pt x="8990546" y="433852"/>
                  </a:lnTo>
                  <a:lnTo>
                    <a:pt x="9013956" y="471753"/>
                  </a:lnTo>
                  <a:lnTo>
                    <a:pt x="9035616" y="510803"/>
                  </a:lnTo>
                  <a:lnTo>
                    <a:pt x="9055472" y="550948"/>
                  </a:lnTo>
                  <a:lnTo>
                    <a:pt x="9073469" y="592133"/>
                  </a:lnTo>
                  <a:lnTo>
                    <a:pt x="9089554" y="634303"/>
                  </a:lnTo>
                  <a:lnTo>
                    <a:pt x="9103671" y="677404"/>
                  </a:lnTo>
                  <a:lnTo>
                    <a:pt x="9115766" y="721381"/>
                  </a:lnTo>
                  <a:lnTo>
                    <a:pt x="9125785" y="766179"/>
                  </a:lnTo>
                  <a:lnTo>
                    <a:pt x="9133672" y="811745"/>
                  </a:lnTo>
                  <a:lnTo>
                    <a:pt x="9139373" y="858023"/>
                  </a:lnTo>
                  <a:lnTo>
                    <a:pt x="9142833" y="904960"/>
                  </a:lnTo>
                  <a:lnTo>
                    <a:pt x="9143999" y="952499"/>
                  </a:lnTo>
                  <a:lnTo>
                    <a:pt x="9143999" y="1815845"/>
                  </a:lnTo>
                  <a:lnTo>
                    <a:pt x="9142833" y="1863382"/>
                  </a:lnTo>
                  <a:lnTo>
                    <a:pt x="9139373" y="1910316"/>
                  </a:lnTo>
                  <a:lnTo>
                    <a:pt x="9133672" y="1956593"/>
                  </a:lnTo>
                  <a:lnTo>
                    <a:pt x="9125785" y="2002157"/>
                  </a:lnTo>
                  <a:lnTo>
                    <a:pt x="9115766" y="2046954"/>
                  </a:lnTo>
                  <a:lnTo>
                    <a:pt x="9103671" y="2090930"/>
                  </a:lnTo>
                  <a:lnTo>
                    <a:pt x="9089554" y="2134030"/>
                  </a:lnTo>
                  <a:lnTo>
                    <a:pt x="9073469" y="2176199"/>
                  </a:lnTo>
                  <a:lnTo>
                    <a:pt x="9055472" y="2217383"/>
                  </a:lnTo>
                  <a:lnTo>
                    <a:pt x="9035616" y="2257528"/>
                  </a:lnTo>
                  <a:lnTo>
                    <a:pt x="9013956" y="2296578"/>
                  </a:lnTo>
                  <a:lnTo>
                    <a:pt x="8990546" y="2334479"/>
                  </a:lnTo>
                  <a:lnTo>
                    <a:pt x="8965442" y="2371177"/>
                  </a:lnTo>
                  <a:lnTo>
                    <a:pt x="8938698" y="2406617"/>
                  </a:lnTo>
                  <a:lnTo>
                    <a:pt x="8910368" y="2440744"/>
                  </a:lnTo>
                  <a:lnTo>
                    <a:pt x="8880507" y="2473504"/>
                  </a:lnTo>
                  <a:lnTo>
                    <a:pt x="8849170" y="2504842"/>
                  </a:lnTo>
                  <a:lnTo>
                    <a:pt x="8816410" y="2534704"/>
                  </a:lnTo>
                  <a:lnTo>
                    <a:pt x="8782284" y="2563034"/>
                  </a:lnTo>
                  <a:lnTo>
                    <a:pt x="8746844" y="2589780"/>
                  </a:lnTo>
                  <a:lnTo>
                    <a:pt x="8710147" y="2614885"/>
                  </a:lnTo>
                  <a:lnTo>
                    <a:pt x="8672245" y="2638295"/>
                  </a:lnTo>
                  <a:lnTo>
                    <a:pt x="8633195" y="2659956"/>
                  </a:lnTo>
                  <a:lnTo>
                    <a:pt x="8593050" y="2679813"/>
                  </a:lnTo>
                  <a:lnTo>
                    <a:pt x="8551866" y="2697812"/>
                  </a:lnTo>
                  <a:lnTo>
                    <a:pt x="8509696" y="2713897"/>
                  </a:lnTo>
                  <a:lnTo>
                    <a:pt x="8466595" y="2728015"/>
                  </a:lnTo>
                  <a:lnTo>
                    <a:pt x="8422618" y="2740111"/>
                  </a:lnTo>
                  <a:lnTo>
                    <a:pt x="8377819" y="2750130"/>
                  </a:lnTo>
                  <a:lnTo>
                    <a:pt x="8332253" y="2758017"/>
                  </a:lnTo>
                  <a:lnTo>
                    <a:pt x="8285975" y="2763719"/>
                  </a:lnTo>
                  <a:lnTo>
                    <a:pt x="8239039" y="2767179"/>
                  </a:lnTo>
                  <a:lnTo>
                    <a:pt x="8191857" y="2768336"/>
                  </a:lnTo>
                  <a:close/>
                </a:path>
              </a:pathLst>
            </a:custGeom>
            <a:solidFill>
              <a:srgbClr val="623E3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418" y="6516745"/>
              <a:ext cx="2228849" cy="22288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24346" y="6427469"/>
              <a:ext cx="2200910" cy="2200910"/>
            </a:xfrm>
            <a:custGeom>
              <a:avLst/>
              <a:gdLst/>
              <a:ahLst/>
              <a:cxnLst/>
              <a:rect l="l" t="t" r="r" b="b"/>
              <a:pathLst>
                <a:path w="2200910" h="2200909">
                  <a:moveTo>
                    <a:pt x="1100988" y="2200549"/>
                  </a:moveTo>
                  <a:lnTo>
                    <a:pt x="1099557" y="2200549"/>
                  </a:lnTo>
                  <a:lnTo>
                    <a:pt x="1052545" y="2199547"/>
                  </a:lnTo>
                  <a:lnTo>
                    <a:pt x="1005337" y="2196525"/>
                  </a:lnTo>
                  <a:lnTo>
                    <a:pt x="958689" y="2191539"/>
                  </a:lnTo>
                  <a:lnTo>
                    <a:pt x="912644" y="2184629"/>
                  </a:lnTo>
                  <a:lnTo>
                    <a:pt x="867241" y="2175838"/>
                  </a:lnTo>
                  <a:lnTo>
                    <a:pt x="822523" y="2165206"/>
                  </a:lnTo>
                  <a:lnTo>
                    <a:pt x="778531" y="2152775"/>
                  </a:lnTo>
                  <a:lnTo>
                    <a:pt x="735306" y="2138587"/>
                  </a:lnTo>
                  <a:lnTo>
                    <a:pt x="692889" y="2122681"/>
                  </a:lnTo>
                  <a:lnTo>
                    <a:pt x="651322" y="2105101"/>
                  </a:lnTo>
                  <a:lnTo>
                    <a:pt x="610645" y="2085886"/>
                  </a:lnTo>
                  <a:lnTo>
                    <a:pt x="570901" y="2065079"/>
                  </a:lnTo>
                  <a:lnTo>
                    <a:pt x="532131" y="2042720"/>
                  </a:lnTo>
                  <a:lnTo>
                    <a:pt x="494375" y="2018851"/>
                  </a:lnTo>
                  <a:lnTo>
                    <a:pt x="457675" y="1993513"/>
                  </a:lnTo>
                  <a:lnTo>
                    <a:pt x="422073" y="1966748"/>
                  </a:lnTo>
                  <a:lnTo>
                    <a:pt x="387609" y="1938596"/>
                  </a:lnTo>
                  <a:lnTo>
                    <a:pt x="354325" y="1909099"/>
                  </a:lnTo>
                  <a:lnTo>
                    <a:pt x="322262" y="1878299"/>
                  </a:lnTo>
                  <a:lnTo>
                    <a:pt x="291462" y="1846236"/>
                  </a:lnTo>
                  <a:lnTo>
                    <a:pt x="261965" y="1812952"/>
                  </a:lnTo>
                  <a:lnTo>
                    <a:pt x="233813" y="1778488"/>
                  </a:lnTo>
                  <a:lnTo>
                    <a:pt x="207048" y="1742886"/>
                  </a:lnTo>
                  <a:lnTo>
                    <a:pt x="181710" y="1706186"/>
                  </a:lnTo>
                  <a:lnTo>
                    <a:pt x="157842" y="1668430"/>
                  </a:lnTo>
                  <a:lnTo>
                    <a:pt x="135483" y="1629660"/>
                  </a:lnTo>
                  <a:lnTo>
                    <a:pt x="114676" y="1589916"/>
                  </a:lnTo>
                  <a:lnTo>
                    <a:pt x="95461" y="1549240"/>
                  </a:lnTo>
                  <a:lnTo>
                    <a:pt x="77881" y="1507673"/>
                  </a:lnTo>
                  <a:lnTo>
                    <a:pt x="61976" y="1465257"/>
                  </a:lnTo>
                  <a:lnTo>
                    <a:pt x="47787" y="1422033"/>
                  </a:lnTo>
                  <a:lnTo>
                    <a:pt x="35357" y="1378041"/>
                  </a:lnTo>
                  <a:lnTo>
                    <a:pt x="24725" y="1333324"/>
                  </a:lnTo>
                  <a:lnTo>
                    <a:pt x="15934" y="1287922"/>
                  </a:lnTo>
                  <a:lnTo>
                    <a:pt x="9025" y="1241877"/>
                  </a:lnTo>
                  <a:lnTo>
                    <a:pt x="4038" y="1195231"/>
                  </a:lnTo>
                  <a:lnTo>
                    <a:pt x="1016" y="1148023"/>
                  </a:lnTo>
                  <a:lnTo>
                    <a:pt x="0" y="1100297"/>
                  </a:lnTo>
                  <a:lnTo>
                    <a:pt x="1016" y="1052568"/>
                  </a:lnTo>
                  <a:lnTo>
                    <a:pt x="4038" y="1005359"/>
                  </a:lnTo>
                  <a:lnTo>
                    <a:pt x="9025" y="958710"/>
                  </a:lnTo>
                  <a:lnTo>
                    <a:pt x="15934" y="912663"/>
                  </a:lnTo>
                  <a:lnTo>
                    <a:pt x="24725" y="867260"/>
                  </a:lnTo>
                  <a:lnTo>
                    <a:pt x="35357" y="822541"/>
                  </a:lnTo>
                  <a:lnTo>
                    <a:pt x="47787" y="778547"/>
                  </a:lnTo>
                  <a:lnTo>
                    <a:pt x="61976" y="735321"/>
                  </a:lnTo>
                  <a:lnTo>
                    <a:pt x="77881" y="692903"/>
                  </a:lnTo>
                  <a:lnTo>
                    <a:pt x="95461" y="651335"/>
                  </a:lnTo>
                  <a:lnTo>
                    <a:pt x="114676" y="610658"/>
                  </a:lnTo>
                  <a:lnTo>
                    <a:pt x="135483" y="570913"/>
                  </a:lnTo>
                  <a:lnTo>
                    <a:pt x="157842" y="532142"/>
                  </a:lnTo>
                  <a:lnTo>
                    <a:pt x="181710" y="494385"/>
                  </a:lnTo>
                  <a:lnTo>
                    <a:pt x="207048" y="457684"/>
                  </a:lnTo>
                  <a:lnTo>
                    <a:pt x="233813" y="422081"/>
                  </a:lnTo>
                  <a:lnTo>
                    <a:pt x="261965" y="387616"/>
                  </a:lnTo>
                  <a:lnTo>
                    <a:pt x="291462" y="354332"/>
                  </a:lnTo>
                  <a:lnTo>
                    <a:pt x="322262" y="322268"/>
                  </a:lnTo>
                  <a:lnTo>
                    <a:pt x="354325" y="291467"/>
                  </a:lnTo>
                  <a:lnTo>
                    <a:pt x="387609" y="261970"/>
                  </a:lnTo>
                  <a:lnTo>
                    <a:pt x="422073" y="233818"/>
                  </a:lnTo>
                  <a:lnTo>
                    <a:pt x="457675" y="207052"/>
                  </a:lnTo>
                  <a:lnTo>
                    <a:pt x="494375" y="181714"/>
                  </a:lnTo>
                  <a:lnTo>
                    <a:pt x="532131" y="157845"/>
                  </a:lnTo>
                  <a:lnTo>
                    <a:pt x="570901" y="135486"/>
                  </a:lnTo>
                  <a:lnTo>
                    <a:pt x="610645" y="114678"/>
                  </a:lnTo>
                  <a:lnTo>
                    <a:pt x="651322" y="95463"/>
                  </a:lnTo>
                  <a:lnTo>
                    <a:pt x="692889" y="77882"/>
                  </a:lnTo>
                  <a:lnTo>
                    <a:pt x="735306" y="61977"/>
                  </a:lnTo>
                  <a:lnTo>
                    <a:pt x="778531" y="47788"/>
                  </a:lnTo>
                  <a:lnTo>
                    <a:pt x="822523" y="35357"/>
                  </a:lnTo>
                  <a:lnTo>
                    <a:pt x="867241" y="24725"/>
                  </a:lnTo>
                  <a:lnTo>
                    <a:pt x="912644" y="15934"/>
                  </a:lnTo>
                  <a:lnTo>
                    <a:pt x="958689" y="9025"/>
                  </a:lnTo>
                  <a:lnTo>
                    <a:pt x="1005337" y="4038"/>
                  </a:lnTo>
                  <a:lnTo>
                    <a:pt x="1052545" y="1016"/>
                  </a:lnTo>
                  <a:lnTo>
                    <a:pt x="1100266" y="0"/>
                  </a:lnTo>
                  <a:lnTo>
                    <a:pt x="1148000" y="1016"/>
                  </a:lnTo>
                  <a:lnTo>
                    <a:pt x="1195208" y="4038"/>
                  </a:lnTo>
                  <a:lnTo>
                    <a:pt x="1241856" y="9025"/>
                  </a:lnTo>
                  <a:lnTo>
                    <a:pt x="1287902" y="15934"/>
                  </a:lnTo>
                  <a:lnTo>
                    <a:pt x="1333304" y="24725"/>
                  </a:lnTo>
                  <a:lnTo>
                    <a:pt x="1378022" y="35357"/>
                  </a:lnTo>
                  <a:lnTo>
                    <a:pt x="1422014" y="47788"/>
                  </a:lnTo>
                  <a:lnTo>
                    <a:pt x="1465240" y="61977"/>
                  </a:lnTo>
                  <a:lnTo>
                    <a:pt x="1507656" y="77882"/>
                  </a:lnTo>
                  <a:lnTo>
                    <a:pt x="1549224" y="95463"/>
                  </a:lnTo>
                  <a:lnTo>
                    <a:pt x="1589900" y="114678"/>
                  </a:lnTo>
                  <a:lnTo>
                    <a:pt x="1629644" y="135486"/>
                  </a:lnTo>
                  <a:lnTo>
                    <a:pt x="1668415" y="157845"/>
                  </a:lnTo>
                  <a:lnTo>
                    <a:pt x="1706170" y="181714"/>
                  </a:lnTo>
                  <a:lnTo>
                    <a:pt x="1742870" y="207052"/>
                  </a:lnTo>
                  <a:lnTo>
                    <a:pt x="1778473" y="233818"/>
                  </a:lnTo>
                  <a:lnTo>
                    <a:pt x="1812937" y="261970"/>
                  </a:lnTo>
                  <a:lnTo>
                    <a:pt x="1846221" y="291467"/>
                  </a:lnTo>
                  <a:lnTo>
                    <a:pt x="1878283" y="322268"/>
                  </a:lnTo>
                  <a:lnTo>
                    <a:pt x="1909084" y="354332"/>
                  </a:lnTo>
                  <a:lnTo>
                    <a:pt x="1938580" y="387616"/>
                  </a:lnTo>
                  <a:lnTo>
                    <a:pt x="1966732" y="422081"/>
                  </a:lnTo>
                  <a:lnTo>
                    <a:pt x="1993497" y="457684"/>
                  </a:lnTo>
                  <a:lnTo>
                    <a:pt x="2018835" y="494385"/>
                  </a:lnTo>
                  <a:lnTo>
                    <a:pt x="2042704" y="532142"/>
                  </a:lnTo>
                  <a:lnTo>
                    <a:pt x="2065062" y="570913"/>
                  </a:lnTo>
                  <a:lnTo>
                    <a:pt x="2085869" y="610658"/>
                  </a:lnTo>
                  <a:lnTo>
                    <a:pt x="2105084" y="651335"/>
                  </a:lnTo>
                  <a:lnTo>
                    <a:pt x="2122664" y="692903"/>
                  </a:lnTo>
                  <a:lnTo>
                    <a:pt x="2138569" y="735321"/>
                  </a:lnTo>
                  <a:lnTo>
                    <a:pt x="2152758" y="778547"/>
                  </a:lnTo>
                  <a:lnTo>
                    <a:pt x="2165189" y="822541"/>
                  </a:lnTo>
                  <a:lnTo>
                    <a:pt x="2175820" y="867260"/>
                  </a:lnTo>
                  <a:lnTo>
                    <a:pt x="2184611" y="912663"/>
                  </a:lnTo>
                  <a:lnTo>
                    <a:pt x="2191521" y="958710"/>
                  </a:lnTo>
                  <a:lnTo>
                    <a:pt x="2196507" y="1005359"/>
                  </a:lnTo>
                  <a:lnTo>
                    <a:pt x="2199529" y="1052568"/>
                  </a:lnTo>
                  <a:lnTo>
                    <a:pt x="2200546" y="1100297"/>
                  </a:lnTo>
                  <a:lnTo>
                    <a:pt x="2199529" y="1148023"/>
                  </a:lnTo>
                  <a:lnTo>
                    <a:pt x="2196507" y="1195231"/>
                  </a:lnTo>
                  <a:lnTo>
                    <a:pt x="2191521" y="1241877"/>
                  </a:lnTo>
                  <a:lnTo>
                    <a:pt x="2184611" y="1287922"/>
                  </a:lnTo>
                  <a:lnTo>
                    <a:pt x="2175820" y="1333324"/>
                  </a:lnTo>
                  <a:lnTo>
                    <a:pt x="2165189" y="1378041"/>
                  </a:lnTo>
                  <a:lnTo>
                    <a:pt x="2152758" y="1422033"/>
                  </a:lnTo>
                  <a:lnTo>
                    <a:pt x="2138569" y="1465257"/>
                  </a:lnTo>
                  <a:lnTo>
                    <a:pt x="2122664" y="1507673"/>
                  </a:lnTo>
                  <a:lnTo>
                    <a:pt x="2105084" y="1549240"/>
                  </a:lnTo>
                  <a:lnTo>
                    <a:pt x="2085869" y="1589916"/>
                  </a:lnTo>
                  <a:lnTo>
                    <a:pt x="2065062" y="1629660"/>
                  </a:lnTo>
                  <a:lnTo>
                    <a:pt x="2042704" y="1668430"/>
                  </a:lnTo>
                  <a:lnTo>
                    <a:pt x="2018835" y="1706186"/>
                  </a:lnTo>
                  <a:lnTo>
                    <a:pt x="1993497" y="1742886"/>
                  </a:lnTo>
                  <a:lnTo>
                    <a:pt x="1966732" y="1778488"/>
                  </a:lnTo>
                  <a:lnTo>
                    <a:pt x="1938580" y="1812952"/>
                  </a:lnTo>
                  <a:lnTo>
                    <a:pt x="1909084" y="1846236"/>
                  </a:lnTo>
                  <a:lnTo>
                    <a:pt x="1878283" y="1878299"/>
                  </a:lnTo>
                  <a:lnTo>
                    <a:pt x="1846221" y="1909099"/>
                  </a:lnTo>
                  <a:lnTo>
                    <a:pt x="1812937" y="1938596"/>
                  </a:lnTo>
                  <a:lnTo>
                    <a:pt x="1778473" y="1966748"/>
                  </a:lnTo>
                  <a:lnTo>
                    <a:pt x="1742870" y="1993513"/>
                  </a:lnTo>
                  <a:lnTo>
                    <a:pt x="1706170" y="2018851"/>
                  </a:lnTo>
                  <a:lnTo>
                    <a:pt x="1668415" y="2042720"/>
                  </a:lnTo>
                  <a:lnTo>
                    <a:pt x="1629644" y="2065079"/>
                  </a:lnTo>
                  <a:lnTo>
                    <a:pt x="1589900" y="2085886"/>
                  </a:lnTo>
                  <a:lnTo>
                    <a:pt x="1549224" y="2105101"/>
                  </a:lnTo>
                  <a:lnTo>
                    <a:pt x="1507656" y="2122681"/>
                  </a:lnTo>
                  <a:lnTo>
                    <a:pt x="1465240" y="2138587"/>
                  </a:lnTo>
                  <a:lnTo>
                    <a:pt x="1422014" y="2152775"/>
                  </a:lnTo>
                  <a:lnTo>
                    <a:pt x="1378022" y="2165206"/>
                  </a:lnTo>
                  <a:lnTo>
                    <a:pt x="1333304" y="2175838"/>
                  </a:lnTo>
                  <a:lnTo>
                    <a:pt x="1287902" y="2184629"/>
                  </a:lnTo>
                  <a:lnTo>
                    <a:pt x="1241856" y="2191539"/>
                  </a:lnTo>
                  <a:lnTo>
                    <a:pt x="1195208" y="2196525"/>
                  </a:lnTo>
                  <a:lnTo>
                    <a:pt x="1148000" y="2199547"/>
                  </a:lnTo>
                  <a:lnTo>
                    <a:pt x="1100988" y="2200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3161233"/>
            <a:ext cx="9144000" cy="2768600"/>
            <a:chOff x="0" y="3161233"/>
            <a:chExt cx="9144000" cy="2768600"/>
          </a:xfrm>
        </p:grpSpPr>
        <p:sp>
          <p:nvSpPr>
            <p:cNvPr id="8" name="object 8" descr=""/>
            <p:cNvSpPr/>
            <p:nvPr/>
          </p:nvSpPr>
          <p:spPr>
            <a:xfrm>
              <a:off x="0" y="3161233"/>
              <a:ext cx="9144000" cy="2768600"/>
            </a:xfrm>
            <a:custGeom>
              <a:avLst/>
              <a:gdLst/>
              <a:ahLst/>
              <a:cxnLst/>
              <a:rect l="l" t="t" r="r" b="b"/>
              <a:pathLst>
                <a:path w="9144000" h="2768600">
                  <a:moveTo>
                    <a:pt x="8191859" y="2768336"/>
                  </a:moveTo>
                  <a:lnTo>
                    <a:pt x="952139" y="2768336"/>
                  </a:lnTo>
                  <a:lnTo>
                    <a:pt x="904960" y="2767180"/>
                  </a:lnTo>
                  <a:lnTo>
                    <a:pt x="858024" y="2763719"/>
                  </a:lnTo>
                  <a:lnTo>
                    <a:pt x="811746" y="2758018"/>
                  </a:lnTo>
                  <a:lnTo>
                    <a:pt x="766180" y="2750131"/>
                  </a:lnTo>
                  <a:lnTo>
                    <a:pt x="721382" y="2740113"/>
                  </a:lnTo>
                  <a:lnTo>
                    <a:pt x="677405" y="2728018"/>
                  </a:lnTo>
                  <a:lnTo>
                    <a:pt x="634304" y="2713900"/>
                  </a:lnTo>
                  <a:lnTo>
                    <a:pt x="592134" y="2697816"/>
                  </a:lnTo>
                  <a:lnTo>
                    <a:pt x="550949" y="2679818"/>
                  </a:lnTo>
                  <a:lnTo>
                    <a:pt x="510805" y="2659962"/>
                  </a:lnTo>
                  <a:lnTo>
                    <a:pt x="471754" y="2638302"/>
                  </a:lnTo>
                  <a:lnTo>
                    <a:pt x="433853" y="2614892"/>
                  </a:lnTo>
                  <a:lnTo>
                    <a:pt x="397156" y="2589788"/>
                  </a:lnTo>
                  <a:lnTo>
                    <a:pt x="361716" y="2563044"/>
                  </a:lnTo>
                  <a:lnTo>
                    <a:pt x="327589" y="2534714"/>
                  </a:lnTo>
                  <a:lnTo>
                    <a:pt x="294830" y="2504853"/>
                  </a:lnTo>
                  <a:lnTo>
                    <a:pt x="263493" y="2473516"/>
                  </a:lnTo>
                  <a:lnTo>
                    <a:pt x="233632" y="2440757"/>
                  </a:lnTo>
                  <a:lnTo>
                    <a:pt x="205302" y="2406630"/>
                  </a:lnTo>
                  <a:lnTo>
                    <a:pt x="178557" y="2371190"/>
                  </a:lnTo>
                  <a:lnTo>
                    <a:pt x="153453" y="2334493"/>
                  </a:lnTo>
                  <a:lnTo>
                    <a:pt x="130044" y="2296592"/>
                  </a:lnTo>
                  <a:lnTo>
                    <a:pt x="108384" y="2257541"/>
                  </a:lnTo>
                  <a:lnTo>
                    <a:pt x="88527" y="2217397"/>
                  </a:lnTo>
                  <a:lnTo>
                    <a:pt x="70529" y="2176212"/>
                  </a:lnTo>
                  <a:lnTo>
                    <a:pt x="54445" y="2134042"/>
                  </a:lnTo>
                  <a:lnTo>
                    <a:pt x="40327" y="2090941"/>
                  </a:lnTo>
                  <a:lnTo>
                    <a:pt x="28232" y="2046964"/>
                  </a:lnTo>
                  <a:lnTo>
                    <a:pt x="18214" y="2002165"/>
                  </a:lnTo>
                  <a:lnTo>
                    <a:pt x="10327" y="1956599"/>
                  </a:lnTo>
                  <a:lnTo>
                    <a:pt x="4626" y="1910321"/>
                  </a:lnTo>
                  <a:lnTo>
                    <a:pt x="1165" y="1863385"/>
                  </a:lnTo>
                  <a:lnTo>
                    <a:pt x="0" y="1815845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8191502" y="0"/>
                  </a:lnTo>
                  <a:lnTo>
                    <a:pt x="8239039" y="1165"/>
                  </a:lnTo>
                  <a:lnTo>
                    <a:pt x="8285975" y="4626"/>
                  </a:lnTo>
                  <a:lnTo>
                    <a:pt x="8332253" y="10327"/>
                  </a:lnTo>
                  <a:lnTo>
                    <a:pt x="8377819" y="18214"/>
                  </a:lnTo>
                  <a:lnTo>
                    <a:pt x="8422618" y="28232"/>
                  </a:lnTo>
                  <a:lnTo>
                    <a:pt x="8466595" y="40327"/>
                  </a:lnTo>
                  <a:lnTo>
                    <a:pt x="8509696" y="54444"/>
                  </a:lnTo>
                  <a:lnTo>
                    <a:pt x="8551866" y="70529"/>
                  </a:lnTo>
                  <a:lnTo>
                    <a:pt x="8593050" y="88527"/>
                  </a:lnTo>
                  <a:lnTo>
                    <a:pt x="8633195" y="108383"/>
                  </a:lnTo>
                  <a:lnTo>
                    <a:pt x="8672245" y="130043"/>
                  </a:lnTo>
                  <a:lnTo>
                    <a:pt x="8710147" y="153452"/>
                  </a:lnTo>
                  <a:lnTo>
                    <a:pt x="8746844" y="178556"/>
                  </a:lnTo>
                  <a:lnTo>
                    <a:pt x="8782284" y="205301"/>
                  </a:lnTo>
                  <a:lnTo>
                    <a:pt x="8816410" y="233631"/>
                  </a:lnTo>
                  <a:lnTo>
                    <a:pt x="8849170" y="263491"/>
                  </a:lnTo>
                  <a:lnTo>
                    <a:pt x="8880507" y="294829"/>
                  </a:lnTo>
                  <a:lnTo>
                    <a:pt x="8910368" y="327588"/>
                  </a:lnTo>
                  <a:lnTo>
                    <a:pt x="8938698" y="361715"/>
                  </a:lnTo>
                  <a:lnTo>
                    <a:pt x="8965442" y="397154"/>
                  </a:lnTo>
                  <a:lnTo>
                    <a:pt x="8990546" y="433852"/>
                  </a:lnTo>
                  <a:lnTo>
                    <a:pt x="9013956" y="471753"/>
                  </a:lnTo>
                  <a:lnTo>
                    <a:pt x="9035616" y="510803"/>
                  </a:lnTo>
                  <a:lnTo>
                    <a:pt x="9055472" y="550948"/>
                  </a:lnTo>
                  <a:lnTo>
                    <a:pt x="9073469" y="592133"/>
                  </a:lnTo>
                  <a:lnTo>
                    <a:pt x="9089554" y="634303"/>
                  </a:lnTo>
                  <a:lnTo>
                    <a:pt x="9103671" y="677404"/>
                  </a:lnTo>
                  <a:lnTo>
                    <a:pt x="9115766" y="721381"/>
                  </a:lnTo>
                  <a:lnTo>
                    <a:pt x="9125785" y="766179"/>
                  </a:lnTo>
                  <a:lnTo>
                    <a:pt x="9133672" y="811745"/>
                  </a:lnTo>
                  <a:lnTo>
                    <a:pt x="9139373" y="858024"/>
                  </a:lnTo>
                  <a:lnTo>
                    <a:pt x="9142833" y="904960"/>
                  </a:lnTo>
                  <a:lnTo>
                    <a:pt x="9143999" y="952499"/>
                  </a:lnTo>
                  <a:lnTo>
                    <a:pt x="9143999" y="1815845"/>
                  </a:lnTo>
                  <a:lnTo>
                    <a:pt x="9142833" y="1863385"/>
                  </a:lnTo>
                  <a:lnTo>
                    <a:pt x="9139373" y="1910321"/>
                  </a:lnTo>
                  <a:lnTo>
                    <a:pt x="9133672" y="1956599"/>
                  </a:lnTo>
                  <a:lnTo>
                    <a:pt x="9125785" y="2002165"/>
                  </a:lnTo>
                  <a:lnTo>
                    <a:pt x="9115766" y="2046964"/>
                  </a:lnTo>
                  <a:lnTo>
                    <a:pt x="9103671" y="2090941"/>
                  </a:lnTo>
                  <a:lnTo>
                    <a:pt x="9089554" y="2134042"/>
                  </a:lnTo>
                  <a:lnTo>
                    <a:pt x="9073469" y="2176212"/>
                  </a:lnTo>
                  <a:lnTo>
                    <a:pt x="9055472" y="2217397"/>
                  </a:lnTo>
                  <a:lnTo>
                    <a:pt x="9035616" y="2257541"/>
                  </a:lnTo>
                  <a:lnTo>
                    <a:pt x="9013956" y="2296592"/>
                  </a:lnTo>
                  <a:lnTo>
                    <a:pt x="8990546" y="2334493"/>
                  </a:lnTo>
                  <a:lnTo>
                    <a:pt x="8965442" y="2371190"/>
                  </a:lnTo>
                  <a:lnTo>
                    <a:pt x="8938698" y="2406630"/>
                  </a:lnTo>
                  <a:lnTo>
                    <a:pt x="8910368" y="2440757"/>
                  </a:lnTo>
                  <a:lnTo>
                    <a:pt x="8880507" y="2473516"/>
                  </a:lnTo>
                  <a:lnTo>
                    <a:pt x="8849170" y="2504853"/>
                  </a:lnTo>
                  <a:lnTo>
                    <a:pt x="8816410" y="2534714"/>
                  </a:lnTo>
                  <a:lnTo>
                    <a:pt x="8782284" y="2563044"/>
                  </a:lnTo>
                  <a:lnTo>
                    <a:pt x="8746844" y="2589788"/>
                  </a:lnTo>
                  <a:lnTo>
                    <a:pt x="8710147" y="2614892"/>
                  </a:lnTo>
                  <a:lnTo>
                    <a:pt x="8672245" y="2638302"/>
                  </a:lnTo>
                  <a:lnTo>
                    <a:pt x="8633195" y="2659962"/>
                  </a:lnTo>
                  <a:lnTo>
                    <a:pt x="8593050" y="2679818"/>
                  </a:lnTo>
                  <a:lnTo>
                    <a:pt x="8551866" y="2697816"/>
                  </a:lnTo>
                  <a:lnTo>
                    <a:pt x="8509696" y="2713900"/>
                  </a:lnTo>
                  <a:lnTo>
                    <a:pt x="8466595" y="2728018"/>
                  </a:lnTo>
                  <a:lnTo>
                    <a:pt x="8422618" y="2740113"/>
                  </a:lnTo>
                  <a:lnTo>
                    <a:pt x="8377819" y="2750131"/>
                  </a:lnTo>
                  <a:lnTo>
                    <a:pt x="8332253" y="2758018"/>
                  </a:lnTo>
                  <a:lnTo>
                    <a:pt x="8285975" y="2763719"/>
                  </a:lnTo>
                  <a:lnTo>
                    <a:pt x="8239039" y="2767180"/>
                  </a:lnTo>
                  <a:lnTo>
                    <a:pt x="8191859" y="2768336"/>
                  </a:lnTo>
                  <a:close/>
                </a:path>
              </a:pathLst>
            </a:custGeom>
            <a:solidFill>
              <a:srgbClr val="623E3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418" y="3501389"/>
              <a:ext cx="2228849" cy="222884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24346" y="3412113"/>
              <a:ext cx="2200910" cy="2200910"/>
            </a:xfrm>
            <a:custGeom>
              <a:avLst/>
              <a:gdLst/>
              <a:ahLst/>
              <a:cxnLst/>
              <a:rect l="l" t="t" r="r" b="b"/>
              <a:pathLst>
                <a:path w="2200910" h="2200910">
                  <a:moveTo>
                    <a:pt x="1100273" y="2200534"/>
                  </a:moveTo>
                  <a:lnTo>
                    <a:pt x="1052545" y="2199517"/>
                  </a:lnTo>
                  <a:lnTo>
                    <a:pt x="1005337" y="2196495"/>
                  </a:lnTo>
                  <a:lnTo>
                    <a:pt x="958689" y="2191509"/>
                  </a:lnTo>
                  <a:lnTo>
                    <a:pt x="912644" y="2184600"/>
                  </a:lnTo>
                  <a:lnTo>
                    <a:pt x="867241" y="2175809"/>
                  </a:lnTo>
                  <a:lnTo>
                    <a:pt x="822523" y="2165178"/>
                  </a:lnTo>
                  <a:lnTo>
                    <a:pt x="778531" y="2152748"/>
                  </a:lnTo>
                  <a:lnTo>
                    <a:pt x="735306" y="2138559"/>
                  </a:lnTo>
                  <a:lnTo>
                    <a:pt x="692889" y="2122655"/>
                  </a:lnTo>
                  <a:lnTo>
                    <a:pt x="651322" y="2105075"/>
                  </a:lnTo>
                  <a:lnTo>
                    <a:pt x="610645" y="2085861"/>
                  </a:lnTo>
                  <a:lnTo>
                    <a:pt x="570901" y="2065055"/>
                  </a:lnTo>
                  <a:lnTo>
                    <a:pt x="532131" y="2042697"/>
                  </a:lnTo>
                  <a:lnTo>
                    <a:pt x="494375" y="2018828"/>
                  </a:lnTo>
                  <a:lnTo>
                    <a:pt x="457675" y="1993491"/>
                  </a:lnTo>
                  <a:lnTo>
                    <a:pt x="422073" y="1966727"/>
                  </a:lnTo>
                  <a:lnTo>
                    <a:pt x="387609" y="1938576"/>
                  </a:lnTo>
                  <a:lnTo>
                    <a:pt x="354325" y="1909080"/>
                  </a:lnTo>
                  <a:lnTo>
                    <a:pt x="322262" y="1878280"/>
                  </a:lnTo>
                  <a:lnTo>
                    <a:pt x="291462" y="1846218"/>
                  </a:lnTo>
                  <a:lnTo>
                    <a:pt x="261965" y="1812934"/>
                  </a:lnTo>
                  <a:lnTo>
                    <a:pt x="233813" y="1778471"/>
                  </a:lnTo>
                  <a:lnTo>
                    <a:pt x="207048" y="1742869"/>
                  </a:lnTo>
                  <a:lnTo>
                    <a:pt x="181710" y="1706169"/>
                  </a:lnTo>
                  <a:lnTo>
                    <a:pt x="157842" y="1668414"/>
                  </a:lnTo>
                  <a:lnTo>
                    <a:pt x="135483" y="1629643"/>
                  </a:lnTo>
                  <a:lnTo>
                    <a:pt x="114676" y="1589899"/>
                  </a:lnTo>
                  <a:lnTo>
                    <a:pt x="95461" y="1549223"/>
                  </a:lnTo>
                  <a:lnTo>
                    <a:pt x="77881" y="1507656"/>
                  </a:lnTo>
                  <a:lnTo>
                    <a:pt x="61976" y="1465239"/>
                  </a:lnTo>
                  <a:lnTo>
                    <a:pt x="47787" y="1422013"/>
                  </a:lnTo>
                  <a:lnTo>
                    <a:pt x="35357" y="1378021"/>
                  </a:lnTo>
                  <a:lnTo>
                    <a:pt x="24725" y="1333302"/>
                  </a:lnTo>
                  <a:lnTo>
                    <a:pt x="15934" y="1287899"/>
                  </a:lnTo>
                  <a:lnTo>
                    <a:pt x="9025" y="1241853"/>
                  </a:lnTo>
                  <a:lnTo>
                    <a:pt x="4038" y="1195204"/>
                  </a:lnTo>
                  <a:lnTo>
                    <a:pt x="1016" y="1147995"/>
                  </a:lnTo>
                  <a:lnTo>
                    <a:pt x="0" y="1100267"/>
                  </a:lnTo>
                  <a:lnTo>
                    <a:pt x="1016" y="1052540"/>
                  </a:lnTo>
                  <a:lnTo>
                    <a:pt x="4038" y="1005333"/>
                  </a:lnTo>
                  <a:lnTo>
                    <a:pt x="9025" y="958686"/>
                  </a:lnTo>
                  <a:lnTo>
                    <a:pt x="15934" y="912641"/>
                  </a:lnTo>
                  <a:lnTo>
                    <a:pt x="24725" y="867240"/>
                  </a:lnTo>
                  <a:lnTo>
                    <a:pt x="35357" y="822522"/>
                  </a:lnTo>
                  <a:lnTo>
                    <a:pt x="47787" y="778531"/>
                  </a:lnTo>
                  <a:lnTo>
                    <a:pt x="61976" y="735306"/>
                  </a:lnTo>
                  <a:lnTo>
                    <a:pt x="77881" y="692890"/>
                  </a:lnTo>
                  <a:lnTo>
                    <a:pt x="95461" y="651323"/>
                  </a:lnTo>
                  <a:lnTo>
                    <a:pt x="114676" y="610647"/>
                  </a:lnTo>
                  <a:lnTo>
                    <a:pt x="135483" y="570903"/>
                  </a:lnTo>
                  <a:lnTo>
                    <a:pt x="157842" y="532133"/>
                  </a:lnTo>
                  <a:lnTo>
                    <a:pt x="181710" y="494377"/>
                  </a:lnTo>
                  <a:lnTo>
                    <a:pt x="207048" y="457678"/>
                  </a:lnTo>
                  <a:lnTo>
                    <a:pt x="233813" y="422075"/>
                  </a:lnTo>
                  <a:lnTo>
                    <a:pt x="261965" y="387611"/>
                  </a:lnTo>
                  <a:lnTo>
                    <a:pt x="291462" y="354327"/>
                  </a:lnTo>
                  <a:lnTo>
                    <a:pt x="322262" y="322264"/>
                  </a:lnTo>
                  <a:lnTo>
                    <a:pt x="354325" y="291464"/>
                  </a:lnTo>
                  <a:lnTo>
                    <a:pt x="387609" y="261967"/>
                  </a:lnTo>
                  <a:lnTo>
                    <a:pt x="422073" y="233816"/>
                  </a:lnTo>
                  <a:lnTo>
                    <a:pt x="457675" y="207050"/>
                  </a:lnTo>
                  <a:lnTo>
                    <a:pt x="494375" y="181712"/>
                  </a:lnTo>
                  <a:lnTo>
                    <a:pt x="532131" y="157843"/>
                  </a:lnTo>
                  <a:lnTo>
                    <a:pt x="570901" y="135485"/>
                  </a:lnTo>
                  <a:lnTo>
                    <a:pt x="610645" y="114677"/>
                  </a:lnTo>
                  <a:lnTo>
                    <a:pt x="651322" y="95463"/>
                  </a:lnTo>
                  <a:lnTo>
                    <a:pt x="692889" y="77882"/>
                  </a:lnTo>
                  <a:lnTo>
                    <a:pt x="735306" y="61977"/>
                  </a:lnTo>
                  <a:lnTo>
                    <a:pt x="778531" y="47788"/>
                  </a:lnTo>
                  <a:lnTo>
                    <a:pt x="822523" y="35357"/>
                  </a:lnTo>
                  <a:lnTo>
                    <a:pt x="867241" y="24725"/>
                  </a:lnTo>
                  <a:lnTo>
                    <a:pt x="912644" y="15934"/>
                  </a:lnTo>
                  <a:lnTo>
                    <a:pt x="958689" y="9025"/>
                  </a:lnTo>
                  <a:lnTo>
                    <a:pt x="1005337" y="4038"/>
                  </a:lnTo>
                  <a:lnTo>
                    <a:pt x="1052545" y="1016"/>
                  </a:lnTo>
                  <a:lnTo>
                    <a:pt x="1100269" y="0"/>
                  </a:lnTo>
                  <a:lnTo>
                    <a:pt x="1148000" y="1016"/>
                  </a:lnTo>
                  <a:lnTo>
                    <a:pt x="1195208" y="4038"/>
                  </a:lnTo>
                  <a:lnTo>
                    <a:pt x="1241856" y="9025"/>
                  </a:lnTo>
                  <a:lnTo>
                    <a:pt x="1287902" y="15934"/>
                  </a:lnTo>
                  <a:lnTo>
                    <a:pt x="1333304" y="24725"/>
                  </a:lnTo>
                  <a:lnTo>
                    <a:pt x="1378022" y="35357"/>
                  </a:lnTo>
                  <a:lnTo>
                    <a:pt x="1422014" y="47788"/>
                  </a:lnTo>
                  <a:lnTo>
                    <a:pt x="1465240" y="61977"/>
                  </a:lnTo>
                  <a:lnTo>
                    <a:pt x="1507656" y="77882"/>
                  </a:lnTo>
                  <a:lnTo>
                    <a:pt x="1549224" y="95463"/>
                  </a:lnTo>
                  <a:lnTo>
                    <a:pt x="1589900" y="114677"/>
                  </a:lnTo>
                  <a:lnTo>
                    <a:pt x="1629644" y="135485"/>
                  </a:lnTo>
                  <a:lnTo>
                    <a:pt x="1668415" y="157843"/>
                  </a:lnTo>
                  <a:lnTo>
                    <a:pt x="1706170" y="181712"/>
                  </a:lnTo>
                  <a:lnTo>
                    <a:pt x="1742870" y="207050"/>
                  </a:lnTo>
                  <a:lnTo>
                    <a:pt x="1778473" y="233816"/>
                  </a:lnTo>
                  <a:lnTo>
                    <a:pt x="1812937" y="261967"/>
                  </a:lnTo>
                  <a:lnTo>
                    <a:pt x="1846221" y="291464"/>
                  </a:lnTo>
                  <a:lnTo>
                    <a:pt x="1878283" y="322264"/>
                  </a:lnTo>
                  <a:lnTo>
                    <a:pt x="1909084" y="354327"/>
                  </a:lnTo>
                  <a:lnTo>
                    <a:pt x="1938580" y="387611"/>
                  </a:lnTo>
                  <a:lnTo>
                    <a:pt x="1966732" y="422075"/>
                  </a:lnTo>
                  <a:lnTo>
                    <a:pt x="1993497" y="457678"/>
                  </a:lnTo>
                  <a:lnTo>
                    <a:pt x="2018835" y="494377"/>
                  </a:lnTo>
                  <a:lnTo>
                    <a:pt x="2042704" y="532133"/>
                  </a:lnTo>
                  <a:lnTo>
                    <a:pt x="2065062" y="570903"/>
                  </a:lnTo>
                  <a:lnTo>
                    <a:pt x="2085869" y="610647"/>
                  </a:lnTo>
                  <a:lnTo>
                    <a:pt x="2105084" y="651323"/>
                  </a:lnTo>
                  <a:lnTo>
                    <a:pt x="2122664" y="692890"/>
                  </a:lnTo>
                  <a:lnTo>
                    <a:pt x="2138569" y="735306"/>
                  </a:lnTo>
                  <a:lnTo>
                    <a:pt x="2152758" y="778531"/>
                  </a:lnTo>
                  <a:lnTo>
                    <a:pt x="2165189" y="822522"/>
                  </a:lnTo>
                  <a:lnTo>
                    <a:pt x="2175820" y="867240"/>
                  </a:lnTo>
                  <a:lnTo>
                    <a:pt x="2184611" y="912641"/>
                  </a:lnTo>
                  <a:lnTo>
                    <a:pt x="2191521" y="958686"/>
                  </a:lnTo>
                  <a:lnTo>
                    <a:pt x="2196507" y="1005333"/>
                  </a:lnTo>
                  <a:lnTo>
                    <a:pt x="2199529" y="1052540"/>
                  </a:lnTo>
                  <a:lnTo>
                    <a:pt x="2200546" y="1100266"/>
                  </a:lnTo>
                  <a:lnTo>
                    <a:pt x="2199529" y="1147995"/>
                  </a:lnTo>
                  <a:lnTo>
                    <a:pt x="2196507" y="1195204"/>
                  </a:lnTo>
                  <a:lnTo>
                    <a:pt x="2191521" y="1241853"/>
                  </a:lnTo>
                  <a:lnTo>
                    <a:pt x="2184611" y="1287899"/>
                  </a:lnTo>
                  <a:lnTo>
                    <a:pt x="2175820" y="1333302"/>
                  </a:lnTo>
                  <a:lnTo>
                    <a:pt x="2165189" y="1378021"/>
                  </a:lnTo>
                  <a:lnTo>
                    <a:pt x="2152758" y="1422013"/>
                  </a:lnTo>
                  <a:lnTo>
                    <a:pt x="2138569" y="1465239"/>
                  </a:lnTo>
                  <a:lnTo>
                    <a:pt x="2122664" y="1507656"/>
                  </a:lnTo>
                  <a:lnTo>
                    <a:pt x="2105084" y="1549223"/>
                  </a:lnTo>
                  <a:lnTo>
                    <a:pt x="2085869" y="1589899"/>
                  </a:lnTo>
                  <a:lnTo>
                    <a:pt x="2065062" y="1629643"/>
                  </a:lnTo>
                  <a:lnTo>
                    <a:pt x="2042704" y="1668414"/>
                  </a:lnTo>
                  <a:lnTo>
                    <a:pt x="2018835" y="1706169"/>
                  </a:lnTo>
                  <a:lnTo>
                    <a:pt x="1993497" y="1742869"/>
                  </a:lnTo>
                  <a:lnTo>
                    <a:pt x="1966732" y="1778471"/>
                  </a:lnTo>
                  <a:lnTo>
                    <a:pt x="1938580" y="1812934"/>
                  </a:lnTo>
                  <a:lnTo>
                    <a:pt x="1909084" y="1846218"/>
                  </a:lnTo>
                  <a:lnTo>
                    <a:pt x="1878283" y="1878280"/>
                  </a:lnTo>
                  <a:lnTo>
                    <a:pt x="1846221" y="1909080"/>
                  </a:lnTo>
                  <a:lnTo>
                    <a:pt x="1812937" y="1938576"/>
                  </a:lnTo>
                  <a:lnTo>
                    <a:pt x="1778473" y="1966727"/>
                  </a:lnTo>
                  <a:lnTo>
                    <a:pt x="1742870" y="1993491"/>
                  </a:lnTo>
                  <a:lnTo>
                    <a:pt x="1706170" y="2018828"/>
                  </a:lnTo>
                  <a:lnTo>
                    <a:pt x="1668415" y="2042697"/>
                  </a:lnTo>
                  <a:lnTo>
                    <a:pt x="1629644" y="2065055"/>
                  </a:lnTo>
                  <a:lnTo>
                    <a:pt x="1589900" y="2085861"/>
                  </a:lnTo>
                  <a:lnTo>
                    <a:pt x="1549224" y="2105075"/>
                  </a:lnTo>
                  <a:lnTo>
                    <a:pt x="1507656" y="2122655"/>
                  </a:lnTo>
                  <a:lnTo>
                    <a:pt x="1465240" y="2138559"/>
                  </a:lnTo>
                  <a:lnTo>
                    <a:pt x="1422014" y="2152748"/>
                  </a:lnTo>
                  <a:lnTo>
                    <a:pt x="1378022" y="2165178"/>
                  </a:lnTo>
                  <a:lnTo>
                    <a:pt x="1333304" y="2175809"/>
                  </a:lnTo>
                  <a:lnTo>
                    <a:pt x="1287902" y="2184600"/>
                  </a:lnTo>
                  <a:lnTo>
                    <a:pt x="1241856" y="2191509"/>
                  </a:lnTo>
                  <a:lnTo>
                    <a:pt x="1195208" y="2196495"/>
                  </a:lnTo>
                  <a:lnTo>
                    <a:pt x="1148000" y="2199517"/>
                  </a:lnTo>
                  <a:lnTo>
                    <a:pt x="1100273" y="2200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7365" cy="1205230"/>
          </a:xfrm>
          <a:custGeom>
            <a:avLst/>
            <a:gdLst/>
            <a:ahLst/>
            <a:cxnLst/>
            <a:rect l="l" t="t" r="r" b="b"/>
            <a:pathLst>
              <a:path w="18287365" h="1205230">
                <a:moveTo>
                  <a:pt x="18287153" y="1205022"/>
                </a:moveTo>
                <a:lnTo>
                  <a:pt x="0" y="1205022"/>
                </a:lnTo>
                <a:lnTo>
                  <a:pt x="0" y="0"/>
                </a:lnTo>
                <a:lnTo>
                  <a:pt x="18287153" y="0"/>
                </a:lnTo>
                <a:lnTo>
                  <a:pt x="18287153" y="1205022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88934" y="6747623"/>
            <a:ext cx="1471930" cy="749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750" spc="-56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37113" y="7220924"/>
            <a:ext cx="375285" cy="749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750" spc="40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4530" y="7694224"/>
            <a:ext cx="1520190" cy="749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750" spc="-47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542544" y="6568426"/>
            <a:ext cx="1870075" cy="1847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8279" marR="5080" indent="-196215">
              <a:lnSpc>
                <a:spcPct val="117200"/>
              </a:lnSpc>
              <a:spcBef>
                <a:spcPts val="95"/>
              </a:spcBef>
            </a:pPr>
            <a:r>
              <a:rPr dirty="0" sz="5100" spc="-7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100" spc="-20">
                <a:solidFill>
                  <a:srgbClr val="FFFFFF"/>
                </a:solidFill>
                <a:latin typeface="Arial"/>
                <a:cs typeface="Arial"/>
              </a:rPr>
              <a:t>8.9%</a:t>
            </a:r>
            <a:endParaRPr sz="51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664530" y="4094340"/>
            <a:ext cx="1520190" cy="749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750" spc="-47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095892" y="3558790"/>
            <a:ext cx="4763135" cy="1772285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30"/>
              </a:spcBef>
            </a:pPr>
            <a:r>
              <a:rPr dirty="0" sz="4950" spc="-32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9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950" spc="-44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dirty="0" sz="4950" spc="-22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9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950" spc="130">
                <a:solidFill>
                  <a:srgbClr val="FFFFFF"/>
                </a:solidFill>
                <a:latin typeface="Arial"/>
                <a:cs typeface="Arial"/>
              </a:rPr>
              <a:t>30.5</a:t>
            </a:r>
            <a:r>
              <a:rPr dirty="0" sz="49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950" spc="254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405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705046" y="3436273"/>
            <a:ext cx="3341370" cy="579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18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600" spc="-15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60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60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4195" y="2724149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4195" y="3257549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4195" y="3790949"/>
            <a:ext cx="123825" cy="1238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4195" y="4324349"/>
            <a:ext cx="123825" cy="1238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4195" y="4857749"/>
            <a:ext cx="123825" cy="12382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936295" y="2435225"/>
            <a:ext cx="3463925" cy="2692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14705">
              <a:lnSpc>
                <a:spcPct val="116700"/>
              </a:lnSpc>
              <a:spcBef>
                <a:spcPts val="95"/>
              </a:spcBef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Normal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Skin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Sensitive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Skin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Oily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ts val="4200"/>
              </a:lnSpc>
              <a:spcBef>
                <a:spcPts val="100"/>
              </a:spcBef>
            </a:pP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Dry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Skin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Combination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99589" y="6522830"/>
            <a:ext cx="2704465" cy="103759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301625" marR="5080" indent="-289560">
              <a:lnSpc>
                <a:spcPts val="3610"/>
              </a:lnSpc>
              <a:spcBef>
                <a:spcPts val="845"/>
              </a:spcBef>
            </a:pPr>
            <a:r>
              <a:rPr dirty="0" sz="3600" spc="23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60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600">
              <a:latin typeface="Trebuchet MS"/>
              <a:cs typeface="Trebuchet MS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5431380" y="6643824"/>
            <a:ext cx="150495" cy="796925"/>
            <a:chOff x="5431380" y="6643824"/>
            <a:chExt cx="150495" cy="796925"/>
          </a:xfrm>
        </p:grpSpPr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1380" y="6643824"/>
              <a:ext cx="150107" cy="15010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1380" y="7290442"/>
              <a:ext cx="150107" cy="150107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5788175" y="6296269"/>
            <a:ext cx="1910080" cy="13188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90"/>
              </a:spcBef>
            </a:pPr>
            <a:r>
              <a:rPr dirty="0" sz="3600" spc="190">
                <a:solidFill>
                  <a:srgbClr val="FFFFFF"/>
                </a:solidFill>
                <a:latin typeface="Verdana"/>
                <a:cs typeface="Verdana"/>
              </a:rPr>
              <a:t>Men </a:t>
            </a:r>
            <a:r>
              <a:rPr dirty="0" sz="3600" spc="215">
                <a:solidFill>
                  <a:srgbClr val="FFFFFF"/>
                </a:solidFill>
                <a:latin typeface="Verdana"/>
                <a:cs typeface="Verdana"/>
              </a:rPr>
              <a:t>Women</a:t>
            </a:r>
            <a:endParaRPr sz="3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105"/>
              <a:t>Global</a:t>
            </a:r>
            <a:r>
              <a:rPr dirty="0" sz="4800" spc="-175"/>
              <a:t> </a:t>
            </a:r>
            <a:r>
              <a:rPr dirty="0" sz="4800"/>
              <a:t>Luxury</a:t>
            </a:r>
            <a:r>
              <a:rPr dirty="0" sz="4800" spc="-175"/>
              <a:t> </a:t>
            </a:r>
            <a:r>
              <a:rPr dirty="0" sz="4800" spc="125"/>
              <a:t>Chocolate</a:t>
            </a:r>
            <a:r>
              <a:rPr dirty="0" sz="4800" spc="-170"/>
              <a:t> </a:t>
            </a:r>
            <a:r>
              <a:rPr dirty="0" sz="4800"/>
              <a:t>Market</a:t>
            </a:r>
            <a:r>
              <a:rPr dirty="0" sz="4800" spc="-175"/>
              <a:t> </a:t>
            </a:r>
            <a:r>
              <a:rPr dirty="0" sz="4800"/>
              <a:t>Revenue</a:t>
            </a:r>
            <a:r>
              <a:rPr dirty="0" sz="4800" spc="-170"/>
              <a:t> </a:t>
            </a:r>
            <a:r>
              <a:rPr dirty="0" sz="4800"/>
              <a:t>share</a:t>
            </a:r>
            <a:r>
              <a:rPr dirty="0" sz="4800" spc="-175"/>
              <a:t> </a:t>
            </a:r>
            <a:r>
              <a:rPr dirty="0" sz="4800" spc="135"/>
              <a:t>for</a:t>
            </a:r>
            <a:r>
              <a:rPr dirty="0" sz="4800" spc="-170"/>
              <a:t> </a:t>
            </a:r>
            <a:r>
              <a:rPr dirty="0" sz="4800" spc="-20"/>
              <a:t>2022</a:t>
            </a:r>
            <a:endParaRPr sz="4800"/>
          </a:p>
        </p:txBody>
      </p:sp>
      <p:sp>
        <p:nvSpPr>
          <p:cNvPr id="3" name="object 3" descr=""/>
          <p:cNvSpPr txBox="1"/>
          <p:nvPr/>
        </p:nvSpPr>
        <p:spPr>
          <a:xfrm>
            <a:off x="13298372" y="4835619"/>
            <a:ext cx="419925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160">
                <a:latin typeface="Verdana"/>
                <a:cs typeface="Verdana"/>
              </a:rPr>
              <a:t>Europe</a:t>
            </a:r>
            <a:endParaRPr sz="9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09752" y="1607856"/>
            <a:ext cx="9047480" cy="3335020"/>
          </a:xfrm>
          <a:custGeom>
            <a:avLst/>
            <a:gdLst/>
            <a:ahLst/>
            <a:cxnLst/>
            <a:rect l="l" t="t" r="r" b="b"/>
            <a:pathLst>
              <a:path w="9047480" h="3335020">
                <a:moveTo>
                  <a:pt x="8882972" y="3334623"/>
                </a:moveTo>
                <a:lnTo>
                  <a:pt x="164406" y="3334623"/>
                </a:lnTo>
                <a:lnTo>
                  <a:pt x="120794" y="3328739"/>
                </a:lnTo>
                <a:lnTo>
                  <a:pt x="81532" y="3312132"/>
                </a:lnTo>
                <a:lnTo>
                  <a:pt x="48238" y="3286389"/>
                </a:lnTo>
                <a:lnTo>
                  <a:pt x="22495" y="3253094"/>
                </a:lnTo>
                <a:lnTo>
                  <a:pt x="5887" y="3213833"/>
                </a:lnTo>
                <a:lnTo>
                  <a:pt x="0" y="3170189"/>
                </a:lnTo>
                <a:lnTo>
                  <a:pt x="0" y="164426"/>
                </a:lnTo>
                <a:lnTo>
                  <a:pt x="5887" y="120787"/>
                </a:lnTo>
                <a:lnTo>
                  <a:pt x="22495" y="81529"/>
                </a:lnTo>
                <a:lnTo>
                  <a:pt x="48238" y="48236"/>
                </a:lnTo>
                <a:lnTo>
                  <a:pt x="81532" y="22494"/>
                </a:lnTo>
                <a:lnTo>
                  <a:pt x="120794" y="5887"/>
                </a:lnTo>
                <a:lnTo>
                  <a:pt x="164439" y="0"/>
                </a:lnTo>
                <a:lnTo>
                  <a:pt x="8882939" y="0"/>
                </a:lnTo>
                <a:lnTo>
                  <a:pt x="8926583" y="5887"/>
                </a:lnTo>
                <a:lnTo>
                  <a:pt x="8965845" y="22494"/>
                </a:lnTo>
                <a:lnTo>
                  <a:pt x="8999140" y="48236"/>
                </a:lnTo>
                <a:lnTo>
                  <a:pt x="9024883" y="81529"/>
                </a:lnTo>
                <a:lnTo>
                  <a:pt x="9041490" y="120787"/>
                </a:lnTo>
                <a:lnTo>
                  <a:pt x="9047378" y="164426"/>
                </a:lnTo>
                <a:lnTo>
                  <a:pt x="9047378" y="3170189"/>
                </a:lnTo>
                <a:lnTo>
                  <a:pt x="9041490" y="3213833"/>
                </a:lnTo>
                <a:lnTo>
                  <a:pt x="9024883" y="3253094"/>
                </a:lnTo>
                <a:lnTo>
                  <a:pt x="8999140" y="3286389"/>
                </a:lnTo>
                <a:lnTo>
                  <a:pt x="8965845" y="3312132"/>
                </a:lnTo>
                <a:lnTo>
                  <a:pt x="8926583" y="3328739"/>
                </a:lnTo>
                <a:lnTo>
                  <a:pt x="8882972" y="3334623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65517" y="5307269"/>
            <a:ext cx="9892030" cy="3372485"/>
          </a:xfrm>
          <a:custGeom>
            <a:avLst/>
            <a:gdLst/>
            <a:ahLst/>
            <a:cxnLst/>
            <a:rect l="l" t="t" r="r" b="b"/>
            <a:pathLst>
              <a:path w="9892030" h="3372484">
                <a:moveTo>
                  <a:pt x="9727219" y="3371873"/>
                </a:moveTo>
                <a:lnTo>
                  <a:pt x="164393" y="3371873"/>
                </a:lnTo>
                <a:lnTo>
                  <a:pt x="120794" y="3365992"/>
                </a:lnTo>
                <a:lnTo>
                  <a:pt x="81532" y="3349384"/>
                </a:lnTo>
                <a:lnTo>
                  <a:pt x="48238" y="3323641"/>
                </a:lnTo>
                <a:lnTo>
                  <a:pt x="22495" y="3290347"/>
                </a:lnTo>
                <a:lnTo>
                  <a:pt x="5887" y="3251085"/>
                </a:lnTo>
                <a:lnTo>
                  <a:pt x="0" y="3207441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9727173" y="0"/>
                </a:lnTo>
                <a:lnTo>
                  <a:pt x="9770817" y="5887"/>
                </a:lnTo>
                <a:lnTo>
                  <a:pt x="9810079" y="22495"/>
                </a:lnTo>
                <a:lnTo>
                  <a:pt x="9843374" y="48238"/>
                </a:lnTo>
                <a:lnTo>
                  <a:pt x="9869117" y="81532"/>
                </a:lnTo>
                <a:lnTo>
                  <a:pt x="9885724" y="120794"/>
                </a:lnTo>
                <a:lnTo>
                  <a:pt x="9891612" y="164438"/>
                </a:lnTo>
                <a:lnTo>
                  <a:pt x="9891612" y="3207441"/>
                </a:lnTo>
                <a:lnTo>
                  <a:pt x="9885724" y="3251085"/>
                </a:lnTo>
                <a:lnTo>
                  <a:pt x="9869117" y="3290347"/>
                </a:lnTo>
                <a:lnTo>
                  <a:pt x="9843374" y="3323641"/>
                </a:lnTo>
                <a:lnTo>
                  <a:pt x="9810079" y="3349384"/>
                </a:lnTo>
                <a:lnTo>
                  <a:pt x="9770817" y="3365992"/>
                </a:lnTo>
                <a:lnTo>
                  <a:pt x="9727219" y="3371873"/>
                </a:lnTo>
                <a:close/>
              </a:path>
            </a:pathLst>
          </a:custGeom>
          <a:solidFill>
            <a:srgbClr val="CF9C6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202997" y="1607856"/>
            <a:ext cx="11449685" cy="3335020"/>
            <a:chOff x="3202997" y="1607856"/>
            <a:chExt cx="11449685" cy="3335020"/>
          </a:xfrm>
        </p:grpSpPr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452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CF9C6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202990" y="5760293"/>
            <a:ext cx="2833370" cy="2303145"/>
          </a:xfrm>
          <a:custGeom>
            <a:avLst/>
            <a:gdLst/>
            <a:ahLst/>
            <a:cxnLst/>
            <a:rect l="l" t="t" r="r" b="b"/>
            <a:pathLst>
              <a:path w="2833370" h="2303145">
                <a:moveTo>
                  <a:pt x="2668680" y="2302793"/>
                </a:moveTo>
                <a:lnTo>
                  <a:pt x="164435" y="2302793"/>
                </a:lnTo>
                <a:lnTo>
                  <a:pt x="120794" y="2296906"/>
                </a:lnTo>
                <a:lnTo>
                  <a:pt x="81532" y="2280298"/>
                </a:lnTo>
                <a:lnTo>
                  <a:pt x="48238" y="2254555"/>
                </a:lnTo>
                <a:lnTo>
                  <a:pt x="22495" y="2221261"/>
                </a:lnTo>
                <a:lnTo>
                  <a:pt x="5887" y="2181999"/>
                </a:lnTo>
                <a:lnTo>
                  <a:pt x="0" y="2138355"/>
                </a:lnTo>
                <a:lnTo>
                  <a:pt x="0" y="164438"/>
                </a:lnTo>
                <a:lnTo>
                  <a:pt x="5887" y="120794"/>
                </a:lnTo>
                <a:lnTo>
                  <a:pt x="22495" y="81532"/>
                </a:lnTo>
                <a:lnTo>
                  <a:pt x="48238" y="48238"/>
                </a:lnTo>
                <a:lnTo>
                  <a:pt x="81532" y="22495"/>
                </a:lnTo>
                <a:lnTo>
                  <a:pt x="120794" y="5887"/>
                </a:lnTo>
                <a:lnTo>
                  <a:pt x="164438" y="0"/>
                </a:lnTo>
                <a:lnTo>
                  <a:pt x="2668677" y="0"/>
                </a:lnTo>
                <a:lnTo>
                  <a:pt x="2712308" y="5887"/>
                </a:lnTo>
                <a:lnTo>
                  <a:pt x="2751561" y="22495"/>
                </a:lnTo>
                <a:lnTo>
                  <a:pt x="2784850" y="48238"/>
                </a:lnTo>
                <a:lnTo>
                  <a:pt x="2810591" y="81532"/>
                </a:lnTo>
                <a:lnTo>
                  <a:pt x="2827197" y="120794"/>
                </a:lnTo>
                <a:lnTo>
                  <a:pt x="2833085" y="164438"/>
                </a:lnTo>
                <a:lnTo>
                  <a:pt x="2833085" y="2138355"/>
                </a:lnTo>
                <a:lnTo>
                  <a:pt x="2827197" y="2181999"/>
                </a:lnTo>
                <a:lnTo>
                  <a:pt x="2810591" y="2221261"/>
                </a:lnTo>
                <a:lnTo>
                  <a:pt x="2784850" y="2254555"/>
                </a:lnTo>
                <a:lnTo>
                  <a:pt x="2751561" y="2280298"/>
                </a:lnTo>
                <a:lnTo>
                  <a:pt x="2712308" y="2296906"/>
                </a:lnTo>
                <a:lnTo>
                  <a:pt x="2668680" y="2302793"/>
                </a:lnTo>
                <a:close/>
              </a:path>
            </a:pathLst>
          </a:custGeom>
          <a:solidFill>
            <a:srgbClr val="452A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953443" y="2890337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1" y="769653"/>
                </a:moveTo>
                <a:lnTo>
                  <a:pt x="0" y="0"/>
                </a:lnTo>
                <a:lnTo>
                  <a:pt x="666519" y="384826"/>
                </a:lnTo>
                <a:lnTo>
                  <a:pt x="1" y="769653"/>
                </a:lnTo>
                <a:close/>
              </a:path>
            </a:pathLst>
          </a:custGeom>
          <a:solidFill>
            <a:srgbClr val="CF9C68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953445" y="6428994"/>
            <a:ext cx="666750" cy="770255"/>
          </a:xfrm>
          <a:custGeom>
            <a:avLst/>
            <a:gdLst/>
            <a:ahLst/>
            <a:cxnLst/>
            <a:rect l="l" t="t" r="r" b="b"/>
            <a:pathLst>
              <a:path w="666750" h="770254">
                <a:moveTo>
                  <a:pt x="0" y="769650"/>
                </a:moveTo>
                <a:lnTo>
                  <a:pt x="0" y="0"/>
                </a:lnTo>
                <a:lnTo>
                  <a:pt x="666506" y="384809"/>
                </a:lnTo>
                <a:lnTo>
                  <a:pt x="0" y="769650"/>
                </a:lnTo>
                <a:close/>
              </a:path>
            </a:pathLst>
          </a:custGeom>
          <a:solidFill>
            <a:srgbClr val="452A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498404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921621" y="2329112"/>
            <a:ext cx="6556375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Navigating</a:t>
            </a:r>
            <a:r>
              <a:rPr dirty="0" sz="4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Health- </a:t>
            </a:r>
            <a:r>
              <a:rPr dirty="0" sz="45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Conscious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Trends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dirty="0" sz="45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Luxury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Chocolate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12102" y="6070395"/>
            <a:ext cx="7653655" cy="18923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705" b="0">
                <a:latin typeface="Yanone Kaffeesatz Thin"/>
                <a:cs typeface="Yanone Kaffeesatz Thin"/>
              </a:rPr>
              <a:t>Challenge</a:t>
            </a:r>
            <a:r>
              <a:rPr dirty="0" sz="4500" spc="370" b="0"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latin typeface="Yanone Kaffeesatz Thin"/>
                <a:cs typeface="Yanone Kaffeesatz Thin"/>
              </a:rPr>
              <a:t>to</a:t>
            </a:r>
            <a:r>
              <a:rPr dirty="0" sz="4500" spc="370" b="0">
                <a:latin typeface="Yanone Kaffeesatz Thin"/>
                <a:cs typeface="Yanone Kaffeesatz Thin"/>
              </a:rPr>
              <a:t> </a:t>
            </a:r>
            <a:r>
              <a:rPr dirty="0" sz="4500" spc="550" b="0">
                <a:latin typeface="Yanone Kaffeesatz Thin"/>
                <a:cs typeface="Yanone Kaffeesatz Thin"/>
              </a:rPr>
              <a:t>Luxury </a:t>
            </a:r>
            <a:r>
              <a:rPr dirty="0" sz="4500" spc="740" b="0">
                <a:latin typeface="Yanone Kaffeesatz Thin"/>
                <a:cs typeface="Yanone Kaffeesatz Thin"/>
              </a:rPr>
              <a:t>Chocolate</a:t>
            </a:r>
            <a:r>
              <a:rPr dirty="0" sz="4500" spc="375" b="0"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latin typeface="Yanone Kaffeesatz Thin"/>
                <a:cs typeface="Yanone Kaffeesatz Thin"/>
              </a:rPr>
              <a:t>Market</a:t>
            </a:r>
            <a:r>
              <a:rPr dirty="0" sz="4500" spc="375" b="0">
                <a:latin typeface="Yanone Kaffeesatz Thin"/>
                <a:cs typeface="Yanone Kaffeesatz Thin"/>
              </a:rPr>
              <a:t> </a:t>
            </a:r>
            <a:r>
              <a:rPr dirty="0" sz="4500" spc="555" b="0">
                <a:latin typeface="Yanone Kaffeesatz Thin"/>
                <a:cs typeface="Yanone Kaffeesatz Thin"/>
              </a:rPr>
              <a:t>Availability </a:t>
            </a:r>
            <a:r>
              <a:rPr dirty="0" sz="4500" spc="660" b="0">
                <a:latin typeface="Yanone Kaffeesatz Thin"/>
                <a:cs typeface="Yanone Kaffeesatz Thin"/>
              </a:rPr>
              <a:t>and</a:t>
            </a:r>
            <a:r>
              <a:rPr dirty="0" sz="4500" spc="360" b="0">
                <a:latin typeface="Yanone Kaffeesatz Thin"/>
                <a:cs typeface="Yanone Kaffeesatz Thin"/>
              </a:rPr>
              <a:t> </a:t>
            </a:r>
            <a:r>
              <a:rPr dirty="0" sz="4500" spc="680" b="0">
                <a:latin typeface="Yanone Kaffeesatz Thin"/>
                <a:cs typeface="Yanone Kaffeesatz Thin"/>
              </a:rPr>
              <a:t>Production</a:t>
            </a:r>
            <a:r>
              <a:rPr dirty="0" sz="4500" spc="360" b="0">
                <a:latin typeface="Yanone Kaffeesatz Thin"/>
                <a:cs typeface="Yanone Kaffeesatz Thin"/>
              </a:rPr>
              <a:t> </a:t>
            </a:r>
            <a:r>
              <a:rPr dirty="0" sz="4500" spc="680" b="0">
                <a:latin typeface="Yanone Kaffeesatz Thin"/>
                <a:cs typeface="Yanone Kaffeesatz Thin"/>
              </a:rPr>
              <a:t>Capacities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271838" y="2062695"/>
            <a:ext cx="13744575" cy="6532880"/>
          </a:xfrm>
          <a:custGeom>
            <a:avLst/>
            <a:gdLst/>
            <a:ahLst/>
            <a:cxnLst/>
            <a:rect l="l" t="t" r="r" b="b"/>
            <a:pathLst>
              <a:path w="13744575" h="6532880">
                <a:moveTo>
                  <a:pt x="13744315" y="6532778"/>
                </a:moveTo>
                <a:lnTo>
                  <a:pt x="0" y="6532778"/>
                </a:lnTo>
                <a:lnTo>
                  <a:pt x="0" y="0"/>
                </a:lnTo>
                <a:lnTo>
                  <a:pt x="13744315" y="0"/>
                </a:lnTo>
                <a:lnTo>
                  <a:pt x="13744315" y="6532778"/>
                </a:lnTo>
                <a:close/>
              </a:path>
            </a:pathLst>
          </a:custGeom>
          <a:solidFill>
            <a:srgbClr val="473025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472" y="229437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2538539" y="3537356"/>
            <a:ext cx="114300" cy="3771900"/>
            <a:chOff x="2538539" y="3537356"/>
            <a:chExt cx="114300" cy="37719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8539" y="3537356"/>
              <a:ext cx="114300" cy="114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8539" y="4451756"/>
              <a:ext cx="114300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8539" y="5823356"/>
              <a:ext cx="114300" cy="114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8539" y="7194956"/>
              <a:ext cx="114300" cy="1143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2820370" y="3304933"/>
            <a:ext cx="13084175" cy="459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80695">
              <a:lnSpc>
                <a:spcPct val="115399"/>
              </a:lnSpc>
              <a:spcBef>
                <a:spcPts val="100"/>
              </a:spcBef>
            </a:pP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Luxury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Chocolate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12700" marR="106045">
              <a:lnSpc>
                <a:spcPct val="115399"/>
              </a:lnSpc>
            </a:pP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luxury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chocolate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tailored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normal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reflects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widespread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appeal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versatility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offerings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targeted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maintaining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overall</a:t>
            </a:r>
            <a:r>
              <a:rPr dirty="0" sz="26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skin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health.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formulated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address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sensitivity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Verdana"/>
                <a:cs typeface="Verdana"/>
              </a:rPr>
              <a:t>issues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while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indulgence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have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gained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traction,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sensitive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dynamic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evolving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luxury</a:t>
            </a:r>
            <a:r>
              <a:rPr dirty="0" sz="26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chocolate</a:t>
            </a:r>
            <a:r>
              <a:rPr dirty="0" sz="26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600">
              <a:latin typeface="Verdana"/>
              <a:cs typeface="Verdana"/>
            </a:endParaRPr>
          </a:p>
          <a:p>
            <a:pPr marL="12700" marR="260350">
              <a:lnSpc>
                <a:spcPct val="115399"/>
              </a:lnSpc>
            </a:pP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Chocolatiers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strategically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innovating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introducing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bold</a:t>
            </a:r>
            <a:r>
              <a:rPr dirty="0" sz="26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flavours,</a:t>
            </a:r>
            <a:r>
              <a:rPr dirty="0" sz="26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masculine </a:t>
            </a:r>
            <a:r>
              <a:rPr dirty="0" sz="2600" spc="-125">
                <a:solidFill>
                  <a:srgbClr val="FFFFFF"/>
                </a:solidFill>
                <a:latin typeface="Verdana"/>
                <a:cs typeface="Verdana"/>
              </a:rPr>
              <a:t>packaging,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Verdana"/>
                <a:cs typeface="Verdana"/>
              </a:rPr>
              <a:t>marketing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Verdana"/>
                <a:cs typeface="Verdana"/>
              </a:rPr>
              <a:t>campaigns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tailored</a:t>
            </a:r>
            <a:r>
              <a:rPr dirty="0" sz="26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Verdana"/>
                <a:cs typeface="Verdana"/>
              </a:rPr>
              <a:t>male</a:t>
            </a:r>
            <a:r>
              <a:rPr dirty="0" sz="26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preferences.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2441" y="2037096"/>
            <a:ext cx="3695699" cy="151447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43163" y="1772753"/>
            <a:ext cx="3124199" cy="203834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845924" y="1557344"/>
            <a:ext cx="2847974" cy="203834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56202" y="4288505"/>
            <a:ext cx="3505199" cy="106679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80660" y="4175363"/>
            <a:ext cx="3086099" cy="118109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97944" y="3943867"/>
            <a:ext cx="3371849" cy="175259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63266" y="5577778"/>
            <a:ext cx="2400299" cy="177164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164195" y="6040983"/>
            <a:ext cx="4257659" cy="122872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527724" y="7478267"/>
            <a:ext cx="4171949" cy="199072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828642" y="6040983"/>
            <a:ext cx="3457589" cy="109535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8891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http://tinyurl.com/yc2kfves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DAF7_AqRj50,BAFWDJyds2Y</cp:keywords>
  <dc:title>Luxury Chocolate Market Report 2024</dc:title>
  <dcterms:created xsi:type="dcterms:W3CDTF">2024-02-06T11:20:00Z</dcterms:created>
  <dcterms:modified xsi:type="dcterms:W3CDTF">2024-02-06T11:20:00Z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