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hd36s2u"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0" y="0"/>
            <a:ext cx="8371532" cy="10287000"/>
            <a:chExt cx="2204848" cy="2709333"/>
          </a:xfrm>
        </p:grpSpPr>
        <p:sp>
          <p:nvSpPr>
            <p:cNvPr id="4" name="Freeform 4"/>
            <p:cNvSpPr/>
            <p:nvPr/>
          </p:nvSpPr>
          <p:spPr>
            <a:xfrm>
              <a:off x="0" y="0"/>
              <a:ext cx="2204848" cy="2709333"/>
            </a:xfrm>
            <a:custGeom>
              <a:rect l="l" t="t" r="r" b="b"/>
              <a:pathLst>
                <a:path w="2204848" h="2709333">
                  <a:moveTo>
                    <a:pt x="0" y="0"/>
                  </a:moveTo>
                  <a:lnTo>
                    <a:pt x="2204848" y="0"/>
                  </a:lnTo>
                  <a:lnTo>
                    <a:pt x="2204848" y="2709333"/>
                  </a:lnTo>
                  <a:lnTo>
                    <a:pt x="0" y="2709333"/>
                  </a:lnTo>
                  <a:close/>
                </a:path>
              </a:pathLst>
            </a:custGeom>
            <a:solidFill>
              <a:srgbClr val="4B301E">
                <a:alpha val="89804"/>
              </a:srgbClr>
            </a:solidFill>
          </p:spPr>
          <p:txBody>
            <a:bodyPr/>
            <a:lstStyle/>
            <a:p/>
          </p:txBody>
        </p:sp>
        <p:sp>
          <p:nvSpPr>
            <p:cNvPr id="5" name="TextBox 5"/>
            <p:cNvSpPr txBox="1"/>
            <p:nvPr/>
          </p:nvSpPr>
          <p:spPr>
            <a:xfrm>
              <a:off x="0" y="-38100"/>
              <a:ext cx="220484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47617" y="9419686"/>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95234" y="3807965"/>
            <a:ext cx="8076298" cy="3006095"/>
          </a:xfrm>
          <a:prstGeom prst="rect">
            <a:avLst/>
          </a:prstGeom>
        </p:spPr>
        <p:txBody>
          <a:bodyPr lIns="0" tIns="0" rIns="0" bIns="0" rtlCol="0" anchor="t">
            <a:spAutoFit/>
          </a:bodyPr>
          <a:lstStyle/>
          <a:p>
            <a:pPr>
              <a:lnSpc>
                <a:spcPts val="5880"/>
              </a:lnSpc>
            </a:pPr>
            <a:r>
              <a:rPr lang="en-US" sz="5400">
                <a:solidFill>
                  <a:srgbClr val="FFFFFF"/>
                </a:solidFill>
                <a:latin typeface="Canva Sans"/>
              </a:rPr>
              <a:t>GLOBAL </a:t>
            </a:r>
          </a:p>
          <a:p>
            <a:pPr>
              <a:lnSpc>
                <a:spcPts val="5880"/>
              </a:lnSpc>
            </a:pPr>
            <a:r>
              <a:rPr lang="en-US" sz="5400">
                <a:solidFill>
                  <a:srgbClr val="FFFFFF"/>
                </a:solidFill>
                <a:latin typeface="Canva Sans"/>
              </a:rPr>
              <a:t>LUXURY BRACELETS</a:t>
            </a:r>
          </a:p>
          <a:p>
            <a:pPr>
              <a:lnSpc>
                <a:spcPts val="5880"/>
              </a:lnSpc>
            </a:pPr>
            <a:r>
              <a:rPr lang="en-US" sz="5400">
                <a:solidFill>
                  <a:srgbClr val="FFFFFF"/>
                </a:solidFill>
                <a:latin typeface="Canva Sans"/>
              </a:rPr>
              <a:t>MARKET REPORT </a:t>
            </a:r>
          </a:p>
          <a:p>
            <a:pPr>
              <a:lnSpc>
                <a:spcPts val="5880"/>
              </a:lnSpc>
            </a:pPr>
            <a:r>
              <a:rPr lang="en-US" sz="54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1966939" y="1678263"/>
            <a:ext cx="14354122" cy="6930474"/>
            <a:chExt cx="3780509" cy="1825310"/>
          </a:xfrm>
        </p:grpSpPr>
        <p:sp>
          <p:nvSpPr>
            <p:cNvPr id="4" name="Freeform 4"/>
            <p:cNvSpPr/>
            <p:nvPr/>
          </p:nvSpPr>
          <p:spPr>
            <a:xfrm>
              <a:off x="0" y="0"/>
              <a:ext cx="3780510" cy="1825310"/>
            </a:xfrm>
            <a:custGeom>
              <a:rect l="l" t="t" r="r" b="b"/>
              <a:pathLst>
                <a:path w="3780510" h="1825310">
                  <a:moveTo>
                    <a:pt x="0" y="0"/>
                  </a:moveTo>
                  <a:lnTo>
                    <a:pt x="3780510" y="0"/>
                  </a:lnTo>
                  <a:lnTo>
                    <a:pt x="3780510" y="1825310"/>
                  </a:lnTo>
                  <a:lnTo>
                    <a:pt x="0" y="1825310"/>
                  </a:lnTo>
                  <a:close/>
                </a:path>
              </a:pathLst>
            </a:custGeom>
            <a:solidFill>
              <a:srgbClr val="1A1A17">
                <a:alpha val="69804"/>
              </a:srgbClr>
            </a:solidFill>
          </p:spPr>
          <p:txBody>
            <a:bodyPr/>
            <a:lstStyle/>
            <a:p/>
          </p:txBody>
        </p:sp>
        <p:sp>
          <p:nvSpPr>
            <p:cNvPr id="5" name="TextBox 5"/>
            <p:cNvSpPr txBox="1"/>
            <p:nvPr/>
          </p:nvSpPr>
          <p:spPr>
            <a:xfrm>
              <a:off x="0" y="-38100"/>
              <a:ext cx="3780509"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215640"/>
            <a:ext cx="13923970" cy="5020311"/>
          </a:xfrm>
          <a:prstGeom prst="rect">
            <a:avLst/>
          </a:prstGeom>
        </p:spPr>
        <p:txBody>
          <a:bodyPr lIns="0" tIns="0" rIns="0" bIns="0" rtlCol="0" anchor="t">
            <a:spAutoFit/>
          </a:bodyPr>
          <a:lstStyle/>
          <a:p>
            <a:pPr>
              <a:lnSpc>
                <a:spcPts val="3639"/>
              </a:lnSpc>
              <a:spcBef>
                <a:spcPct val="0"/>
              </a:spcBef>
            </a:pPr>
            <a:r>
              <a:rPr lang="en-US" sz="2599">
                <a:solidFill>
                  <a:srgbClr val="FFFFFF"/>
                </a:solidFill>
                <a:latin typeface="Canva Sans"/>
              </a:rPr>
              <a:t>The global luxury bracelets market refers to the industry involved in the design, production, and retail of high-end, prestigious wrist adornments, often crafted from premium materials and associated with luxury brands or exclusive craftsmanship. The increasing tendency towards luxurious goods, the growth and enlargement of the jewelry industry, and the rise in fashion jewelry are some of the factors in the luxury jewelry market. Increasing consumer preference for branded jewelry has further encouraged producers to encourage large-scale accessibility to different ranges of luxury jewelry in the market. The rise in television marketing and the use of ornaments create significant and profitable growth opportunities in the luxury jewelry market in the long run. These strategies help key players capture a significant market share and compete in the dynamic Luxury Bracelets market.</a:t>
            </a:r>
          </a:p>
        </p:txBody>
      </p:sp>
      <p:sp>
        <p:nvSpPr>
          <p:cNvPr id="7" name="TextBox 7"/>
          <p:cNvSpPr txBox="1"/>
          <p:nvPr/>
        </p:nvSpPr>
        <p:spPr>
          <a:xfrm>
            <a:off x="4536580" y="205574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486" y="3789345"/>
            <a:ext cx="8945720" cy="2708309"/>
            <a:chExt cx="860407" cy="260488"/>
          </a:xfrm>
        </p:grpSpPr>
        <p:sp>
          <p:nvSpPr>
            <p:cNvPr id="4" name="Freeform 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02742" y="4122108"/>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7" name="Group 7"/>
          <p:cNvGrpSpPr/>
          <p:nvPr/>
        </p:nvGrpSpPr>
        <p:grpSpPr>
          <a:xfrm>
            <a:off x="451799" y="4034777"/>
            <a:ext cx="2152832" cy="215283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39693" y="4594295"/>
            <a:ext cx="1577043" cy="1316342"/>
          </a:xfrm>
          <a:prstGeom prst="rect">
            <a:avLst/>
          </a:prstGeom>
        </p:spPr>
        <p:txBody>
          <a:bodyPr lIns="0" tIns="0" rIns="0" bIns="0" rtlCol="0" anchor="t">
            <a:spAutoFit/>
          </a:bodyPr>
          <a:lstStyle/>
          <a:p>
            <a:pPr algn="ctr">
              <a:lnSpc>
                <a:spcPts val="3157"/>
              </a:lnSpc>
            </a:pPr>
            <a:r>
              <a:rPr lang="en-US" sz="4644">
                <a:solidFill>
                  <a:srgbClr val="1E3048"/>
                </a:solidFill>
                <a:latin typeface="Poppins Bold"/>
              </a:rPr>
              <a:t>2023- 2030</a:t>
            </a:r>
          </a:p>
        </p:txBody>
      </p:sp>
      <p:sp>
        <p:nvSpPr>
          <p:cNvPr id="14" name="TextBox 14"/>
          <p:cNvSpPr txBox="1"/>
          <p:nvPr/>
        </p:nvSpPr>
        <p:spPr>
          <a:xfrm>
            <a:off x="2604631" y="4191438"/>
            <a:ext cx="6010568"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CAGR</a:t>
            </a:r>
          </a:p>
          <a:p>
            <a:pPr algn="ctr">
              <a:lnSpc>
                <a:spcPts val="6969"/>
              </a:lnSpc>
              <a:spcBef>
                <a:spcPct val="0"/>
              </a:spcBef>
            </a:pPr>
            <a:r>
              <a:rPr lang="en-US" sz="4978">
                <a:solidFill>
                  <a:srgbClr val="FFFFFF"/>
                </a:solidFill>
                <a:latin typeface="Poppins"/>
              </a:rPr>
              <a:t>8.00%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60119" y="2022359"/>
            <a:ext cx="8804732" cy="3317120"/>
            <a:chExt cx="9828221" cy="3702712"/>
          </a:xfrm>
        </p:grpSpPr>
        <p:sp>
          <p:nvSpPr>
            <p:cNvPr id="7" name="Freeform 7"/>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3E3124"/>
            </a:solidFill>
          </p:spPr>
          <p:txBody>
            <a:bodyPr/>
            <a:lstStyle/>
            <a:p/>
          </p:txBody>
        </p:sp>
      </p:grpSp>
      <p:grpSp>
        <p:nvGrpSpPr>
          <p:cNvPr id="8" name="Group 8"/>
          <p:cNvGrpSpPr/>
          <p:nvPr/>
        </p:nvGrpSpPr>
        <p:grpSpPr>
          <a:xfrm rot="5400000">
            <a:off x="1504246" y="1715931"/>
            <a:ext cx="921484" cy="39299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60119" y="5941180"/>
            <a:ext cx="8804732" cy="3317120"/>
            <a:chExt cx="9828221" cy="3702712"/>
          </a:xfrm>
        </p:grpSpPr>
        <p:sp>
          <p:nvSpPr>
            <p:cNvPr id="11" name="Freeform 11"/>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B1865F"/>
            </a:solidFill>
          </p:spPr>
          <p:txBody>
            <a:bodyPr/>
            <a:lstStyle/>
            <a:p/>
          </p:txBody>
        </p:sp>
      </p:grpSp>
      <p:grpSp>
        <p:nvGrpSpPr>
          <p:cNvPr id="12" name="Group 12"/>
          <p:cNvGrpSpPr/>
          <p:nvPr/>
        </p:nvGrpSpPr>
        <p:grpSpPr>
          <a:xfrm rot="5400000">
            <a:off x="1504246" y="5634752"/>
            <a:ext cx="921484" cy="392997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189011" y="2345080"/>
            <a:ext cx="7175839" cy="2545358"/>
          </a:xfrm>
          <a:prstGeom prst="rect">
            <a:avLst/>
          </a:prstGeom>
        </p:spPr>
        <p:txBody>
          <a:bodyPr lIns="0" tIns="0" rIns="0" bIns="0" rtlCol="0" anchor="t">
            <a:spAutoFit/>
          </a:bodyPr>
          <a:lstStyle/>
          <a:p>
            <a:pPr marL="787612" lvl="1" indent="-393806">
              <a:lnSpc>
                <a:spcPts val="5107"/>
              </a:lnSpc>
              <a:buFont typeface="Arial"/>
              <a:buChar char="•"/>
            </a:pPr>
            <a:r>
              <a:rPr lang="en-US" sz="3648">
                <a:solidFill>
                  <a:srgbClr val="FFFFFF"/>
                </a:solidFill>
                <a:latin typeface="Montserrat"/>
              </a:rPr>
              <a:t>Golden</a:t>
            </a:r>
          </a:p>
          <a:p>
            <a:pPr marL="787612" lvl="1" indent="-393806">
              <a:lnSpc>
                <a:spcPts val="5107"/>
              </a:lnSpc>
              <a:buFont typeface="Arial"/>
              <a:buChar char="•"/>
            </a:pPr>
            <a:r>
              <a:rPr lang="en-US" sz="3648">
                <a:solidFill>
                  <a:srgbClr val="FFFFFF"/>
                </a:solidFill>
                <a:latin typeface="Montserrat"/>
              </a:rPr>
              <a:t>Silver</a:t>
            </a:r>
          </a:p>
          <a:p>
            <a:pPr marL="787612" lvl="1" indent="-393806">
              <a:lnSpc>
                <a:spcPts val="5107"/>
              </a:lnSpc>
              <a:buFont typeface="Arial"/>
              <a:buChar char="•"/>
            </a:pPr>
            <a:r>
              <a:rPr lang="en-US" sz="3648">
                <a:solidFill>
                  <a:srgbClr val="FFFFFF"/>
                </a:solidFill>
                <a:latin typeface="Montserrat"/>
              </a:rPr>
              <a:t>Diamond</a:t>
            </a:r>
          </a:p>
          <a:p>
            <a:pPr marL="787612" lvl="1" indent="-393806">
              <a:lnSpc>
                <a:spcPts val="5107"/>
              </a:lnSpc>
              <a:buFont typeface="Arial"/>
              <a:buChar char="•"/>
            </a:pPr>
            <a:r>
              <a:rPr lang="en-US" sz="3648">
                <a:solidFill>
                  <a:srgbClr val="FFFFFF"/>
                </a:solidFill>
                <a:latin typeface="Montserrat"/>
              </a:rPr>
              <a:t>Others</a:t>
            </a:r>
          </a:p>
        </p:txBody>
      </p:sp>
      <p:sp>
        <p:nvSpPr>
          <p:cNvPr id="16" name="TextBox 16"/>
          <p:cNvSpPr txBox="1"/>
          <p:nvPr/>
        </p:nvSpPr>
        <p:spPr>
          <a:xfrm>
            <a:off x="279078" y="3277327"/>
            <a:ext cx="3371821" cy="804688"/>
          </a:xfrm>
          <a:prstGeom prst="rect">
            <a:avLst/>
          </a:prstGeom>
        </p:spPr>
        <p:txBody>
          <a:bodyPr lIns="0" tIns="0" rIns="0" bIns="0" rtlCol="0" anchor="t">
            <a:spAutoFit/>
          </a:bodyPr>
          <a:lstStyle/>
          <a:p>
            <a:pPr algn="ctr">
              <a:lnSpc>
                <a:spcPts val="3158"/>
              </a:lnSpc>
            </a:pPr>
            <a:r>
              <a:rPr lang="en-US" sz="3127">
                <a:solidFill>
                  <a:srgbClr val="43B4BE"/>
                </a:solidFill>
                <a:latin typeface="Montserrat Classic"/>
              </a:rPr>
              <a:t>Product Type Segment</a:t>
            </a:r>
          </a:p>
        </p:txBody>
      </p:sp>
      <p:sp>
        <p:nvSpPr>
          <p:cNvPr id="17" name="TextBox 17"/>
          <p:cNvSpPr txBox="1"/>
          <p:nvPr/>
        </p:nvSpPr>
        <p:spPr>
          <a:xfrm>
            <a:off x="4189011" y="6615142"/>
            <a:ext cx="7175839" cy="1902522"/>
          </a:xfrm>
          <a:prstGeom prst="rect">
            <a:avLst/>
          </a:prstGeom>
        </p:spPr>
        <p:txBody>
          <a:bodyPr lIns="0" tIns="0" rIns="0" bIns="0" rtlCol="0" anchor="t">
            <a:spAutoFit/>
          </a:bodyPr>
          <a:lstStyle/>
          <a:p>
            <a:pPr marL="787612" lvl="1" indent="-393806">
              <a:lnSpc>
                <a:spcPts val="5107"/>
              </a:lnSpc>
              <a:buFont typeface="Arial"/>
              <a:buChar char="•"/>
            </a:pPr>
            <a:r>
              <a:rPr lang="en-US" sz="3648">
                <a:solidFill>
                  <a:srgbClr val="FFFFFF"/>
                </a:solidFill>
                <a:latin typeface="Montserrat"/>
              </a:rPr>
              <a:t>Boutique</a:t>
            </a:r>
          </a:p>
          <a:p>
            <a:pPr marL="787612" lvl="1" indent="-393806">
              <a:lnSpc>
                <a:spcPts val="5107"/>
              </a:lnSpc>
              <a:buFont typeface="Arial"/>
              <a:buChar char="•"/>
            </a:pPr>
            <a:r>
              <a:rPr lang="en-US" sz="3648">
                <a:solidFill>
                  <a:srgbClr val="FFFFFF"/>
                </a:solidFill>
                <a:latin typeface="Montserrat"/>
              </a:rPr>
              <a:t>Online Retailers</a:t>
            </a:r>
          </a:p>
          <a:p>
            <a:pPr marL="787612" lvl="1" indent="-393806">
              <a:lnSpc>
                <a:spcPts val="5107"/>
              </a:lnSpc>
              <a:buFont typeface="Arial"/>
              <a:buChar char="•"/>
            </a:pPr>
            <a:r>
              <a:rPr lang="en-US" sz="3648">
                <a:solidFill>
                  <a:srgbClr val="FFFFFF"/>
                </a:solidFill>
                <a:latin typeface="Montserrat"/>
              </a:rPr>
              <a:t>Others</a:t>
            </a:r>
          </a:p>
        </p:txBody>
      </p:sp>
      <p:sp>
        <p:nvSpPr>
          <p:cNvPr id="18" name="TextBox 18"/>
          <p:cNvSpPr txBox="1"/>
          <p:nvPr/>
        </p:nvSpPr>
        <p:spPr>
          <a:xfrm>
            <a:off x="279078" y="7255794"/>
            <a:ext cx="3371821" cy="804688"/>
          </a:xfrm>
          <a:prstGeom prst="rect">
            <a:avLst/>
          </a:prstGeom>
        </p:spPr>
        <p:txBody>
          <a:bodyPr lIns="0" tIns="0" rIns="0" bIns="0" rtlCol="0" anchor="t">
            <a:spAutoFit/>
          </a:bodyPr>
          <a:lstStyle/>
          <a:p>
            <a:pPr algn="ctr">
              <a:lnSpc>
                <a:spcPts val="3158"/>
              </a:lnSpc>
            </a:pPr>
            <a:r>
              <a:rPr lang="en-US" sz="3127">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424208" y="1336242"/>
            <a:ext cx="10596452" cy="8755318"/>
          </a:xfrm>
          <a:custGeom>
            <a:rect l="l" t="t" r="r" b="b"/>
            <a:pathLst>
              <a:path w="10596452" h="8755318">
                <a:moveTo>
                  <a:pt x="0" y="0"/>
                </a:moveTo>
                <a:lnTo>
                  <a:pt x="10596452" y="0"/>
                </a:lnTo>
                <a:lnTo>
                  <a:pt x="10596452" y="8755319"/>
                </a:lnTo>
                <a:lnTo>
                  <a:pt x="0" y="8755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38%</a:t>
            </a:r>
          </a:p>
        </p:txBody>
      </p:sp>
      <p:sp>
        <p:nvSpPr>
          <p:cNvPr id="4" name="TextBox 4"/>
          <p:cNvSpPr txBox="1"/>
          <p:nvPr/>
        </p:nvSpPr>
        <p:spPr>
          <a:xfrm>
            <a:off x="135983" y="299726"/>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Luxury Bracelets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2363" b="-11421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E5124"/>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E512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512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386618"/>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Modernization, Westernization to Propel Market Growth</a:t>
            </a:r>
          </a:p>
        </p:txBody>
      </p:sp>
      <p:sp>
        <p:nvSpPr>
          <p:cNvPr id="18" name="TextBox 18"/>
          <p:cNvSpPr txBox="1"/>
          <p:nvPr/>
        </p:nvSpPr>
        <p:spPr>
          <a:xfrm>
            <a:off x="6789804"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Expanding the Impact of Online Media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622270" y="1930137"/>
            <a:ext cx="15043460" cy="6956987"/>
            <a:chExt cx="3962063" cy="1832293"/>
          </a:xfrm>
        </p:grpSpPr>
        <p:sp>
          <p:nvSpPr>
            <p:cNvPr id="4" name="Freeform 4"/>
            <p:cNvSpPr/>
            <p:nvPr/>
          </p:nvSpPr>
          <p:spPr>
            <a:xfrm>
              <a:off x="0" y="0"/>
              <a:ext cx="3962064" cy="1832293"/>
            </a:xfrm>
            <a:custGeom>
              <a:rect l="l" t="t" r="r" b="b"/>
              <a:pathLst>
                <a:path w="3962064" h="1832292">
                  <a:moveTo>
                    <a:pt x="0" y="0"/>
                  </a:moveTo>
                  <a:lnTo>
                    <a:pt x="3962064" y="0"/>
                  </a:lnTo>
                  <a:lnTo>
                    <a:pt x="3962064" y="1832293"/>
                  </a:lnTo>
                  <a:lnTo>
                    <a:pt x="0" y="1832293"/>
                  </a:lnTo>
                  <a:close/>
                </a:path>
              </a:pathLst>
            </a:custGeom>
            <a:solidFill>
              <a:srgbClr val="171718">
                <a:alpha val="94902"/>
              </a:srgbClr>
            </a:solidFill>
          </p:spPr>
          <p:txBody>
            <a:bodyPr/>
            <a:lstStyle/>
            <a:p/>
          </p:txBody>
        </p:sp>
        <p:sp>
          <p:nvSpPr>
            <p:cNvPr id="5" name="TextBox 5"/>
            <p:cNvSpPr txBox="1"/>
            <p:nvPr/>
          </p:nvSpPr>
          <p:spPr>
            <a:xfrm>
              <a:off x="0" y="-38100"/>
              <a:ext cx="3962063" cy="187039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252150" y="2307137"/>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887400" y="3351309"/>
            <a:ext cx="14513199" cy="5117466"/>
          </a:xfrm>
          <a:prstGeom prst="rect">
            <a:avLst/>
          </a:prstGeom>
        </p:spPr>
        <p:txBody>
          <a:bodyPr lIns="0" tIns="0" rIns="0" bIns="0" rtlCol="0" anchor="t">
            <a:spAutoFit/>
          </a:bodyPr>
          <a:lstStyle/>
          <a:p>
            <a:pPr marL="626106" lvl="1" indent="-313053">
              <a:lnSpc>
                <a:spcPts val="4059"/>
              </a:lnSpc>
              <a:buFont typeface="Arial"/>
              <a:buChar char="•"/>
            </a:pPr>
            <a:r>
              <a:rPr lang="en-US" sz="2899">
                <a:solidFill>
                  <a:srgbClr val="FFFFFF"/>
                </a:solidFill>
                <a:latin typeface="Montserrat"/>
              </a:rPr>
              <a:t>The Global Luxury Bracelets Market is witnessing significant growth in the near future.</a:t>
            </a:r>
          </a:p>
          <a:p>
            <a:pPr marL="626106" lvl="1" indent="-313053">
              <a:lnSpc>
                <a:spcPts val="4059"/>
              </a:lnSpc>
              <a:buFont typeface="Arial"/>
              <a:buChar char="•"/>
            </a:pPr>
            <a:r>
              <a:rPr lang="en-US" sz="2899">
                <a:solidFill>
                  <a:srgbClr val="FFFFFF"/>
                </a:solidFill>
                <a:latin typeface="Montserrat"/>
              </a:rPr>
              <a:t>Silver bracelets cater to individuals who appreciate modern and versatile designs without compromising on quality.</a:t>
            </a:r>
          </a:p>
          <a:p>
            <a:pPr marL="626106" lvl="1" indent="-313053">
              <a:lnSpc>
                <a:spcPts val="4059"/>
              </a:lnSpc>
              <a:buFont typeface="Arial"/>
              <a:buChar char="•"/>
            </a:pPr>
            <a:r>
              <a:rPr lang="en-US" sz="2899">
                <a:solidFill>
                  <a:srgbClr val="FFFFFF"/>
                </a:solidFill>
                <a:latin typeface="Montserrat"/>
              </a:rPr>
              <a:t>The silver segment often includes contemporary styles, minimalist designs, and innovative craftsmanship, making it more accessible to a diverse range of consumers.</a:t>
            </a:r>
          </a:p>
          <a:p>
            <a:pPr marL="626106" lvl="1" indent="-313053">
              <a:lnSpc>
                <a:spcPts val="4059"/>
              </a:lnSpc>
              <a:buFont typeface="Arial"/>
              <a:buChar char="•"/>
            </a:pPr>
            <a:r>
              <a:rPr lang="en-US" sz="2899">
                <a:solidFill>
                  <a:srgbClr val="FFFFFF"/>
                </a:solidFill>
                <a:latin typeface="Montserrat"/>
              </a:rPr>
              <a:t>Boutiques offer a personalized and immersive shopping experience, allowing customers to interact with the product physically and benefit from expert assistance.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sp>
        <p:nvSpPr>
          <p:cNvPr id="3" name="TextBox 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4" name="Freeform 4"/>
          <p:cNvSpPr/>
          <p:nvPr/>
        </p:nvSpPr>
        <p:spPr>
          <a:xfrm>
            <a:off x="0" y="2509115"/>
            <a:ext cx="9672644" cy="7777885"/>
          </a:xfrm>
          <a:custGeom>
            <a:rect l="l" t="t" r="r" b="b"/>
            <a:pathLst>
              <a:path w="9672644" h="7777885">
                <a:moveTo>
                  <a:pt x="0" y="0"/>
                </a:moveTo>
                <a:lnTo>
                  <a:pt x="9672644" y="0"/>
                </a:lnTo>
                <a:lnTo>
                  <a:pt x="9672644" y="7777885"/>
                </a:lnTo>
                <a:lnTo>
                  <a:pt x="0" y="7777885"/>
                </a:lnTo>
                <a:lnTo>
                  <a:pt x="0" y="0"/>
                </a:lnTo>
                <a:close/>
              </a:path>
            </a:pathLst>
          </a:custGeom>
          <a:blipFill>
            <a:blip r:embed="rId3"/>
            <a:stretch>
              <a:fillRect l="-31275" t="-13101" r="-33333" b="-22518"/>
            </a:stretch>
          </a:blipFill>
        </p:spPr>
        <p:txBody>
          <a:bodyPr/>
          <a:lstStyle/>
          <a:p/>
        </p:txBody>
      </p:sp>
      <p:sp>
        <p:nvSpPr>
          <p:cNvPr id="5" name="Freeform 5"/>
          <p:cNvSpPr/>
          <p:nvPr/>
        </p:nvSpPr>
        <p:spPr>
          <a:xfrm>
            <a:off x="-210488" y="763570"/>
            <a:ext cx="9672644" cy="7777885"/>
          </a:xfrm>
          <a:custGeom>
            <a:rect l="l" t="t" r="r" b="b"/>
            <a:pathLst>
              <a:path w="9672644" h="7777885">
                <a:moveTo>
                  <a:pt x="0" y="0"/>
                </a:moveTo>
                <a:lnTo>
                  <a:pt x="9672644" y="0"/>
                </a:lnTo>
                <a:lnTo>
                  <a:pt x="9672644" y="7777886"/>
                </a:lnTo>
                <a:lnTo>
                  <a:pt x="0" y="7777886"/>
                </a:lnTo>
                <a:lnTo>
                  <a:pt x="0" y="0"/>
                </a:lnTo>
                <a:close/>
              </a:path>
            </a:pathLst>
          </a:custGeom>
          <a:blipFill>
            <a:blip r:embed="rId3"/>
            <a:stretch>
              <a:fillRect l="-31275" t="-13101" r="-33333" b="-22518"/>
            </a:stretch>
          </a:blipFill>
        </p:spPr>
        <p:txBody>
          <a:bodyPr/>
          <a:lstStyle/>
          <a:p/>
        </p:txBody>
      </p:sp>
      <p:sp>
        <p:nvSpPr>
          <p:cNvPr id="6" name="Freeform 6"/>
          <p:cNvSpPr/>
          <p:nvPr/>
        </p:nvSpPr>
        <p:spPr>
          <a:xfrm>
            <a:off x="9672644" y="2243985"/>
            <a:ext cx="3155297" cy="1276909"/>
          </a:xfrm>
          <a:custGeom>
            <a:rect l="l" t="t" r="r" b="b"/>
            <a:pathLst>
              <a:path w="3155297" h="1276909">
                <a:moveTo>
                  <a:pt x="0" y="0"/>
                </a:moveTo>
                <a:lnTo>
                  <a:pt x="3155297" y="0"/>
                </a:lnTo>
                <a:lnTo>
                  <a:pt x="3155297" y="1276909"/>
                </a:lnTo>
                <a:lnTo>
                  <a:pt x="0" y="1276909"/>
                </a:lnTo>
                <a:lnTo>
                  <a:pt x="0" y="0"/>
                </a:lnTo>
                <a:close/>
              </a:path>
            </a:pathLst>
          </a:custGeom>
          <a:blipFill>
            <a:blip r:embed="rId4"/>
            <a:stretch>
              <a:fillRect/>
            </a:stretch>
          </a:blipFill>
        </p:spPr>
        <p:txBody>
          <a:bodyPr/>
          <a:lstStyle/>
          <a:p/>
        </p:txBody>
      </p:sp>
      <p:sp>
        <p:nvSpPr>
          <p:cNvPr id="7" name="Freeform 7"/>
          <p:cNvSpPr/>
          <p:nvPr/>
        </p:nvSpPr>
        <p:spPr>
          <a:xfrm>
            <a:off x="13595049" y="2243985"/>
            <a:ext cx="4226203" cy="1225599"/>
          </a:xfrm>
          <a:custGeom>
            <a:rect l="l" t="t" r="r" b="b"/>
            <a:pathLst>
              <a:path w="4226203" h="1225599">
                <a:moveTo>
                  <a:pt x="0" y="0"/>
                </a:moveTo>
                <a:lnTo>
                  <a:pt x="4226203" y="0"/>
                </a:lnTo>
                <a:lnTo>
                  <a:pt x="4226203" y="1225599"/>
                </a:lnTo>
                <a:lnTo>
                  <a:pt x="0" y="1225599"/>
                </a:lnTo>
                <a:lnTo>
                  <a:pt x="0" y="0"/>
                </a:lnTo>
                <a:close/>
              </a:path>
            </a:pathLst>
          </a:custGeom>
          <a:blipFill>
            <a:blip r:embed="rId5"/>
            <a:stretch>
              <a:fillRect/>
            </a:stretch>
          </a:blipFill>
        </p:spPr>
        <p:txBody>
          <a:bodyPr/>
          <a:lstStyle/>
          <a:p/>
        </p:txBody>
      </p:sp>
      <p:sp>
        <p:nvSpPr>
          <p:cNvPr id="8" name="Freeform 8"/>
          <p:cNvSpPr/>
          <p:nvPr/>
        </p:nvSpPr>
        <p:spPr>
          <a:xfrm>
            <a:off x="9940575" y="4258463"/>
            <a:ext cx="3654474" cy="1770074"/>
          </a:xfrm>
          <a:custGeom>
            <a:rect l="l" t="t" r="r" b="b"/>
            <a:pathLst>
              <a:path w="3654473" h="1770074">
                <a:moveTo>
                  <a:pt x="0" y="0"/>
                </a:moveTo>
                <a:lnTo>
                  <a:pt x="3654474" y="0"/>
                </a:lnTo>
                <a:lnTo>
                  <a:pt x="3654474" y="1770074"/>
                </a:lnTo>
                <a:lnTo>
                  <a:pt x="0" y="1770074"/>
                </a:lnTo>
                <a:lnTo>
                  <a:pt x="0" y="0"/>
                </a:lnTo>
                <a:close/>
              </a:path>
            </a:pathLst>
          </a:custGeom>
          <a:blipFill>
            <a:blip r:embed="rId6"/>
            <a:stretch>
              <a:fillRect t="-10836" b="-17512"/>
            </a:stretch>
          </a:blipFill>
        </p:spPr>
        <p:txBody>
          <a:bodyPr/>
          <a:lstStyle/>
          <a:p/>
        </p:txBody>
      </p:sp>
      <p:sp>
        <p:nvSpPr>
          <p:cNvPr id="9" name="Freeform 9"/>
          <p:cNvSpPr/>
          <p:nvPr/>
        </p:nvSpPr>
        <p:spPr>
          <a:xfrm>
            <a:off x="14071299" y="4258463"/>
            <a:ext cx="3849883" cy="1122333"/>
          </a:xfrm>
          <a:custGeom>
            <a:rect l="l" t="t" r="r" b="b"/>
            <a:pathLst>
              <a:path w="3849883" h="1122333">
                <a:moveTo>
                  <a:pt x="0" y="0"/>
                </a:moveTo>
                <a:lnTo>
                  <a:pt x="3849883" y="0"/>
                </a:lnTo>
                <a:lnTo>
                  <a:pt x="3849883" y="1122333"/>
                </a:lnTo>
                <a:lnTo>
                  <a:pt x="0" y="1122333"/>
                </a:lnTo>
                <a:lnTo>
                  <a:pt x="0" y="0"/>
                </a:lnTo>
                <a:close/>
              </a:path>
            </a:pathLst>
          </a:custGeom>
          <a:blipFill>
            <a:blip r:embed="rId7"/>
            <a:stretch>
              <a:fillRect/>
            </a:stretch>
          </a:blipFill>
        </p:spPr>
        <p:txBody>
          <a:bodyPr/>
          <a:lstStyle/>
          <a:p/>
        </p:txBody>
      </p:sp>
      <p:sp>
        <p:nvSpPr>
          <p:cNvPr id="10" name="Freeform 10"/>
          <p:cNvSpPr/>
          <p:nvPr/>
        </p:nvSpPr>
        <p:spPr>
          <a:xfrm>
            <a:off x="9940575" y="6845974"/>
            <a:ext cx="4578567" cy="854666"/>
          </a:xfrm>
          <a:custGeom>
            <a:rect l="l" t="t" r="r" b="b"/>
            <a:pathLst>
              <a:path w="4578567" h="854666">
                <a:moveTo>
                  <a:pt x="0" y="0"/>
                </a:moveTo>
                <a:lnTo>
                  <a:pt x="4578568" y="0"/>
                </a:lnTo>
                <a:lnTo>
                  <a:pt x="4578568" y="854666"/>
                </a:lnTo>
                <a:lnTo>
                  <a:pt x="0" y="854666"/>
                </a:lnTo>
                <a:lnTo>
                  <a:pt x="0" y="0"/>
                </a:lnTo>
                <a:close/>
              </a:path>
            </a:pathLst>
          </a:custGeom>
          <a:blipFill>
            <a:blip r:embed="rId8"/>
            <a:stretch>
              <a:fillRect/>
            </a:stretch>
          </a:blipFill>
        </p:spPr>
        <p:txBody>
          <a:bodyPr/>
          <a:lstStyle/>
          <a:p/>
        </p:txBody>
      </p:sp>
      <p:sp>
        <p:nvSpPr>
          <p:cNvPr id="11" name="Freeform 11"/>
          <p:cNvSpPr/>
          <p:nvPr/>
        </p:nvSpPr>
        <p:spPr>
          <a:xfrm>
            <a:off x="14842992" y="5728033"/>
            <a:ext cx="3078190" cy="1972607"/>
          </a:xfrm>
          <a:custGeom>
            <a:rect l="l" t="t" r="r" b="b"/>
            <a:pathLst>
              <a:path w="3078190" h="1972606">
                <a:moveTo>
                  <a:pt x="0" y="0"/>
                </a:moveTo>
                <a:lnTo>
                  <a:pt x="3078190" y="0"/>
                </a:lnTo>
                <a:lnTo>
                  <a:pt x="3078190" y="1972607"/>
                </a:lnTo>
                <a:lnTo>
                  <a:pt x="0" y="1972607"/>
                </a:lnTo>
                <a:lnTo>
                  <a:pt x="0" y="0"/>
                </a:lnTo>
                <a:close/>
              </a:path>
            </a:pathLst>
          </a:custGeom>
          <a:blipFill>
            <a:blip r:embed="rId9"/>
            <a:stretch>
              <a:fillRect/>
            </a:stretch>
          </a:blipFill>
        </p:spPr>
        <p:txBody>
          <a:bodyPr/>
          <a:lstStyle/>
          <a:p/>
        </p:txBody>
      </p:sp>
      <p:sp>
        <p:nvSpPr>
          <p:cNvPr id="12" name="Freeform 12"/>
          <p:cNvSpPr/>
          <p:nvPr/>
        </p:nvSpPr>
        <p:spPr>
          <a:xfrm>
            <a:off x="10203498" y="8254803"/>
            <a:ext cx="2624443" cy="1816607"/>
          </a:xfrm>
          <a:custGeom>
            <a:rect l="l" t="t" r="r" b="b"/>
            <a:pathLst>
              <a:path w="2624443" h="1816607">
                <a:moveTo>
                  <a:pt x="0" y="0"/>
                </a:moveTo>
                <a:lnTo>
                  <a:pt x="2624443" y="0"/>
                </a:lnTo>
                <a:lnTo>
                  <a:pt x="2624443" y="1816607"/>
                </a:lnTo>
                <a:lnTo>
                  <a:pt x="0" y="1816607"/>
                </a:lnTo>
                <a:lnTo>
                  <a:pt x="0" y="0"/>
                </a:lnTo>
                <a:close/>
              </a:path>
            </a:pathLst>
          </a:custGeom>
          <a:blipFill>
            <a:blip r:embed="rId10"/>
            <a:stretch>
              <a:fillRect/>
            </a:stretch>
          </a:blipFill>
        </p:spPr>
        <p:txBody>
          <a:bodyPr/>
          <a:lstStyle/>
          <a:p/>
        </p:txBody>
      </p:sp>
      <p:sp>
        <p:nvSpPr>
          <p:cNvPr id="13" name="Freeform 13"/>
          <p:cNvSpPr/>
          <p:nvPr/>
        </p:nvSpPr>
        <p:spPr>
          <a:xfrm>
            <a:off x="13595049" y="8043540"/>
            <a:ext cx="3203572" cy="2007572"/>
          </a:xfrm>
          <a:custGeom>
            <a:rect l="l" t="t" r="r" b="b"/>
            <a:pathLst>
              <a:path w="3203572" h="2007572">
                <a:moveTo>
                  <a:pt x="0" y="0"/>
                </a:moveTo>
                <a:lnTo>
                  <a:pt x="3203572" y="0"/>
                </a:lnTo>
                <a:lnTo>
                  <a:pt x="3203572" y="2007572"/>
                </a:lnTo>
                <a:lnTo>
                  <a:pt x="0" y="2007572"/>
                </a:lnTo>
                <a:lnTo>
                  <a:pt x="0" y="0"/>
                </a:lnTo>
                <a:close/>
              </a:path>
            </a:pathLst>
          </a:custGeom>
          <a:blipFill>
            <a:blip r:embed="rId11"/>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hd36s2u"/>
              </a:rPr>
              <a:t>https://tinyurl.com/4hd36s2u</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Bracelets Market Report 2024</dc:title>
  <cp:lastModifiedBy>decipher market</cp:lastModifiedBy>
  <cp:revision>2</cp:revision>
  <dcterms:created xsi:type="dcterms:W3CDTF">2006-08-16T00:00:00Z</dcterms:created>
  <dcterms:modified xsi:type="dcterms:W3CDTF">2024-03-11T15:42:07Z</dcterms:modified>
</cp:coreProperties>
</file>