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Canva Sans Bold" panose="020B0604020202020204" charset="0"/>
      <p:regular r:id="rId12"/>
    </p:embeddedFont>
    <p:embeddedFont>
      <p:font typeface="Georgia Pro Bold" panose="020B0604020202020204" charset="0"/>
      <p:regular r:id="rId13"/>
    </p:embeddedFont>
    <p:embeddedFont>
      <p:font typeface="Lato" panose="020F0502020204030203" pitchFamily="34" charset="0"/>
      <p:regular r:id="rId14"/>
    </p:embeddedFont>
    <p:embeddedFont>
      <p:font typeface="Lato Bold" panose="020F0502020204030203" charset="0"/>
      <p:regular r:id="rId15"/>
    </p:embeddedFont>
    <p:embeddedFont>
      <p:font typeface="Poppins" panose="00000500000000000000" pitchFamily="2" charset="0"/>
      <p:regular r:id="rId16"/>
    </p:embeddedFont>
    <p:embeddedFont>
      <p:font typeface="Poppins Bold" panose="00000800000000000000" charset="0"/>
      <p:regular r:id="rId17"/>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 Target="slides/slide1.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4/27/2024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4/27/2024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4/27/2024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4/27/2024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 Id="rId3" Type="http://schemas.openxmlformats.org/officeDocument/2006/relationships/image" Target="../media/image2.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2.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 Id="rId3" Type="http://schemas.openxmlformats.org/officeDocument/2006/relationships/image" Target="../media/image7.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12" Type="http://schemas.openxmlformats.org/officeDocument/2006/relationships/image" Target="../media/image19.jpeg" /><Relationship Id="rId2" Type="http://schemas.openxmlformats.org/officeDocument/2006/relationships/image" Target="../media/image10.jpeg" /><Relationship Id="rId3" Type="http://schemas.openxmlformats.org/officeDocument/2006/relationships/image" Target="../media/image2.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0.jpeg" /><Relationship Id="rId3" Type="http://schemas.openxmlformats.org/officeDocument/2006/relationships/image" Target="../media/image21.jpeg" /><Relationship Id="rId4" Type="http://schemas.openxmlformats.org/officeDocument/2006/relationships/hyperlink" Target="https://tinyurl.com/52jfnka8"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pic>
        <p:nvPicPr>
          <p:cNvPr id="3" name="Picture 3"/>
          <p:cNvPicPr>
            <a:picLocks noChangeAspect="1"/>
          </p:cNvPicPr>
          <p:nvPr/>
        </p:nvPicPr>
        <p:blipFill>
          <a:blip r:embed="rId3"/>
          <a:srcRect l="36500" t="25150" r="38480" b="25681"/>
          <a:stretch>
            <a:fillRect/>
          </a:stretch>
        </p:blipFill>
        <p:spPr>
          <a:xfrm>
            <a:off x="0" y="0"/>
            <a:ext cx="1818740" cy="2010502"/>
          </a:xfrm>
          <a:prstGeom prst="rect">
            <a:avLst/>
          </a:prstGeom>
        </p:spPr>
      </p:pic>
      <p:sp>
        <p:nvSpPr>
          <p:cNvPr id="4" name="TextBox 4"/>
          <p:cNvSpPr txBox="1"/>
          <p:nvPr/>
        </p:nvSpPr>
        <p:spPr>
          <a:xfrm>
            <a:off x="256411" y="3657598"/>
            <a:ext cx="12697589" cy="2984856"/>
          </a:xfrm>
          <a:prstGeom prst="rect">
            <a:avLst/>
          </a:prstGeom>
        </p:spPr>
        <p:txBody>
          <a:bodyPr wrap="square" lIns="0" tIns="0" rIns="0" bIns="0" rtlCol="0" anchor="t">
            <a:spAutoFit/>
          </a:bodyPr>
          <a:lstStyle/>
          <a:p>
            <a:pPr>
              <a:lnSpc>
                <a:spcPts val="7650"/>
              </a:lnSpc>
            </a:pPr>
            <a:r>
              <a:rPr lang="en-US" sz="7500">
                <a:solidFill>
                  <a:srgbClr val="000000"/>
                </a:solidFill>
                <a:latin typeface="Poppins"/>
              </a:rPr>
              <a:t>LUXURY BAG</a:t>
            </a:r>
          </a:p>
          <a:p>
            <a:pPr>
              <a:lnSpc>
                <a:spcPts val="7650"/>
              </a:lnSpc>
            </a:pPr>
            <a:r>
              <a:rPr lang="en-US" sz="7500">
                <a:solidFill>
                  <a:srgbClr val="000000"/>
                </a:solidFill>
                <a:latin typeface="Poppins"/>
              </a:rPr>
              <a:t>MARKET REPORT </a:t>
            </a:r>
          </a:p>
          <a:p>
            <a:pPr>
              <a:lnSpc>
                <a:spcPts val="7650"/>
              </a:lnSpc>
            </a:pPr>
            <a:r>
              <a:rPr lang="en-US" sz="7500">
                <a:solidFill>
                  <a:srgbClr val="000000"/>
                </a:solidFill>
                <a:latin typeface="Poppins"/>
              </a:rPr>
              <a:t>2024</a:t>
            </a:r>
          </a:p>
        </p:txBody>
      </p:sp>
      <p:sp>
        <p:nvSpPr>
          <p:cNvPr id="5" name="TextBox 5"/>
          <p:cNvSpPr txBox="1"/>
          <p:nvPr/>
        </p:nvSpPr>
        <p:spPr>
          <a:xfrm>
            <a:off x="-318156" y="9532522"/>
            <a:ext cx="10075039" cy="559434"/>
          </a:xfrm>
          <a:prstGeom prst="rect">
            <a:avLst/>
          </a:prstGeom>
        </p:spPr>
        <p:txBody>
          <a:bodyPr lIns="0" tIns="0" rIns="0" bIns="0" rtlCol="0" anchor="t">
            <a:spAutoFit/>
          </a:bodyPr>
          <a:lstStyle/>
          <a:p>
            <a:pPr algn="ctr">
              <a:lnSpc>
                <a:spcPts val="4340"/>
              </a:lnSpc>
            </a:pPr>
            <a:r>
              <a:rPr lang="en-US" sz="3100">
                <a:solidFill>
                  <a:srgbClr val="000000"/>
                </a:solidFill>
                <a:latin typeface="Poppins"/>
              </a:rPr>
              <a:t>Qualitative Analysis + Quantitative 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8666" b="0"/>
            </a:stretch>
          </a:blipFill>
        </p:spPr>
        <p:txBody>
          <a:bodyPr/>
          <a:lstStyle/>
          <a:p/>
        </p:txBody>
      </p:sp>
      <p:grpSp>
        <p:nvGrpSpPr>
          <p:cNvPr id="3" name="Group 3"/>
          <p:cNvGrpSpPr/>
          <p:nvPr/>
        </p:nvGrpSpPr>
        <p:grpSpPr>
          <a:xfrm>
            <a:off x="1303040" y="1642982"/>
            <a:ext cx="16236544" cy="7774396"/>
            <a:chExt cx="4276291" cy="2047577"/>
          </a:xfrm>
        </p:grpSpPr>
        <p:sp>
          <p:nvSpPr>
            <p:cNvPr id="4" name="Freeform 4"/>
            <p:cNvSpPr/>
            <p:nvPr/>
          </p:nvSpPr>
          <p:spPr>
            <a:xfrm>
              <a:off x="0" y="0"/>
              <a:ext cx="4276291" cy="2047577"/>
            </a:xfrm>
            <a:custGeom>
              <a:rect l="l" t="t" r="r" b="b"/>
              <a:pathLst>
                <a:path w="4276291" h="2047577">
                  <a:moveTo>
                    <a:pt x="0" y="0"/>
                  </a:moveTo>
                  <a:lnTo>
                    <a:pt x="4276291" y="0"/>
                  </a:lnTo>
                  <a:lnTo>
                    <a:pt x="4276291" y="2047577"/>
                  </a:lnTo>
                  <a:lnTo>
                    <a:pt x="0" y="2047577"/>
                  </a:lnTo>
                  <a:close/>
                </a:path>
              </a:pathLst>
            </a:custGeom>
            <a:solidFill>
              <a:srgbClr val="58220D">
                <a:alpha val="65882"/>
              </a:srgbClr>
            </a:solidFill>
          </p:spPr>
          <p:txBody>
            <a:bodyPr/>
            <a:lstStyle/>
            <a:p/>
          </p:txBody>
        </p:sp>
        <p:sp>
          <p:nvSpPr>
            <p:cNvPr id="5" name="TextBox 5"/>
            <p:cNvSpPr txBox="1"/>
            <p:nvPr/>
          </p:nvSpPr>
          <p:spPr>
            <a:xfrm>
              <a:off x="0" y="-47625"/>
              <a:ext cx="4276291" cy="2095202"/>
            </a:xfrm>
            <a:prstGeom prst="rect">
              <a:avLst/>
            </a:prstGeom>
          </p:spPr>
          <p:txBody>
            <a:bodyPr lIns="50800" tIns="50800" rIns="50800" bIns="50800" rtlCol="0" anchor="ctr"/>
            <a:lstStyle/>
            <a:p>
              <a:pPr algn="ctr">
                <a:lnSpc>
                  <a:spcPts val="3500"/>
                </a:lnSpc>
              </a:pPr>
              <a:endParaRPr/>
            </a:p>
          </p:txBody>
        </p:sp>
      </p:grpSp>
      <p:pic>
        <p:nvPicPr>
          <p:cNvPr id="6" name="Picture 6"/>
          <p:cNvPicPr>
            <a:picLocks noChangeAspect="1"/>
          </p:cNvPicPr>
          <p:nvPr/>
        </p:nvPicPr>
        <p:blipFill>
          <a:blip r:embed="rId3"/>
          <a:srcRect l="36500" t="25150" r="38480" b="29571"/>
          <a:stretch>
            <a:fillRect/>
          </a:stretch>
        </p:blipFill>
        <p:spPr>
          <a:xfrm>
            <a:off x="748416" y="347406"/>
            <a:ext cx="2094509" cy="2132148"/>
          </a:xfrm>
          <a:prstGeom prst="rect">
            <a:avLst/>
          </a:prstGeom>
        </p:spPr>
      </p:pic>
      <p:sp>
        <p:nvSpPr>
          <p:cNvPr id="7" name="TextBox 7"/>
          <p:cNvSpPr txBox="1"/>
          <p:nvPr/>
        </p:nvSpPr>
        <p:spPr>
          <a:xfrm>
            <a:off x="1646830" y="2841431"/>
            <a:ext cx="15548966" cy="6245937"/>
          </a:xfrm>
          <a:prstGeom prst="rect">
            <a:avLst/>
          </a:prstGeom>
        </p:spPr>
        <p:txBody>
          <a:bodyPr lIns="0" tIns="0" rIns="0" bIns="0" rtlCol="0" anchor="t">
            <a:spAutoFit/>
          </a:bodyPr>
          <a:lstStyle/>
          <a:p>
            <a:pPr>
              <a:lnSpc>
                <a:spcPts val="4516"/>
              </a:lnSpc>
              <a:spcBef>
                <a:spcPct val="0"/>
              </a:spcBef>
            </a:pPr>
            <a:r>
              <a:rPr lang="en-US" sz="3226">
                <a:solidFill>
                  <a:srgbClr val="FFFFFF"/>
                </a:solidFill>
                <a:latin typeface="Poppins"/>
              </a:rPr>
              <a:t>Luxury bags epitomize exclusivity, craftsmanship, and status, embodying the pinnacle of fashion and sophistication. These meticulously crafted accessories are distinguished by premium materials such as fine leathers, exotic skins, and high-quality hardware. Renowned luxury brands meticulously design and produce each bag, often incorporating intricate detailing and iconic motifs. Luxury bags are not merely functional items but symbols of prestige and taste, coveted by discerning consumers worldwide. With timeless elegance and enduring appeal, they transcend trends, becoming timeless investments and heirloom pieces. The luxury bag market thrives on rarity, impeccable design, and the allure of owning a piece of fashion history.</a:t>
            </a:r>
          </a:p>
        </p:txBody>
      </p:sp>
      <p:sp>
        <p:nvSpPr>
          <p:cNvPr id="8" name="TextBox 8"/>
          <p:cNvSpPr txBox="1"/>
          <p:nvPr/>
        </p:nvSpPr>
        <p:spPr>
          <a:xfrm>
            <a:off x="5357409" y="1849145"/>
            <a:ext cx="8127807" cy="899160"/>
          </a:xfrm>
          <a:prstGeom prst="rect">
            <a:avLst/>
          </a:prstGeom>
        </p:spPr>
        <p:txBody>
          <a:bodyPr lIns="0" tIns="0" rIns="0" bIns="0" rtlCol="0" anchor="t">
            <a:spAutoFit/>
          </a:bodyPr>
          <a:lstStyle/>
          <a:p>
            <a:pPr algn="ctr">
              <a:lnSpc>
                <a:spcPts val="6420"/>
              </a:lnSpc>
            </a:pPr>
            <a:r>
              <a:rPr lang="en-US" sz="6000">
                <a:solidFill>
                  <a:srgbClr val="FFFFFF"/>
                </a:solidFill>
                <a:latin typeface="Poppi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p:txBody>
      </p:sp>
      <p:grpSp>
        <p:nvGrpSpPr>
          <p:cNvPr id="3" name="Group 3"/>
          <p:cNvGrpSpPr/>
          <p:nvPr/>
        </p:nvGrpSpPr>
        <p:grpSpPr>
          <a:xfrm>
            <a:off x="212104" y="6109300"/>
            <a:ext cx="8931896" cy="2700781"/>
            <a:chExt cx="879738" cy="266011"/>
          </a:xfrm>
        </p:grpSpPr>
        <p:sp>
          <p:nvSpPr>
            <p:cNvPr id="4" name="Freeform 4"/>
            <p:cNvSpPr/>
            <p:nvPr/>
          </p:nvSpPr>
          <p:spPr>
            <a:xfrm>
              <a:off x="0" y="0"/>
              <a:ext cx="879738" cy="266011"/>
            </a:xfrm>
            <a:custGeom>
              <a:rect l="l" t="t" r="r" b="b"/>
              <a:pathLst>
                <a:path w="879737" h="266011">
                  <a:moveTo>
                    <a:pt x="86677" y="0"/>
                  </a:moveTo>
                  <a:lnTo>
                    <a:pt x="793061" y="0"/>
                  </a:lnTo>
                  <a:cubicBezTo>
                    <a:pt x="840932" y="0"/>
                    <a:pt x="879738" y="38807"/>
                    <a:pt x="879738" y="86677"/>
                  </a:cubicBezTo>
                  <a:lnTo>
                    <a:pt x="879738" y="179334"/>
                  </a:lnTo>
                  <a:cubicBezTo>
                    <a:pt x="879738" y="227204"/>
                    <a:pt x="840932" y="266011"/>
                    <a:pt x="793061" y="266011"/>
                  </a:cubicBezTo>
                  <a:lnTo>
                    <a:pt x="86677" y="266011"/>
                  </a:lnTo>
                  <a:cubicBezTo>
                    <a:pt x="63689" y="266011"/>
                    <a:pt x="41642" y="256879"/>
                    <a:pt x="25387" y="240624"/>
                  </a:cubicBezTo>
                  <a:cubicBezTo>
                    <a:pt x="9132" y="224368"/>
                    <a:pt x="0" y="202322"/>
                    <a:pt x="0" y="179334"/>
                  </a:cubicBezTo>
                  <a:lnTo>
                    <a:pt x="0" y="86677"/>
                  </a:lnTo>
                  <a:cubicBezTo>
                    <a:pt x="0" y="38807"/>
                    <a:pt x="38807" y="0"/>
                    <a:pt x="86677" y="0"/>
                  </a:cubicBezTo>
                  <a:close/>
                </a:path>
              </a:pathLst>
            </a:custGeom>
            <a:solidFill>
              <a:srgbClr val="4F2412">
                <a:alpha val="80000"/>
              </a:srgbClr>
            </a:solidFill>
          </p:spPr>
          <p:txBody>
            <a:bodyPr/>
            <a:lstStyle/>
            <a:p/>
          </p:txBody>
        </p:sp>
        <p:sp>
          <p:nvSpPr>
            <p:cNvPr id="5" name="TextBox 5"/>
            <p:cNvSpPr txBox="1"/>
            <p:nvPr/>
          </p:nvSpPr>
          <p:spPr>
            <a:xfrm>
              <a:off x="0" y="-38100"/>
              <a:ext cx="879738" cy="304111"/>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578305" y="6492427"/>
            <a:ext cx="2172823" cy="2170107"/>
          </a:xfrm>
          <a:custGeom>
            <a:rect l="l" t="t" r="r" b="b"/>
            <a:pathLst>
              <a:path w="2172823" h="2170107">
                <a:moveTo>
                  <a:pt x="0" y="0"/>
                </a:moveTo>
                <a:lnTo>
                  <a:pt x="2172824" y="0"/>
                </a:lnTo>
                <a:lnTo>
                  <a:pt x="2172824" y="2170108"/>
                </a:lnTo>
                <a:lnTo>
                  <a:pt x="0" y="2170108"/>
                </a:lnTo>
                <a:lnTo>
                  <a:pt x="0" y="0"/>
                </a:lnTo>
                <a:close/>
              </a:path>
            </a:pathLst>
          </a:custGeom>
          <a:blipFill>
            <a:blip r:embed="rId3"/>
            <a:stretch>
              <a:fillRect/>
            </a:stretch>
          </a:blipFill>
        </p:spPr>
        <p:txBody>
          <a:bodyPr/>
          <a:lstStyle/>
          <a:p/>
        </p:txBody>
      </p:sp>
      <p:grpSp>
        <p:nvGrpSpPr>
          <p:cNvPr id="7" name="Group 7"/>
          <p:cNvGrpSpPr/>
          <p:nvPr/>
        </p:nvGrpSpPr>
        <p:grpSpPr>
          <a:xfrm>
            <a:off x="527646" y="6405584"/>
            <a:ext cx="2140823" cy="2140823"/>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pic>
        <p:nvPicPr>
          <p:cNvPr id="10" name="Picture 10"/>
          <p:cNvPicPr>
            <a:picLocks noChangeAspect="1"/>
          </p:cNvPicPr>
          <p:nvPr/>
        </p:nvPicPr>
        <p:blipFill>
          <a:blip r:embed="rId4"/>
          <a:srcRect l="36500" t="25150" r="38480" b="26949"/>
          <a:stretch>
            <a:fillRect/>
          </a:stretch>
        </p:blipFill>
        <p:spPr>
          <a:xfrm>
            <a:off x="0" y="0"/>
            <a:ext cx="1935043" cy="2083899"/>
          </a:xfrm>
          <a:prstGeom prst="rect">
            <a:avLst/>
          </a:prstGeom>
        </p:spPr>
      </p:pic>
      <p:grpSp>
        <p:nvGrpSpPr>
          <p:cNvPr id="11" name="Group 11"/>
          <p:cNvGrpSpPr/>
          <p:nvPr/>
        </p:nvGrpSpPr>
        <p:grpSpPr>
          <a:xfrm>
            <a:off x="212104" y="3120127"/>
            <a:ext cx="8931896" cy="2700781"/>
            <a:chExt cx="879738" cy="266011"/>
          </a:xfrm>
        </p:grpSpPr>
        <p:sp>
          <p:nvSpPr>
            <p:cNvPr id="12" name="Freeform 12"/>
            <p:cNvSpPr/>
            <p:nvPr/>
          </p:nvSpPr>
          <p:spPr>
            <a:xfrm>
              <a:off x="0" y="0"/>
              <a:ext cx="879738" cy="266011"/>
            </a:xfrm>
            <a:custGeom>
              <a:rect l="l" t="t" r="r" b="b"/>
              <a:pathLst>
                <a:path w="879737" h="266011">
                  <a:moveTo>
                    <a:pt x="86677" y="0"/>
                  </a:moveTo>
                  <a:lnTo>
                    <a:pt x="793061" y="0"/>
                  </a:lnTo>
                  <a:cubicBezTo>
                    <a:pt x="840932" y="0"/>
                    <a:pt x="879738" y="38807"/>
                    <a:pt x="879738" y="86677"/>
                  </a:cubicBezTo>
                  <a:lnTo>
                    <a:pt x="879738" y="179334"/>
                  </a:lnTo>
                  <a:cubicBezTo>
                    <a:pt x="879738" y="227204"/>
                    <a:pt x="840932" y="266011"/>
                    <a:pt x="793061" y="266011"/>
                  </a:cubicBezTo>
                  <a:lnTo>
                    <a:pt x="86677" y="266011"/>
                  </a:lnTo>
                  <a:cubicBezTo>
                    <a:pt x="63689" y="266011"/>
                    <a:pt x="41642" y="256879"/>
                    <a:pt x="25387" y="240624"/>
                  </a:cubicBezTo>
                  <a:cubicBezTo>
                    <a:pt x="9132" y="224368"/>
                    <a:pt x="0" y="202322"/>
                    <a:pt x="0" y="179334"/>
                  </a:cubicBezTo>
                  <a:lnTo>
                    <a:pt x="0" y="86677"/>
                  </a:lnTo>
                  <a:cubicBezTo>
                    <a:pt x="0" y="38807"/>
                    <a:pt x="38807" y="0"/>
                    <a:pt x="86677" y="0"/>
                  </a:cubicBezTo>
                  <a:close/>
                </a:path>
              </a:pathLst>
            </a:custGeom>
            <a:solidFill>
              <a:srgbClr val="4F2412">
                <a:alpha val="80000"/>
              </a:srgbClr>
            </a:solidFill>
          </p:spPr>
          <p:txBody>
            <a:bodyPr/>
            <a:lstStyle/>
            <a:p/>
          </p:txBody>
        </p:sp>
        <p:sp>
          <p:nvSpPr>
            <p:cNvPr id="13" name="TextBox 13"/>
            <p:cNvSpPr txBox="1"/>
            <p:nvPr/>
          </p:nvSpPr>
          <p:spPr>
            <a:xfrm>
              <a:off x="0" y="-38100"/>
              <a:ext cx="879738" cy="304111"/>
            </a:xfrm>
            <a:prstGeom prst="rect">
              <a:avLst/>
            </a:prstGeom>
          </p:spPr>
          <p:txBody>
            <a:bodyPr lIns="61910" tIns="61910" rIns="61910" bIns="61910" rtlCol="0" anchor="ctr"/>
            <a:lstStyle/>
            <a:p>
              <a:pPr algn="ctr">
                <a:lnSpc>
                  <a:spcPts val="2659"/>
                </a:lnSpc>
              </a:pPr>
              <a:endParaRPr/>
            </a:p>
          </p:txBody>
        </p:sp>
      </p:grpSp>
      <p:sp>
        <p:nvSpPr>
          <p:cNvPr id="14" name="Freeform 14"/>
          <p:cNvSpPr/>
          <p:nvPr/>
        </p:nvSpPr>
        <p:spPr>
          <a:xfrm>
            <a:off x="578305" y="3503254"/>
            <a:ext cx="2172823" cy="2170107"/>
          </a:xfrm>
          <a:custGeom>
            <a:rect l="l" t="t" r="r" b="b"/>
            <a:pathLst>
              <a:path w="2172823" h="2170107">
                <a:moveTo>
                  <a:pt x="0" y="0"/>
                </a:moveTo>
                <a:lnTo>
                  <a:pt x="2172824" y="0"/>
                </a:lnTo>
                <a:lnTo>
                  <a:pt x="2172824" y="2170108"/>
                </a:lnTo>
                <a:lnTo>
                  <a:pt x="0" y="2170108"/>
                </a:lnTo>
                <a:lnTo>
                  <a:pt x="0" y="0"/>
                </a:lnTo>
                <a:close/>
              </a:path>
            </a:pathLst>
          </a:custGeom>
          <a:blipFill>
            <a:blip r:embed="rId3"/>
            <a:stretch>
              <a:fillRect/>
            </a:stretch>
          </a:blipFill>
        </p:spPr>
        <p:txBody>
          <a:bodyPr/>
          <a:lstStyle/>
          <a:p/>
        </p:txBody>
      </p:sp>
      <p:grpSp>
        <p:nvGrpSpPr>
          <p:cNvPr id="15" name="Group 15"/>
          <p:cNvGrpSpPr/>
          <p:nvPr/>
        </p:nvGrpSpPr>
        <p:grpSpPr>
          <a:xfrm>
            <a:off x="527646" y="3416411"/>
            <a:ext cx="2140823" cy="2140823"/>
            <a:chExt cx="812800" cy="812800"/>
          </a:xfrm>
        </p:grpSpPr>
        <p:sp>
          <p:nvSpPr>
            <p:cNvPr id="16" name="Freeform 16"/>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7" name="TextBox 17"/>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18" name="TextBox 18"/>
          <p:cNvSpPr txBox="1"/>
          <p:nvPr/>
        </p:nvSpPr>
        <p:spPr>
          <a:xfrm>
            <a:off x="5162248" y="483860"/>
            <a:ext cx="7963503" cy="914400"/>
          </a:xfrm>
          <a:prstGeom prst="rect">
            <a:avLst/>
          </a:prstGeom>
        </p:spPr>
        <p:txBody>
          <a:bodyPr lIns="0" tIns="0" rIns="0" bIns="0" rtlCol="0" anchor="t">
            <a:spAutoFit/>
          </a:bodyPr>
          <a:lstStyle/>
          <a:p>
            <a:pPr algn="ctr">
              <a:lnSpc>
                <a:spcPts val="6299"/>
              </a:lnSpc>
            </a:pPr>
            <a:r>
              <a:rPr lang="en-US" sz="6999">
                <a:solidFill>
                  <a:srgbClr val="000000"/>
                </a:solidFill>
                <a:latin typeface="Poppins"/>
              </a:rPr>
              <a:t>KEY INSIGHTS</a:t>
            </a:r>
          </a:p>
        </p:txBody>
      </p:sp>
      <p:sp>
        <p:nvSpPr>
          <p:cNvPr id="19" name="TextBox 19"/>
          <p:cNvSpPr txBox="1"/>
          <p:nvPr/>
        </p:nvSpPr>
        <p:spPr>
          <a:xfrm>
            <a:off x="813935" y="6982093"/>
            <a:ext cx="1568246" cy="1224399"/>
          </a:xfrm>
          <a:prstGeom prst="rect">
            <a:avLst/>
          </a:prstGeom>
        </p:spPr>
        <p:txBody>
          <a:bodyPr lIns="0" tIns="0" rIns="0" bIns="0" rtlCol="0" anchor="t">
            <a:spAutoFit/>
          </a:bodyPr>
          <a:lstStyle/>
          <a:p>
            <a:pPr algn="ctr">
              <a:lnSpc>
                <a:spcPts val="2909"/>
              </a:lnSpc>
            </a:pPr>
            <a:r>
              <a:rPr lang="en-US" sz="4618">
                <a:solidFill>
                  <a:srgbClr val="1E3048"/>
                </a:solidFill>
                <a:latin typeface="Poppins Bold"/>
              </a:rPr>
              <a:t>2024- 2031</a:t>
            </a:r>
          </a:p>
        </p:txBody>
      </p:sp>
      <p:sp>
        <p:nvSpPr>
          <p:cNvPr id="20" name="TextBox 20"/>
          <p:cNvSpPr txBox="1"/>
          <p:nvPr/>
        </p:nvSpPr>
        <p:spPr>
          <a:xfrm>
            <a:off x="2668470" y="6585914"/>
            <a:ext cx="5869410" cy="1699928"/>
          </a:xfrm>
          <a:prstGeom prst="rect">
            <a:avLst/>
          </a:prstGeom>
        </p:spPr>
        <p:txBody>
          <a:bodyPr lIns="0" tIns="0" rIns="0" bIns="0" rtlCol="0" anchor="t">
            <a:spAutoFit/>
          </a:bodyPr>
          <a:lstStyle/>
          <a:p>
            <a:pPr algn="ctr">
              <a:lnSpc>
                <a:spcPts val="6505"/>
              </a:lnSpc>
            </a:pPr>
            <a:r>
              <a:rPr lang="en-US" sz="5512">
                <a:solidFill>
                  <a:srgbClr val="FFFFFF"/>
                </a:solidFill>
                <a:latin typeface="Poppins"/>
              </a:rPr>
              <a:t>CAGR</a:t>
            </a:r>
          </a:p>
          <a:p>
            <a:pPr algn="ctr">
              <a:lnSpc>
                <a:spcPts val="6505"/>
              </a:lnSpc>
            </a:pPr>
            <a:r>
              <a:rPr lang="en-US" sz="5512">
                <a:solidFill>
                  <a:srgbClr val="FFFFFF"/>
                </a:solidFill>
                <a:latin typeface="Poppins"/>
              </a:rPr>
              <a:t>8.80%</a:t>
            </a:r>
          </a:p>
        </p:txBody>
      </p:sp>
      <p:sp>
        <p:nvSpPr>
          <p:cNvPr id="21" name="TextBox 21"/>
          <p:cNvSpPr txBox="1"/>
          <p:nvPr/>
        </p:nvSpPr>
        <p:spPr>
          <a:xfrm>
            <a:off x="813935" y="4345946"/>
            <a:ext cx="1568246" cy="491304"/>
          </a:xfrm>
          <a:prstGeom prst="rect">
            <a:avLst/>
          </a:prstGeom>
        </p:spPr>
        <p:txBody>
          <a:bodyPr lIns="0" tIns="0" rIns="0" bIns="0" rtlCol="0" anchor="t">
            <a:spAutoFit/>
          </a:bodyPr>
          <a:lstStyle/>
          <a:p>
            <a:pPr algn="ctr">
              <a:lnSpc>
                <a:spcPts val="2909"/>
              </a:lnSpc>
            </a:pPr>
            <a:r>
              <a:rPr lang="en-US" sz="4618">
                <a:solidFill>
                  <a:srgbClr val="1E3048"/>
                </a:solidFill>
                <a:latin typeface="Poppins Bold"/>
              </a:rPr>
              <a:t>2024</a:t>
            </a:r>
          </a:p>
        </p:txBody>
      </p:sp>
      <p:sp>
        <p:nvSpPr>
          <p:cNvPr id="22" name="TextBox 22"/>
          <p:cNvSpPr txBox="1"/>
          <p:nvPr/>
        </p:nvSpPr>
        <p:spPr>
          <a:xfrm>
            <a:off x="2578112" y="3622571"/>
            <a:ext cx="6285339" cy="1575123"/>
          </a:xfrm>
          <a:prstGeom prst="rect">
            <a:avLst/>
          </a:prstGeom>
        </p:spPr>
        <p:txBody>
          <a:bodyPr lIns="0" tIns="0" rIns="0" bIns="0" rtlCol="0" anchor="t">
            <a:spAutoFit/>
          </a:bodyPr>
          <a:lstStyle/>
          <a:p>
            <a:pPr algn="ctr">
              <a:lnSpc>
                <a:spcPts val="6109"/>
              </a:lnSpc>
            </a:pPr>
            <a:r>
              <a:rPr lang="en-US" sz="5177">
                <a:solidFill>
                  <a:srgbClr val="FFFFFF"/>
                </a:solidFill>
                <a:latin typeface="Poppins"/>
              </a:rPr>
              <a:t>MARKET SIZE</a:t>
            </a:r>
          </a:p>
          <a:p>
            <a:pPr algn="ctr">
              <a:lnSpc>
                <a:spcPts val="5991"/>
              </a:lnSpc>
            </a:pPr>
            <a:r>
              <a:rPr lang="en-US" sz="5077">
                <a:solidFill>
                  <a:srgbClr val="FFFFFF"/>
                </a:solidFill>
                <a:latin typeface="Poppins"/>
              </a:rPr>
              <a:t> USD 23514.2 million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2815" b="-15702"/>
            </a:stretch>
          </a:blipFill>
        </p:spPr>
        <p:txBody>
          <a:bodyPr/>
          <a:lstStyle/>
          <a:p/>
        </p:txBody>
      </p:sp>
      <p:grpSp>
        <p:nvGrpSpPr>
          <p:cNvPr id="3" name="Group 3"/>
          <p:cNvGrpSpPr/>
          <p:nvPr/>
        </p:nvGrpSpPr>
        <p:grpSpPr>
          <a:xfrm>
            <a:off x="2413448" y="2619912"/>
            <a:ext cx="6730552" cy="2960104"/>
            <a:chExt cx="8170985" cy="3593608"/>
          </a:xfrm>
        </p:grpSpPr>
        <p:sp>
          <p:nvSpPr>
            <p:cNvPr id="4" name="Freeform 4"/>
            <p:cNvSpPr/>
            <p:nvPr/>
          </p:nvSpPr>
          <p:spPr>
            <a:xfrm>
              <a:off x="0" y="0"/>
              <a:ext cx="8170986" cy="3593608"/>
            </a:xfrm>
            <a:custGeom>
              <a:rect l="l" t="t" r="r" b="b"/>
              <a:pathLst>
                <a:path w="8170986" h="3593607">
                  <a:moveTo>
                    <a:pt x="8046525" y="3593608"/>
                  </a:moveTo>
                  <a:lnTo>
                    <a:pt x="124460" y="3593608"/>
                  </a:lnTo>
                  <a:cubicBezTo>
                    <a:pt x="55880" y="3593608"/>
                    <a:pt x="0" y="3537728"/>
                    <a:pt x="0" y="3469148"/>
                  </a:cubicBezTo>
                  <a:lnTo>
                    <a:pt x="0" y="124460"/>
                  </a:lnTo>
                  <a:cubicBezTo>
                    <a:pt x="0" y="55880"/>
                    <a:pt x="55880" y="0"/>
                    <a:pt x="124460" y="0"/>
                  </a:cubicBezTo>
                  <a:lnTo>
                    <a:pt x="8046525" y="0"/>
                  </a:lnTo>
                  <a:cubicBezTo>
                    <a:pt x="8115105" y="0"/>
                    <a:pt x="8170986" y="55880"/>
                    <a:pt x="8170986" y="124460"/>
                  </a:cubicBezTo>
                  <a:lnTo>
                    <a:pt x="8170986" y="3469148"/>
                  </a:lnTo>
                  <a:cubicBezTo>
                    <a:pt x="8170986" y="3537728"/>
                    <a:pt x="8115105" y="3593608"/>
                    <a:pt x="8046525" y="3593608"/>
                  </a:cubicBezTo>
                  <a:close/>
                </a:path>
              </a:pathLst>
            </a:custGeom>
            <a:solidFill>
              <a:srgbClr val="4F2C2E">
                <a:alpha val="82745"/>
              </a:srgbClr>
            </a:solidFill>
          </p:spPr>
          <p:txBody>
            <a:bodyPr/>
            <a:lstStyle/>
            <a:p/>
          </p:txBody>
        </p:sp>
      </p:grpSp>
      <p:grpSp>
        <p:nvGrpSpPr>
          <p:cNvPr id="5" name="Group 5"/>
          <p:cNvGrpSpPr/>
          <p:nvPr/>
        </p:nvGrpSpPr>
        <p:grpSpPr>
          <a:xfrm rot="5400000">
            <a:off x="1234612" y="2261738"/>
            <a:ext cx="875731" cy="3344955"/>
            <a:chExt cx="3130550" cy="11957493"/>
          </a:xfrm>
        </p:grpSpPr>
        <p:sp>
          <p:nvSpPr>
            <p:cNvPr id="6" name="Freeform 6"/>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7" name="TextBox 7"/>
          <p:cNvSpPr txBox="1"/>
          <p:nvPr/>
        </p:nvSpPr>
        <p:spPr>
          <a:xfrm>
            <a:off x="1346856" y="102134"/>
            <a:ext cx="17301600" cy="984253"/>
          </a:xfrm>
          <a:prstGeom prst="rect">
            <a:avLst/>
          </a:prstGeom>
        </p:spPr>
        <p:txBody>
          <a:bodyPr lIns="0" tIns="0" rIns="0" bIns="0" rtlCol="0" anchor="t">
            <a:spAutoFit/>
          </a:bodyPr>
          <a:lstStyle/>
          <a:p>
            <a:pPr algn="ctr">
              <a:lnSpc>
                <a:spcPts val="7699"/>
              </a:lnSpc>
            </a:pPr>
            <a:r>
              <a:rPr lang="en-US" sz="5499">
                <a:solidFill>
                  <a:srgbClr val="000000"/>
                </a:solidFill>
                <a:latin typeface="Poppins"/>
              </a:rPr>
              <a:t>REVENUE MARKET SHARE BY SEGMENTS 2024</a:t>
            </a:r>
          </a:p>
        </p:txBody>
      </p:sp>
      <p:pic>
        <p:nvPicPr>
          <p:cNvPr id="8" name="Picture 8"/>
          <p:cNvPicPr>
            <a:picLocks noChangeAspect="1"/>
          </p:cNvPicPr>
          <p:nvPr/>
        </p:nvPicPr>
        <p:blipFill>
          <a:blip r:embed="rId3"/>
          <a:srcRect l="36500" t="25150" r="35874" b="24564"/>
          <a:stretch>
            <a:fillRect/>
          </a:stretch>
        </p:blipFill>
        <p:spPr>
          <a:xfrm>
            <a:off x="0" y="70393"/>
            <a:ext cx="1871908" cy="1916613"/>
          </a:xfrm>
          <a:prstGeom prst="rect">
            <a:avLst/>
          </a:prstGeom>
        </p:spPr>
      </p:pic>
      <p:grpSp>
        <p:nvGrpSpPr>
          <p:cNvPr id="9" name="Group 9"/>
          <p:cNvGrpSpPr/>
          <p:nvPr/>
        </p:nvGrpSpPr>
        <p:grpSpPr>
          <a:xfrm>
            <a:off x="2413448" y="5930940"/>
            <a:ext cx="6730552" cy="2960104"/>
            <a:chExt cx="8170985" cy="3593608"/>
          </a:xfrm>
        </p:grpSpPr>
        <p:sp>
          <p:nvSpPr>
            <p:cNvPr id="10" name="Freeform 10"/>
            <p:cNvSpPr/>
            <p:nvPr/>
          </p:nvSpPr>
          <p:spPr>
            <a:xfrm>
              <a:off x="0" y="0"/>
              <a:ext cx="8170986" cy="3593608"/>
            </a:xfrm>
            <a:custGeom>
              <a:rect l="l" t="t" r="r" b="b"/>
              <a:pathLst>
                <a:path w="8170986" h="3593607">
                  <a:moveTo>
                    <a:pt x="8046525" y="3593608"/>
                  </a:moveTo>
                  <a:lnTo>
                    <a:pt x="124460" y="3593608"/>
                  </a:lnTo>
                  <a:cubicBezTo>
                    <a:pt x="55880" y="3593608"/>
                    <a:pt x="0" y="3537728"/>
                    <a:pt x="0" y="3469148"/>
                  </a:cubicBezTo>
                  <a:lnTo>
                    <a:pt x="0" y="124460"/>
                  </a:lnTo>
                  <a:cubicBezTo>
                    <a:pt x="0" y="55880"/>
                    <a:pt x="55880" y="0"/>
                    <a:pt x="124460" y="0"/>
                  </a:cubicBezTo>
                  <a:lnTo>
                    <a:pt x="8046525" y="0"/>
                  </a:lnTo>
                  <a:cubicBezTo>
                    <a:pt x="8115105" y="0"/>
                    <a:pt x="8170986" y="55880"/>
                    <a:pt x="8170986" y="124460"/>
                  </a:cubicBezTo>
                  <a:lnTo>
                    <a:pt x="8170986" y="3469148"/>
                  </a:lnTo>
                  <a:cubicBezTo>
                    <a:pt x="8170986" y="3537728"/>
                    <a:pt x="8115105" y="3593608"/>
                    <a:pt x="8046525" y="3593608"/>
                  </a:cubicBezTo>
                  <a:close/>
                </a:path>
              </a:pathLst>
            </a:custGeom>
            <a:solidFill>
              <a:srgbClr val="4F2C2E">
                <a:alpha val="82745"/>
              </a:srgbClr>
            </a:solidFill>
          </p:spPr>
          <p:txBody>
            <a:bodyPr/>
            <a:lstStyle/>
            <a:p/>
          </p:txBody>
        </p:sp>
      </p:grpSp>
      <p:grpSp>
        <p:nvGrpSpPr>
          <p:cNvPr id="11" name="Group 11"/>
          <p:cNvGrpSpPr/>
          <p:nvPr/>
        </p:nvGrpSpPr>
        <p:grpSpPr>
          <a:xfrm rot="5400000">
            <a:off x="1234612" y="5572766"/>
            <a:ext cx="875731" cy="3344955"/>
            <a:chExt cx="3130550" cy="11957493"/>
          </a:xfrm>
        </p:grpSpPr>
        <p:sp>
          <p:nvSpPr>
            <p:cNvPr id="12" name="Freeform 12"/>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grpSp>
        <p:nvGrpSpPr>
          <p:cNvPr id="13" name="Group 13"/>
          <p:cNvGrpSpPr/>
          <p:nvPr/>
        </p:nvGrpSpPr>
        <p:grpSpPr>
          <a:xfrm>
            <a:off x="11599747" y="2482755"/>
            <a:ext cx="6730552" cy="2960104"/>
            <a:chExt cx="8170985" cy="3593608"/>
          </a:xfrm>
        </p:grpSpPr>
        <p:sp>
          <p:nvSpPr>
            <p:cNvPr id="14" name="Freeform 14"/>
            <p:cNvSpPr/>
            <p:nvPr/>
          </p:nvSpPr>
          <p:spPr>
            <a:xfrm>
              <a:off x="0" y="0"/>
              <a:ext cx="8170986" cy="3593608"/>
            </a:xfrm>
            <a:custGeom>
              <a:rect l="l" t="t" r="r" b="b"/>
              <a:pathLst>
                <a:path w="8170986" h="3593607">
                  <a:moveTo>
                    <a:pt x="8046525" y="3593608"/>
                  </a:moveTo>
                  <a:lnTo>
                    <a:pt x="124460" y="3593608"/>
                  </a:lnTo>
                  <a:cubicBezTo>
                    <a:pt x="55880" y="3593608"/>
                    <a:pt x="0" y="3537728"/>
                    <a:pt x="0" y="3469148"/>
                  </a:cubicBezTo>
                  <a:lnTo>
                    <a:pt x="0" y="124460"/>
                  </a:lnTo>
                  <a:cubicBezTo>
                    <a:pt x="0" y="55880"/>
                    <a:pt x="55880" y="0"/>
                    <a:pt x="124460" y="0"/>
                  </a:cubicBezTo>
                  <a:lnTo>
                    <a:pt x="8046525" y="0"/>
                  </a:lnTo>
                  <a:cubicBezTo>
                    <a:pt x="8115105" y="0"/>
                    <a:pt x="8170986" y="55880"/>
                    <a:pt x="8170986" y="124460"/>
                  </a:cubicBezTo>
                  <a:lnTo>
                    <a:pt x="8170986" y="3469148"/>
                  </a:lnTo>
                  <a:cubicBezTo>
                    <a:pt x="8170986" y="3537728"/>
                    <a:pt x="8115105" y="3593608"/>
                    <a:pt x="8046525" y="3593608"/>
                  </a:cubicBezTo>
                  <a:close/>
                </a:path>
              </a:pathLst>
            </a:custGeom>
            <a:solidFill>
              <a:srgbClr val="4F2C2E">
                <a:alpha val="82745"/>
              </a:srgbClr>
            </a:solidFill>
          </p:spPr>
          <p:txBody>
            <a:bodyPr/>
            <a:lstStyle/>
            <a:p/>
          </p:txBody>
        </p:sp>
      </p:grpSp>
      <p:grpSp>
        <p:nvGrpSpPr>
          <p:cNvPr id="15" name="Group 15"/>
          <p:cNvGrpSpPr/>
          <p:nvPr/>
        </p:nvGrpSpPr>
        <p:grpSpPr>
          <a:xfrm rot="5400000">
            <a:off x="10420911" y="2124581"/>
            <a:ext cx="875731" cy="3344955"/>
            <a:chExt cx="3130550" cy="11957493"/>
          </a:xfrm>
        </p:grpSpPr>
        <p:sp>
          <p:nvSpPr>
            <p:cNvPr id="16" name="Freeform 16"/>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17" name="TextBox 17"/>
          <p:cNvSpPr txBox="1"/>
          <p:nvPr/>
        </p:nvSpPr>
        <p:spPr>
          <a:xfrm>
            <a:off x="3761056" y="2718839"/>
            <a:ext cx="4966844" cy="2676525"/>
          </a:xfrm>
          <a:prstGeom prst="rect">
            <a:avLst/>
          </a:prstGeom>
        </p:spPr>
        <p:txBody>
          <a:bodyPr lIns="0" tIns="0" rIns="0" bIns="0" rtlCol="0" anchor="t">
            <a:spAutoFit/>
          </a:bodyPr>
          <a:lstStyle/>
          <a:p>
            <a:pPr marL="647700" lvl="1" indent="-323850">
              <a:lnSpc>
                <a:spcPts val="4200"/>
              </a:lnSpc>
              <a:buFont typeface="Arial"/>
              <a:buChar char="•"/>
            </a:pPr>
            <a:r>
              <a:rPr lang="en-US" sz="3000">
                <a:solidFill>
                  <a:srgbClr val="FFFFFF"/>
                </a:solidFill>
                <a:latin typeface="Poppins"/>
              </a:rPr>
              <a:t>Handbag</a:t>
            </a:r>
          </a:p>
          <a:p>
            <a:pPr marL="647700" lvl="1" indent="-323850">
              <a:lnSpc>
                <a:spcPts val="4200"/>
              </a:lnSpc>
              <a:buFont typeface="Arial"/>
              <a:buChar char="•"/>
            </a:pPr>
            <a:r>
              <a:rPr lang="en-US" sz="3000">
                <a:solidFill>
                  <a:srgbClr val="FFFFFF"/>
                </a:solidFill>
                <a:latin typeface="Poppins"/>
              </a:rPr>
              <a:t>Shoulder Bags</a:t>
            </a:r>
          </a:p>
          <a:p>
            <a:pPr marL="647700" lvl="1" indent="-323850">
              <a:lnSpc>
                <a:spcPts val="4200"/>
              </a:lnSpc>
              <a:buFont typeface="Arial"/>
              <a:buChar char="•"/>
            </a:pPr>
            <a:r>
              <a:rPr lang="en-US" sz="3000">
                <a:solidFill>
                  <a:srgbClr val="FFFFFF"/>
                </a:solidFill>
                <a:latin typeface="Poppins"/>
              </a:rPr>
              <a:t>Satchel Bags</a:t>
            </a:r>
          </a:p>
          <a:p>
            <a:pPr marL="647700" lvl="1" indent="-323850">
              <a:lnSpc>
                <a:spcPts val="4200"/>
              </a:lnSpc>
              <a:buFont typeface="Arial"/>
              <a:buChar char="•"/>
            </a:pPr>
            <a:r>
              <a:rPr lang="en-US" sz="3000">
                <a:solidFill>
                  <a:srgbClr val="FFFFFF"/>
                </a:solidFill>
                <a:latin typeface="Poppins"/>
              </a:rPr>
              <a:t>Tote Bags</a:t>
            </a:r>
          </a:p>
          <a:p>
            <a:pPr marL="647700" lvl="1" indent="-323850">
              <a:lnSpc>
                <a:spcPts val="4200"/>
              </a:lnSpc>
              <a:buFont typeface="Arial"/>
              <a:buChar char="•"/>
            </a:pPr>
            <a:r>
              <a:rPr lang="en-US" sz="3000">
                <a:solidFill>
                  <a:srgbClr val="FFFFFF"/>
                </a:solidFill>
                <a:latin typeface="Poppins"/>
              </a:rPr>
              <a:t>Hobo Bags</a:t>
            </a:r>
          </a:p>
        </p:txBody>
      </p:sp>
      <p:sp>
        <p:nvSpPr>
          <p:cNvPr id="18" name="TextBox 18"/>
          <p:cNvSpPr txBox="1"/>
          <p:nvPr/>
        </p:nvSpPr>
        <p:spPr>
          <a:xfrm>
            <a:off x="0" y="3766885"/>
            <a:ext cx="3204404" cy="420418"/>
          </a:xfrm>
          <a:prstGeom prst="rect">
            <a:avLst/>
          </a:prstGeom>
        </p:spPr>
        <p:txBody>
          <a:bodyPr lIns="0" tIns="0" rIns="0" bIns="0" rtlCol="0" anchor="t">
            <a:spAutoFit/>
          </a:bodyPr>
          <a:lstStyle/>
          <a:p>
            <a:pPr algn="ctr">
              <a:lnSpc>
                <a:spcPts val="3001"/>
              </a:lnSpc>
            </a:pPr>
            <a:r>
              <a:rPr lang="en-US" sz="2971">
                <a:solidFill>
                  <a:srgbClr val="43B4BE"/>
                </a:solidFill>
                <a:latin typeface="Poppins"/>
              </a:rPr>
              <a:t>Type Segment</a:t>
            </a:r>
          </a:p>
        </p:txBody>
      </p:sp>
      <p:sp>
        <p:nvSpPr>
          <p:cNvPr id="19" name="TextBox 19"/>
          <p:cNvSpPr txBox="1"/>
          <p:nvPr/>
        </p:nvSpPr>
        <p:spPr>
          <a:xfrm>
            <a:off x="3638431" y="6155548"/>
            <a:ext cx="4966844" cy="2143125"/>
          </a:xfrm>
          <a:prstGeom prst="rect">
            <a:avLst/>
          </a:prstGeom>
        </p:spPr>
        <p:txBody>
          <a:bodyPr lIns="0" tIns="0" rIns="0" bIns="0" rtlCol="0" anchor="t">
            <a:spAutoFit/>
          </a:bodyPr>
          <a:lstStyle/>
          <a:p>
            <a:pPr marL="647700" lvl="1" indent="-323850">
              <a:lnSpc>
                <a:spcPts val="4200"/>
              </a:lnSpc>
              <a:buFont typeface="Arial"/>
              <a:buChar char="•"/>
            </a:pPr>
            <a:r>
              <a:rPr lang="en-US" sz="3000">
                <a:solidFill>
                  <a:srgbClr val="FFFFFF"/>
                </a:solidFill>
                <a:latin typeface="Poppins"/>
              </a:rPr>
              <a:t>Leather Luxury Bag</a:t>
            </a:r>
          </a:p>
          <a:p>
            <a:pPr marL="647700" lvl="1" indent="-323850">
              <a:lnSpc>
                <a:spcPts val="4200"/>
              </a:lnSpc>
              <a:buFont typeface="Arial"/>
              <a:buChar char="•"/>
            </a:pPr>
            <a:r>
              <a:rPr lang="en-US" sz="3000">
                <a:solidFill>
                  <a:srgbClr val="FFFFFF"/>
                </a:solidFill>
                <a:latin typeface="Poppins"/>
              </a:rPr>
              <a:t>Nylon Luxury Bag</a:t>
            </a:r>
          </a:p>
          <a:p>
            <a:pPr marL="647700" lvl="1" indent="-323850">
              <a:lnSpc>
                <a:spcPts val="4200"/>
              </a:lnSpc>
              <a:buFont typeface="Arial"/>
              <a:buChar char="•"/>
            </a:pPr>
            <a:r>
              <a:rPr lang="en-US" sz="3000">
                <a:solidFill>
                  <a:srgbClr val="FFFFFF"/>
                </a:solidFill>
                <a:latin typeface="Poppins"/>
              </a:rPr>
              <a:t>Cotton Luxury Bag</a:t>
            </a:r>
          </a:p>
          <a:p>
            <a:pPr marL="647700" lvl="1" indent="-323850">
              <a:lnSpc>
                <a:spcPts val="4200"/>
              </a:lnSpc>
              <a:buFont typeface="Arial"/>
              <a:buChar char="•"/>
            </a:pPr>
            <a:r>
              <a:rPr lang="en-US" sz="3000">
                <a:solidFill>
                  <a:srgbClr val="FFFFFF"/>
                </a:solidFill>
                <a:latin typeface="Poppins"/>
              </a:rPr>
              <a:t>Synthetic Luxury Bag</a:t>
            </a:r>
          </a:p>
        </p:txBody>
      </p:sp>
      <p:sp>
        <p:nvSpPr>
          <p:cNvPr id="20" name="TextBox 20"/>
          <p:cNvSpPr txBox="1"/>
          <p:nvPr/>
        </p:nvSpPr>
        <p:spPr>
          <a:xfrm>
            <a:off x="0" y="6885412"/>
            <a:ext cx="3204404" cy="797698"/>
          </a:xfrm>
          <a:prstGeom prst="rect">
            <a:avLst/>
          </a:prstGeom>
        </p:spPr>
        <p:txBody>
          <a:bodyPr lIns="0" tIns="0" rIns="0" bIns="0" rtlCol="0" anchor="t">
            <a:spAutoFit/>
          </a:bodyPr>
          <a:lstStyle/>
          <a:p>
            <a:pPr algn="ctr">
              <a:lnSpc>
                <a:spcPts val="3001"/>
              </a:lnSpc>
            </a:pPr>
            <a:r>
              <a:rPr lang="en-US" sz="2971">
                <a:solidFill>
                  <a:srgbClr val="43B4BE"/>
                </a:solidFill>
                <a:latin typeface="Poppins"/>
              </a:rPr>
              <a:t>Material Type Segment</a:t>
            </a:r>
          </a:p>
        </p:txBody>
      </p:sp>
      <p:sp>
        <p:nvSpPr>
          <p:cNvPr id="21" name="TextBox 21"/>
          <p:cNvSpPr txBox="1"/>
          <p:nvPr/>
        </p:nvSpPr>
        <p:spPr>
          <a:xfrm>
            <a:off x="12950355" y="3086491"/>
            <a:ext cx="4966844" cy="1609725"/>
          </a:xfrm>
          <a:prstGeom prst="rect">
            <a:avLst/>
          </a:prstGeom>
        </p:spPr>
        <p:txBody>
          <a:bodyPr lIns="0" tIns="0" rIns="0" bIns="0" rtlCol="0" anchor="t">
            <a:spAutoFit/>
          </a:bodyPr>
          <a:lstStyle/>
          <a:p>
            <a:pPr marL="647700" lvl="1" indent="-323850">
              <a:lnSpc>
                <a:spcPts val="4200"/>
              </a:lnSpc>
              <a:buFont typeface="Arial"/>
              <a:buChar char="•"/>
            </a:pPr>
            <a:r>
              <a:rPr lang="en-US" sz="3000">
                <a:solidFill>
                  <a:srgbClr val="FFFFFF"/>
                </a:solidFill>
                <a:latin typeface="Poppins"/>
              </a:rPr>
              <a:t>Men Luxury Bag</a:t>
            </a:r>
          </a:p>
          <a:p>
            <a:pPr marL="647700" lvl="1" indent="-323850">
              <a:lnSpc>
                <a:spcPts val="4200"/>
              </a:lnSpc>
              <a:buFont typeface="Arial"/>
              <a:buChar char="•"/>
            </a:pPr>
            <a:r>
              <a:rPr lang="en-US" sz="3000">
                <a:solidFill>
                  <a:srgbClr val="FFFFFF"/>
                </a:solidFill>
                <a:latin typeface="Poppins"/>
              </a:rPr>
              <a:t>Women Luxury Bag</a:t>
            </a:r>
          </a:p>
          <a:p>
            <a:pPr marL="647700" lvl="1" indent="-323850">
              <a:lnSpc>
                <a:spcPts val="4200"/>
              </a:lnSpc>
              <a:buFont typeface="Arial"/>
              <a:buChar char="•"/>
            </a:pPr>
            <a:r>
              <a:rPr lang="en-US" sz="3000">
                <a:solidFill>
                  <a:srgbClr val="FFFFFF"/>
                </a:solidFill>
                <a:latin typeface="Poppins"/>
              </a:rPr>
              <a:t>Unisex Luxury Bag</a:t>
            </a:r>
          </a:p>
        </p:txBody>
      </p:sp>
      <p:sp>
        <p:nvSpPr>
          <p:cNvPr id="22" name="TextBox 22"/>
          <p:cNvSpPr txBox="1"/>
          <p:nvPr/>
        </p:nvSpPr>
        <p:spPr>
          <a:xfrm>
            <a:off x="9144000" y="3412498"/>
            <a:ext cx="3204404" cy="797698"/>
          </a:xfrm>
          <a:prstGeom prst="rect">
            <a:avLst/>
          </a:prstGeom>
        </p:spPr>
        <p:txBody>
          <a:bodyPr lIns="0" tIns="0" rIns="0" bIns="0" rtlCol="0" anchor="t">
            <a:spAutoFit/>
          </a:bodyPr>
          <a:lstStyle/>
          <a:p>
            <a:pPr algn="ctr">
              <a:lnSpc>
                <a:spcPts val="3001"/>
              </a:lnSpc>
            </a:pPr>
            <a:r>
              <a:rPr lang="en-US" sz="2971">
                <a:solidFill>
                  <a:srgbClr val="43B4BE"/>
                </a:solidFill>
                <a:latin typeface="Poppins"/>
              </a:rPr>
              <a:t>End User Segment</a:t>
            </a:r>
          </a:p>
        </p:txBody>
      </p:sp>
      <p:grpSp>
        <p:nvGrpSpPr>
          <p:cNvPr id="23" name="Group 23"/>
          <p:cNvGrpSpPr/>
          <p:nvPr/>
        </p:nvGrpSpPr>
        <p:grpSpPr>
          <a:xfrm>
            <a:off x="11642046" y="5765192"/>
            <a:ext cx="6730552" cy="2960104"/>
            <a:chExt cx="8170985" cy="3593608"/>
          </a:xfrm>
        </p:grpSpPr>
        <p:sp>
          <p:nvSpPr>
            <p:cNvPr id="24" name="Freeform 24"/>
            <p:cNvSpPr/>
            <p:nvPr/>
          </p:nvSpPr>
          <p:spPr>
            <a:xfrm>
              <a:off x="0" y="0"/>
              <a:ext cx="8170986" cy="3593608"/>
            </a:xfrm>
            <a:custGeom>
              <a:rect l="l" t="t" r="r" b="b"/>
              <a:pathLst>
                <a:path w="8170986" h="3593607">
                  <a:moveTo>
                    <a:pt x="8046525" y="3593608"/>
                  </a:moveTo>
                  <a:lnTo>
                    <a:pt x="124460" y="3593608"/>
                  </a:lnTo>
                  <a:cubicBezTo>
                    <a:pt x="55880" y="3593608"/>
                    <a:pt x="0" y="3537728"/>
                    <a:pt x="0" y="3469148"/>
                  </a:cubicBezTo>
                  <a:lnTo>
                    <a:pt x="0" y="124460"/>
                  </a:lnTo>
                  <a:cubicBezTo>
                    <a:pt x="0" y="55880"/>
                    <a:pt x="55880" y="0"/>
                    <a:pt x="124460" y="0"/>
                  </a:cubicBezTo>
                  <a:lnTo>
                    <a:pt x="8046525" y="0"/>
                  </a:lnTo>
                  <a:cubicBezTo>
                    <a:pt x="8115105" y="0"/>
                    <a:pt x="8170986" y="55880"/>
                    <a:pt x="8170986" y="124460"/>
                  </a:cubicBezTo>
                  <a:lnTo>
                    <a:pt x="8170986" y="3469148"/>
                  </a:lnTo>
                  <a:cubicBezTo>
                    <a:pt x="8170986" y="3537728"/>
                    <a:pt x="8115105" y="3593608"/>
                    <a:pt x="8046525" y="3593608"/>
                  </a:cubicBezTo>
                  <a:close/>
                </a:path>
              </a:pathLst>
            </a:custGeom>
            <a:solidFill>
              <a:srgbClr val="4F2C2E">
                <a:alpha val="82745"/>
              </a:srgbClr>
            </a:solidFill>
          </p:spPr>
          <p:txBody>
            <a:bodyPr/>
            <a:lstStyle/>
            <a:p/>
          </p:txBody>
        </p:sp>
      </p:grpSp>
      <p:grpSp>
        <p:nvGrpSpPr>
          <p:cNvPr id="25" name="Group 25"/>
          <p:cNvGrpSpPr/>
          <p:nvPr/>
        </p:nvGrpSpPr>
        <p:grpSpPr>
          <a:xfrm rot="5400000">
            <a:off x="10463211" y="5407018"/>
            <a:ext cx="875731" cy="3344955"/>
            <a:chExt cx="3130550" cy="11957493"/>
          </a:xfrm>
        </p:grpSpPr>
        <p:sp>
          <p:nvSpPr>
            <p:cNvPr id="26" name="Freeform 26"/>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27" name="TextBox 27"/>
          <p:cNvSpPr txBox="1"/>
          <p:nvPr/>
        </p:nvSpPr>
        <p:spPr>
          <a:xfrm>
            <a:off x="12950355" y="6130819"/>
            <a:ext cx="4966844" cy="2143125"/>
          </a:xfrm>
          <a:prstGeom prst="rect">
            <a:avLst/>
          </a:prstGeom>
        </p:spPr>
        <p:txBody>
          <a:bodyPr lIns="0" tIns="0" rIns="0" bIns="0" rtlCol="0" anchor="t">
            <a:spAutoFit/>
          </a:bodyPr>
          <a:lstStyle/>
          <a:p>
            <a:pPr marL="647700" lvl="1" indent="-323850">
              <a:lnSpc>
                <a:spcPts val="4200"/>
              </a:lnSpc>
              <a:buFont typeface="Arial"/>
              <a:buChar char="•"/>
            </a:pPr>
            <a:r>
              <a:rPr lang="en-US" sz="3000">
                <a:solidFill>
                  <a:srgbClr val="FFFFFF"/>
                </a:solidFill>
                <a:latin typeface="Poppins"/>
              </a:rPr>
              <a:t>Duty Free Stores</a:t>
            </a:r>
          </a:p>
          <a:p>
            <a:pPr marL="647700" lvl="1" indent="-323850">
              <a:lnSpc>
                <a:spcPts val="4200"/>
              </a:lnSpc>
              <a:buFont typeface="Arial"/>
              <a:buChar char="•"/>
            </a:pPr>
            <a:r>
              <a:rPr lang="en-US" sz="3000">
                <a:solidFill>
                  <a:srgbClr val="FFFFFF"/>
                </a:solidFill>
                <a:latin typeface="Poppins"/>
              </a:rPr>
              <a:t>Online Stores</a:t>
            </a:r>
          </a:p>
          <a:p>
            <a:pPr marL="647700" lvl="1" indent="-323850">
              <a:lnSpc>
                <a:spcPts val="4200"/>
              </a:lnSpc>
              <a:buFont typeface="Arial"/>
              <a:buChar char="•"/>
            </a:pPr>
            <a:r>
              <a:rPr lang="en-US" sz="3000">
                <a:solidFill>
                  <a:srgbClr val="FFFFFF"/>
                </a:solidFill>
                <a:latin typeface="Poppins"/>
              </a:rPr>
              <a:t>Hypermarkets</a:t>
            </a:r>
          </a:p>
          <a:p>
            <a:pPr marL="647700" lvl="1" indent="-323850">
              <a:lnSpc>
                <a:spcPts val="4200"/>
              </a:lnSpc>
              <a:buFont typeface="Arial"/>
              <a:buChar char="•"/>
            </a:pPr>
            <a:r>
              <a:rPr lang="en-US" sz="3000">
                <a:solidFill>
                  <a:srgbClr val="FFFFFF"/>
                </a:solidFill>
                <a:latin typeface="Poppins"/>
              </a:rPr>
              <a:t>Specialty Stores</a:t>
            </a:r>
          </a:p>
        </p:txBody>
      </p:sp>
      <p:sp>
        <p:nvSpPr>
          <p:cNvPr id="28" name="TextBox 28"/>
          <p:cNvSpPr txBox="1"/>
          <p:nvPr/>
        </p:nvSpPr>
        <p:spPr>
          <a:xfrm>
            <a:off x="9186299" y="6694935"/>
            <a:ext cx="3204404" cy="797698"/>
          </a:xfrm>
          <a:prstGeom prst="rect">
            <a:avLst/>
          </a:prstGeom>
        </p:spPr>
        <p:txBody>
          <a:bodyPr lIns="0" tIns="0" rIns="0" bIns="0" rtlCol="0" anchor="t">
            <a:spAutoFit/>
          </a:bodyPr>
          <a:lstStyle/>
          <a:p>
            <a:pPr algn="ctr">
              <a:lnSpc>
                <a:spcPts val="3001"/>
              </a:lnSpc>
            </a:pPr>
            <a:r>
              <a:rPr lang="en-US" sz="2971">
                <a:solidFill>
                  <a:srgbClr val="43B4BE"/>
                </a:solidFill>
                <a:latin typeface="Poppins"/>
              </a:rPr>
              <a:t>Distribution Channel</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solidFill>
          <a:srgbClr val="F8F8F8"/>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rcRect l="36500" t="25150" r="38480" b="21038"/>
          <a:stretch>
            <a:fillRect/>
          </a:stretch>
        </p:blipFill>
        <p:spPr>
          <a:xfrm>
            <a:off x="0" y="0"/>
            <a:ext cx="1542502" cy="1866155"/>
          </a:xfrm>
          <a:prstGeom prst="rect">
            <a:avLst/>
          </a:prstGeom>
        </p:spPr>
      </p:pic>
      <p:sp>
        <p:nvSpPr>
          <p:cNvPr id="3" name="Freeform 3"/>
          <p:cNvSpPr/>
          <p:nvPr/>
        </p:nvSpPr>
        <p:spPr>
          <a:xfrm>
            <a:off x="-129472" y="648675"/>
            <a:ext cx="11665144" cy="9638325"/>
          </a:xfrm>
          <a:custGeom>
            <a:rect l="l" t="t" r="r" b="b"/>
            <a:pathLst>
              <a:path w="11665144" h="9638325">
                <a:moveTo>
                  <a:pt x="0" y="0"/>
                </a:moveTo>
                <a:lnTo>
                  <a:pt x="11665144" y="0"/>
                </a:lnTo>
                <a:lnTo>
                  <a:pt x="11665144" y="9638325"/>
                </a:lnTo>
                <a:lnTo>
                  <a:pt x="0" y="963832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p:txBody>
      </p:sp>
      <p:sp>
        <p:nvSpPr>
          <p:cNvPr id="4" name="TextBox 4"/>
          <p:cNvSpPr txBox="1"/>
          <p:nvPr/>
        </p:nvSpPr>
        <p:spPr>
          <a:xfrm>
            <a:off x="3981072" y="3859531"/>
            <a:ext cx="4121706" cy="1283969"/>
          </a:xfrm>
          <a:prstGeom prst="rect">
            <a:avLst/>
          </a:prstGeom>
        </p:spPr>
        <p:txBody>
          <a:bodyPr lIns="0" tIns="0" rIns="0" bIns="0" rtlCol="0" anchor="t">
            <a:spAutoFit/>
          </a:bodyPr>
          <a:lstStyle/>
          <a:p>
            <a:pPr algn="ctr">
              <a:lnSpc>
                <a:spcPts val="4814"/>
              </a:lnSpc>
            </a:pPr>
            <a:r>
              <a:rPr lang="en-US" sz="4499">
                <a:solidFill>
                  <a:srgbClr val="FFFFFF"/>
                </a:solidFill>
                <a:latin typeface="Poppins"/>
              </a:rPr>
              <a:t>North America</a:t>
            </a:r>
          </a:p>
          <a:p>
            <a:pPr algn="ctr">
              <a:lnSpc>
                <a:spcPts val="4814"/>
              </a:lnSpc>
            </a:pPr>
            <a:r>
              <a:rPr lang="en-US" sz="4499">
                <a:solidFill>
                  <a:srgbClr val="FFFFFF"/>
                </a:solidFill>
                <a:latin typeface="Poppins"/>
              </a:rPr>
              <a:t>40%</a:t>
            </a:r>
          </a:p>
        </p:txBody>
      </p:sp>
      <p:sp>
        <p:nvSpPr>
          <p:cNvPr id="5" name="TextBox 5"/>
          <p:cNvSpPr txBox="1"/>
          <p:nvPr/>
        </p:nvSpPr>
        <p:spPr>
          <a:xfrm>
            <a:off x="9798570" y="5105400"/>
            <a:ext cx="8168357" cy="2043957"/>
          </a:xfrm>
          <a:prstGeom prst="rect">
            <a:avLst/>
          </a:prstGeom>
        </p:spPr>
        <p:txBody>
          <a:bodyPr lIns="0" tIns="0" rIns="0" bIns="0" rtlCol="0" anchor="t">
            <a:spAutoFit/>
          </a:bodyPr>
          <a:lstStyle/>
          <a:p>
            <a:pPr>
              <a:lnSpc>
                <a:spcPts val="5253"/>
              </a:lnSpc>
            </a:pPr>
            <a:r>
              <a:rPr lang="en-US" sz="4414" spc="141">
                <a:solidFill>
                  <a:srgbClr val="000000"/>
                </a:solidFill>
                <a:latin typeface="Poppins"/>
              </a:rPr>
              <a:t>North America Luxury Bag</a:t>
            </a:r>
          </a:p>
          <a:p>
            <a:pPr>
              <a:lnSpc>
                <a:spcPts val="5253"/>
              </a:lnSpc>
            </a:pPr>
            <a:r>
              <a:rPr lang="en-US" sz="4414" spc="141">
                <a:solidFill>
                  <a:srgbClr val="000000"/>
                </a:solidFill>
                <a:latin typeface="Poppins"/>
              </a:rPr>
              <a:t>Market Revenue share for 2024 is </a:t>
            </a:r>
            <a:r>
              <a:rPr lang="en-US" sz="4414" spc="141">
                <a:solidFill>
                  <a:srgbClr val="B83E29"/>
                </a:solidFill>
                <a:latin typeface="Poppins Bold"/>
              </a:rPr>
              <a:t>40%</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grpSp>
        <p:nvGrpSpPr>
          <p:cNvPr id="3" name="Group 3"/>
          <p:cNvGrpSpPr/>
          <p:nvPr/>
        </p:nvGrpSpPr>
        <p:grpSpPr>
          <a:xfrm>
            <a:off x="4713092" y="5334464"/>
            <a:ext cx="9757038" cy="3383104"/>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B83E29">
                <a:alpha val="85882"/>
              </a:srgbClr>
            </a:solidFill>
          </p:spPr>
          <p:txBody>
            <a:bodyPr/>
            <a:lstStyle/>
            <a:p/>
          </p:txBody>
        </p:sp>
      </p:grpSp>
      <p:grpSp>
        <p:nvGrpSpPr>
          <p:cNvPr id="5" name="Group 5"/>
          <p:cNvGrpSpPr/>
          <p:nvPr/>
        </p:nvGrpSpPr>
        <p:grpSpPr>
          <a:xfrm>
            <a:off x="4713092" y="1569431"/>
            <a:ext cx="9757038" cy="339665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4F2C2E">
                <a:alpha val="86667"/>
              </a:srgbClr>
            </a:solidFill>
          </p:spPr>
          <p:txBody>
            <a:bodyPr/>
            <a:lstStyle/>
            <a:p/>
          </p:txBody>
        </p:sp>
      </p:grpSp>
      <p:grpSp>
        <p:nvGrpSpPr>
          <p:cNvPr id="7" name="Group 7"/>
          <p:cNvGrpSpPr/>
          <p:nvPr/>
        </p:nvGrpSpPr>
        <p:grpSpPr>
          <a:xfrm>
            <a:off x="3171817" y="2138073"/>
            <a:ext cx="2794551" cy="2271468"/>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B83E29">
                <a:alpha val="85882"/>
              </a:srgbClr>
            </a:solidFill>
          </p:spPr>
          <p:txBody>
            <a:bodyPr/>
            <a:lstStyle/>
            <a:p/>
          </p:txBody>
        </p:sp>
      </p:grpSp>
      <p:grpSp>
        <p:nvGrpSpPr>
          <p:cNvPr id="9" name="Group 9"/>
          <p:cNvGrpSpPr/>
          <p:nvPr/>
        </p:nvGrpSpPr>
        <p:grpSpPr>
          <a:xfrm>
            <a:off x="3171817" y="5918834"/>
            <a:ext cx="2794551" cy="2271468"/>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4F2C2E">
                <a:alpha val="86667"/>
              </a:srgbClr>
            </a:solidFill>
          </p:spPr>
          <p:txBody>
            <a:bodyPr/>
            <a:lstStyle/>
            <a:p/>
          </p:txBody>
        </p:sp>
      </p:grpSp>
      <p:grpSp>
        <p:nvGrpSpPr>
          <p:cNvPr id="11" name="Group 11"/>
          <p:cNvGrpSpPr>
            <a:grpSpLocks noChangeAspect="1"/>
          </p:cNvGrpSpPr>
          <p:nvPr/>
        </p:nvGrpSpPr>
        <p:grpSpPr>
          <a:xfrm rot="5400000">
            <a:off x="5834046" y="2945081"/>
            <a:ext cx="759184" cy="657453"/>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B83E29">
                <a:alpha val="85882"/>
              </a:srgbClr>
            </a:solidFill>
          </p:spPr>
          <p:txBody>
            <a:bodyPr/>
            <a:lstStyle/>
            <a:p/>
          </p:txBody>
        </p:sp>
      </p:grpSp>
      <p:grpSp>
        <p:nvGrpSpPr>
          <p:cNvPr id="13" name="Group 13"/>
          <p:cNvGrpSpPr>
            <a:grpSpLocks noChangeAspect="1"/>
          </p:cNvGrpSpPr>
          <p:nvPr/>
        </p:nvGrpSpPr>
        <p:grpSpPr>
          <a:xfrm rot="5400000">
            <a:off x="5834046" y="6725841"/>
            <a:ext cx="759184" cy="657453"/>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4F2C2E">
                <a:alpha val="86667"/>
              </a:srgbClr>
            </a:solidFill>
          </p:spPr>
          <p:txBody>
            <a:bodyPr/>
            <a:lstStyle/>
            <a:p/>
          </p:txBody>
        </p:sp>
      </p:grpSp>
      <p:pic>
        <p:nvPicPr>
          <p:cNvPr id="15" name="Picture 15"/>
          <p:cNvPicPr>
            <a:picLocks noChangeAspect="1"/>
          </p:cNvPicPr>
          <p:nvPr/>
        </p:nvPicPr>
        <p:blipFill>
          <a:blip r:embed="rId3"/>
          <a:srcRect l="36500" t="25150" r="38480" b="21038"/>
          <a:stretch>
            <a:fillRect/>
          </a:stretch>
        </p:blipFill>
        <p:spPr>
          <a:xfrm>
            <a:off x="0" y="-24686"/>
            <a:ext cx="1716481" cy="2076639"/>
          </a:xfrm>
          <a:prstGeom prst="rect">
            <a:avLst/>
          </a:prstGeom>
        </p:spPr>
      </p:pic>
      <p:sp>
        <p:nvSpPr>
          <p:cNvPr id="16" name="TextBox 16"/>
          <p:cNvSpPr txBox="1"/>
          <p:nvPr/>
        </p:nvSpPr>
        <p:spPr>
          <a:xfrm>
            <a:off x="3378359" y="3059981"/>
            <a:ext cx="2506553" cy="616509"/>
          </a:xfrm>
          <a:prstGeom prst="rect">
            <a:avLst/>
          </a:prstGeom>
        </p:spPr>
        <p:txBody>
          <a:bodyPr lIns="0" tIns="0" rIns="0" bIns="0" rtlCol="0" anchor="t">
            <a:spAutoFit/>
          </a:bodyPr>
          <a:lstStyle/>
          <a:p>
            <a:pPr algn="ctr">
              <a:lnSpc>
                <a:spcPts val="4869"/>
              </a:lnSpc>
              <a:spcBef>
                <a:spcPct val="0"/>
              </a:spcBef>
            </a:pPr>
            <a:r>
              <a:rPr lang="en-US" sz="3477" spc="111">
                <a:solidFill>
                  <a:srgbClr val="FFFFFF"/>
                </a:solidFill>
                <a:latin typeface="Poppins Bold"/>
              </a:rPr>
              <a:t>Drivers</a:t>
            </a:r>
          </a:p>
        </p:txBody>
      </p:sp>
      <p:sp>
        <p:nvSpPr>
          <p:cNvPr id="17" name="TextBox 17"/>
          <p:cNvSpPr txBox="1"/>
          <p:nvPr/>
        </p:nvSpPr>
        <p:spPr>
          <a:xfrm>
            <a:off x="3090360" y="6704279"/>
            <a:ext cx="3082550" cy="578409"/>
          </a:xfrm>
          <a:prstGeom prst="rect">
            <a:avLst/>
          </a:prstGeom>
        </p:spPr>
        <p:txBody>
          <a:bodyPr lIns="0" tIns="0" rIns="0" bIns="0" rtlCol="0" anchor="t">
            <a:spAutoFit/>
          </a:bodyPr>
          <a:lstStyle/>
          <a:p>
            <a:pPr algn="ctr">
              <a:lnSpc>
                <a:spcPts val="4869"/>
              </a:lnSpc>
              <a:spcBef>
                <a:spcPct val="0"/>
              </a:spcBef>
            </a:pPr>
            <a:r>
              <a:rPr lang="en-US" sz="3477" spc="111">
                <a:solidFill>
                  <a:srgbClr val="FFFFFF"/>
                </a:solidFill>
                <a:latin typeface="Canva Sans Bold"/>
              </a:rPr>
              <a:t>Restraints</a:t>
            </a:r>
          </a:p>
        </p:txBody>
      </p:sp>
      <p:sp>
        <p:nvSpPr>
          <p:cNvPr id="18" name="TextBox 18"/>
          <p:cNvSpPr txBox="1"/>
          <p:nvPr/>
        </p:nvSpPr>
        <p:spPr>
          <a:xfrm>
            <a:off x="6542365" y="1829817"/>
            <a:ext cx="7643613" cy="2907030"/>
          </a:xfrm>
          <a:prstGeom prst="rect">
            <a:avLst/>
          </a:prstGeom>
        </p:spPr>
        <p:txBody>
          <a:bodyPr lIns="0" tIns="0" rIns="0" bIns="0" rtlCol="0" anchor="t">
            <a:spAutoFit/>
          </a:bodyPr>
          <a:lstStyle/>
          <a:p>
            <a:pPr marL="777242" lvl="1" indent="-388621">
              <a:lnSpc>
                <a:spcPts val="3780"/>
              </a:lnSpc>
              <a:buFont typeface="Arial"/>
              <a:buChar char="•"/>
            </a:pPr>
            <a:r>
              <a:rPr lang="en-US" sz="3600" spc="115">
                <a:solidFill>
                  <a:srgbClr val="FFFFFF"/>
                </a:solidFill>
                <a:latin typeface="Poppins"/>
              </a:rPr>
              <a:t>Shifting Consumer Preferences Towards Evolving Fashion Trends to Increase Sales</a:t>
            </a:r>
          </a:p>
          <a:p>
            <a:pPr marL="777242" lvl="1" indent="-388621">
              <a:lnSpc>
                <a:spcPts val="3780"/>
              </a:lnSpc>
              <a:buFont typeface="Arial"/>
              <a:buChar char="•"/>
            </a:pPr>
            <a:r>
              <a:rPr lang="en-US" sz="3600" spc="115">
                <a:solidFill>
                  <a:srgbClr val="FFFFFF"/>
                </a:solidFill>
                <a:latin typeface="Poppins"/>
              </a:rPr>
              <a:t>Growth of Online Retail to Propel the Market Growth</a:t>
            </a:r>
          </a:p>
        </p:txBody>
      </p:sp>
      <p:sp>
        <p:nvSpPr>
          <p:cNvPr id="19" name="TextBox 19"/>
          <p:cNvSpPr txBox="1"/>
          <p:nvPr/>
        </p:nvSpPr>
        <p:spPr>
          <a:xfrm>
            <a:off x="6765150" y="6292444"/>
            <a:ext cx="7420828" cy="1478280"/>
          </a:xfrm>
          <a:prstGeom prst="rect">
            <a:avLst/>
          </a:prstGeom>
        </p:spPr>
        <p:txBody>
          <a:bodyPr lIns="0" tIns="0" rIns="0" bIns="0" rtlCol="0" anchor="t">
            <a:spAutoFit/>
          </a:bodyPr>
          <a:lstStyle/>
          <a:p>
            <a:pPr>
              <a:lnSpc>
                <a:spcPts val="3780"/>
              </a:lnSpc>
            </a:pPr>
            <a:r>
              <a:rPr lang="en-US" sz="3600" spc="115">
                <a:solidFill>
                  <a:srgbClr val="FFFFFF"/>
                </a:solidFill>
                <a:latin typeface="Poppins"/>
              </a:rPr>
              <a:t>Rampant Counterfeiting and Exclusivity of Luxury Brands to Limit the Sales</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p:txBody>
      </p:sp>
      <p:grpSp>
        <p:nvGrpSpPr>
          <p:cNvPr id="3" name="Group 3"/>
          <p:cNvGrpSpPr/>
          <p:nvPr/>
        </p:nvGrpSpPr>
        <p:grpSpPr>
          <a:xfrm>
            <a:off x="1369423" y="1628268"/>
            <a:ext cx="16230600" cy="7928619"/>
            <a:chExt cx="4274726" cy="2088196"/>
          </a:xfrm>
        </p:grpSpPr>
        <p:sp>
          <p:nvSpPr>
            <p:cNvPr id="4" name="Freeform 4"/>
            <p:cNvSpPr/>
            <p:nvPr/>
          </p:nvSpPr>
          <p:spPr>
            <a:xfrm>
              <a:off x="0" y="0"/>
              <a:ext cx="4274726" cy="2088196"/>
            </a:xfrm>
            <a:custGeom>
              <a:rect l="l" t="t" r="r" b="b"/>
              <a:pathLst>
                <a:path w="4274726" h="2088196">
                  <a:moveTo>
                    <a:pt x="0" y="0"/>
                  </a:moveTo>
                  <a:lnTo>
                    <a:pt x="4274726" y="0"/>
                  </a:lnTo>
                  <a:lnTo>
                    <a:pt x="4274726" y="2088196"/>
                  </a:lnTo>
                  <a:lnTo>
                    <a:pt x="0" y="2088196"/>
                  </a:lnTo>
                  <a:close/>
                </a:path>
              </a:pathLst>
            </a:custGeom>
            <a:solidFill>
              <a:srgbClr val="673A20">
                <a:alpha val="80000"/>
              </a:srgbClr>
            </a:solidFill>
          </p:spPr>
          <p:txBody>
            <a:bodyPr/>
            <a:lstStyle/>
            <a:p/>
          </p:txBody>
        </p:sp>
        <p:sp>
          <p:nvSpPr>
            <p:cNvPr id="5" name="TextBox 5"/>
            <p:cNvSpPr txBox="1"/>
            <p:nvPr/>
          </p:nvSpPr>
          <p:spPr>
            <a:xfrm>
              <a:off x="0" y="-38100"/>
              <a:ext cx="4274726" cy="2126296"/>
            </a:xfrm>
            <a:prstGeom prst="rect">
              <a:avLst/>
            </a:prstGeom>
          </p:spPr>
          <p:txBody>
            <a:bodyPr lIns="50800" tIns="50800" rIns="50800" bIns="50800" rtlCol="0" anchor="ctr"/>
            <a:lstStyle/>
            <a:p>
              <a:pPr algn="ctr">
                <a:lnSpc>
                  <a:spcPts val="2659"/>
                </a:lnSpc>
              </a:pPr>
              <a:endParaRPr/>
            </a:p>
          </p:txBody>
        </p:sp>
      </p:grpSp>
      <p:pic>
        <p:nvPicPr>
          <p:cNvPr id="6" name="Picture 6"/>
          <p:cNvPicPr>
            <a:picLocks noChangeAspect="1"/>
          </p:cNvPicPr>
          <p:nvPr/>
        </p:nvPicPr>
        <p:blipFill>
          <a:blip r:embed="rId3"/>
          <a:srcRect l="36500" t="25150" r="39942" b="24794"/>
          <a:stretch>
            <a:fillRect/>
          </a:stretch>
        </p:blipFill>
        <p:spPr>
          <a:xfrm>
            <a:off x="687977" y="252879"/>
            <a:ext cx="2161164" cy="2583051"/>
          </a:xfrm>
          <a:prstGeom prst="rect">
            <a:avLst/>
          </a:prstGeom>
        </p:spPr>
      </p:pic>
      <p:sp>
        <p:nvSpPr>
          <p:cNvPr id="7" name="TextBox 7"/>
          <p:cNvSpPr txBox="1"/>
          <p:nvPr/>
        </p:nvSpPr>
        <p:spPr>
          <a:xfrm>
            <a:off x="1610693" y="3041131"/>
            <a:ext cx="15748059" cy="6197600"/>
          </a:xfrm>
          <a:prstGeom prst="rect">
            <a:avLst/>
          </a:prstGeom>
        </p:spPr>
        <p:txBody>
          <a:bodyPr lIns="0" tIns="0" rIns="0" bIns="0" rtlCol="0" anchor="t">
            <a:spAutoFit/>
          </a:bodyPr>
          <a:lstStyle/>
          <a:p>
            <a:pPr marL="755647" lvl="1" indent="-377824">
              <a:lnSpc>
                <a:spcPts val="4899"/>
              </a:lnSpc>
              <a:buFont typeface="Arial"/>
              <a:buChar char="•"/>
            </a:pPr>
            <a:r>
              <a:rPr lang="en-US" sz="3499">
                <a:solidFill>
                  <a:srgbClr val="FFFFFF"/>
                </a:solidFill>
                <a:latin typeface="Poppins"/>
              </a:rPr>
              <a:t>The global luxury bag market will expand significantly by 8.80% CAGR between 2024 to 2031.</a:t>
            </a:r>
          </a:p>
          <a:p>
            <a:pPr marL="755647" lvl="1" indent="-377824">
              <a:lnSpc>
                <a:spcPts val="4899"/>
              </a:lnSpc>
              <a:buFont typeface="Arial"/>
              <a:buChar char="•"/>
            </a:pPr>
            <a:r>
              <a:rPr lang="en-US" sz="3499">
                <a:solidFill>
                  <a:srgbClr val="FFFFFF"/>
                </a:solidFill>
                <a:latin typeface="Poppins"/>
              </a:rPr>
              <a:t>The sales of handbags are poised to increase due to their timeless appeal, versatility, and status-symbol significance, coupled with evolving fashion trends and expanding consumer demographics embracing luxury accessories.</a:t>
            </a:r>
          </a:p>
          <a:p>
            <a:pPr marL="755647" lvl="1" indent="-377824">
              <a:lnSpc>
                <a:spcPts val="4899"/>
              </a:lnSpc>
              <a:buFont typeface="Arial"/>
              <a:buChar char="•"/>
            </a:pPr>
            <a:r>
              <a:rPr lang="en-US" sz="3499">
                <a:solidFill>
                  <a:srgbClr val="FFFFFF"/>
                </a:solidFill>
                <a:latin typeface="Poppins"/>
              </a:rPr>
              <a:t>The sales of leather luxury bags are expected to rise owing to their enduring quality, timeless elegance, and enduring appeal, attracting discerning consumers seeking premium craftsmanship and enduring sophistication.</a:t>
            </a:r>
          </a:p>
        </p:txBody>
      </p:sp>
      <p:sp>
        <p:nvSpPr>
          <p:cNvPr id="8" name="TextBox 8"/>
          <p:cNvSpPr txBox="1"/>
          <p:nvPr/>
        </p:nvSpPr>
        <p:spPr>
          <a:xfrm>
            <a:off x="4220629" y="1862147"/>
            <a:ext cx="10528187" cy="814705"/>
          </a:xfrm>
          <a:prstGeom prst="rect">
            <a:avLst/>
          </a:prstGeom>
        </p:spPr>
        <p:txBody>
          <a:bodyPr lIns="0" tIns="0" rIns="0" bIns="0" rtlCol="0" anchor="t">
            <a:spAutoFit/>
          </a:bodyPr>
          <a:lstStyle/>
          <a:p>
            <a:pPr algn="ctr">
              <a:lnSpc>
                <a:spcPts val="5885"/>
              </a:lnSpc>
            </a:pPr>
            <a:r>
              <a:rPr lang="en-US" sz="5500">
                <a:solidFill>
                  <a:srgbClr val="FFFFFF"/>
                </a:solidFill>
                <a:latin typeface="Poppi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6166" b="-12352"/>
            </a:stretch>
          </a:blipFill>
        </p:spPr>
        <p:txBody>
          <a:bodyPr/>
          <a:lstStyle/>
          <a:p/>
        </p:txBody>
      </p:sp>
      <p:pic>
        <p:nvPicPr>
          <p:cNvPr id="3" name="Picture 3"/>
          <p:cNvPicPr>
            <a:picLocks noChangeAspect="1"/>
          </p:cNvPicPr>
          <p:nvPr/>
        </p:nvPicPr>
        <p:blipFill>
          <a:blip r:embed="rId3"/>
          <a:srcRect l="36500" t="25150" r="38480" b="26795"/>
          <a:stretch>
            <a:fillRect/>
          </a:stretch>
        </p:blipFill>
        <p:spPr>
          <a:xfrm>
            <a:off x="0" y="-25212"/>
            <a:ext cx="1684364" cy="1819778"/>
          </a:xfrm>
          <a:prstGeom prst="rect">
            <a:avLst/>
          </a:prstGeom>
        </p:spPr>
      </p:pic>
      <p:sp>
        <p:nvSpPr>
          <p:cNvPr id="4" name="Freeform 4"/>
          <p:cNvSpPr/>
          <p:nvPr/>
        </p:nvSpPr>
        <p:spPr>
          <a:xfrm>
            <a:off x="415414" y="2393489"/>
            <a:ext cx="4681737" cy="886970"/>
          </a:xfrm>
          <a:custGeom>
            <a:rect l="l" t="t" r="r" b="b"/>
            <a:pathLst>
              <a:path w="4681737" h="886970">
                <a:moveTo>
                  <a:pt x="0" y="0"/>
                </a:moveTo>
                <a:lnTo>
                  <a:pt x="4681737" y="0"/>
                </a:lnTo>
                <a:lnTo>
                  <a:pt x="4681737" y="886970"/>
                </a:lnTo>
                <a:lnTo>
                  <a:pt x="0" y="886970"/>
                </a:lnTo>
                <a:lnTo>
                  <a:pt x="0" y="0"/>
                </a:lnTo>
                <a:close/>
              </a:path>
            </a:pathLst>
          </a:custGeom>
          <a:blipFill>
            <a:blip r:embed="rId4"/>
            <a:stretch>
              <a:fillRect/>
            </a:stretch>
          </a:blipFill>
        </p:spPr>
        <p:txBody>
          <a:bodyPr/>
          <a:lstStyle/>
          <a:p/>
        </p:txBody>
      </p:sp>
      <p:sp>
        <p:nvSpPr>
          <p:cNvPr id="5" name="Freeform 5"/>
          <p:cNvSpPr/>
          <p:nvPr/>
        </p:nvSpPr>
        <p:spPr>
          <a:xfrm>
            <a:off x="5610623" y="2246878"/>
            <a:ext cx="3856022" cy="1180193"/>
          </a:xfrm>
          <a:custGeom>
            <a:rect l="l" t="t" r="r" b="b"/>
            <a:pathLst>
              <a:path w="3856022" h="1180193">
                <a:moveTo>
                  <a:pt x="0" y="0"/>
                </a:moveTo>
                <a:lnTo>
                  <a:pt x="3856022" y="0"/>
                </a:lnTo>
                <a:lnTo>
                  <a:pt x="3856022" y="1180193"/>
                </a:lnTo>
                <a:lnTo>
                  <a:pt x="0" y="1180193"/>
                </a:lnTo>
                <a:lnTo>
                  <a:pt x="0" y="0"/>
                </a:lnTo>
                <a:close/>
              </a:path>
            </a:pathLst>
          </a:custGeom>
          <a:blipFill>
            <a:blip r:embed="rId5"/>
            <a:stretch>
              <a:fillRect/>
            </a:stretch>
          </a:blipFill>
        </p:spPr>
        <p:txBody>
          <a:bodyPr/>
          <a:lstStyle/>
          <a:p/>
        </p:txBody>
      </p:sp>
      <p:sp>
        <p:nvSpPr>
          <p:cNvPr id="6" name="Freeform 6"/>
          <p:cNvSpPr/>
          <p:nvPr/>
        </p:nvSpPr>
        <p:spPr>
          <a:xfrm>
            <a:off x="9927512" y="1992728"/>
            <a:ext cx="3514123" cy="1688493"/>
          </a:xfrm>
          <a:custGeom>
            <a:rect l="l" t="t" r="r" b="b"/>
            <a:pathLst>
              <a:path w="3514123" h="1688493">
                <a:moveTo>
                  <a:pt x="0" y="0"/>
                </a:moveTo>
                <a:lnTo>
                  <a:pt x="3514123" y="0"/>
                </a:lnTo>
                <a:lnTo>
                  <a:pt x="3514123" y="1688493"/>
                </a:lnTo>
                <a:lnTo>
                  <a:pt x="0" y="1688493"/>
                </a:lnTo>
                <a:lnTo>
                  <a:pt x="0" y="0"/>
                </a:lnTo>
                <a:close/>
              </a:path>
            </a:pathLst>
          </a:custGeom>
          <a:blipFill>
            <a:blip r:embed="rId6"/>
            <a:stretch>
              <a:fillRect l="-8048" t="-12182" r="-7560" b="-17258"/>
            </a:stretch>
          </a:blipFill>
        </p:spPr>
        <p:txBody>
          <a:bodyPr/>
          <a:lstStyle/>
          <a:p/>
        </p:txBody>
      </p:sp>
      <p:sp>
        <p:nvSpPr>
          <p:cNvPr id="7" name="Freeform 7"/>
          <p:cNvSpPr/>
          <p:nvPr/>
        </p:nvSpPr>
        <p:spPr>
          <a:xfrm>
            <a:off x="13955985" y="2287935"/>
            <a:ext cx="4050259" cy="1139135"/>
          </a:xfrm>
          <a:custGeom>
            <a:rect l="l" t="t" r="r" b="b"/>
            <a:pathLst>
              <a:path w="4050259" h="1139135">
                <a:moveTo>
                  <a:pt x="0" y="0"/>
                </a:moveTo>
                <a:lnTo>
                  <a:pt x="4050258" y="0"/>
                </a:lnTo>
                <a:lnTo>
                  <a:pt x="4050258" y="1139136"/>
                </a:lnTo>
                <a:lnTo>
                  <a:pt x="0" y="1139136"/>
                </a:lnTo>
                <a:lnTo>
                  <a:pt x="0" y="0"/>
                </a:lnTo>
                <a:close/>
              </a:path>
            </a:pathLst>
          </a:custGeom>
          <a:blipFill>
            <a:blip r:embed="rId7"/>
            <a:stretch>
              <a:fillRect/>
            </a:stretch>
          </a:blipFill>
        </p:spPr>
        <p:txBody>
          <a:bodyPr/>
          <a:lstStyle/>
          <a:p/>
        </p:txBody>
      </p:sp>
      <p:sp>
        <p:nvSpPr>
          <p:cNvPr id="8" name="Freeform 8"/>
          <p:cNvSpPr/>
          <p:nvPr/>
        </p:nvSpPr>
        <p:spPr>
          <a:xfrm>
            <a:off x="415414" y="3849254"/>
            <a:ext cx="4111871" cy="1633783"/>
          </a:xfrm>
          <a:custGeom>
            <a:rect l="l" t="t" r="r" b="b"/>
            <a:pathLst>
              <a:path w="4111871" h="1633783">
                <a:moveTo>
                  <a:pt x="0" y="0"/>
                </a:moveTo>
                <a:lnTo>
                  <a:pt x="4111871" y="0"/>
                </a:lnTo>
                <a:lnTo>
                  <a:pt x="4111871" y="1633784"/>
                </a:lnTo>
                <a:lnTo>
                  <a:pt x="0" y="1633784"/>
                </a:lnTo>
                <a:lnTo>
                  <a:pt x="0" y="0"/>
                </a:lnTo>
                <a:close/>
              </a:path>
            </a:pathLst>
          </a:custGeom>
          <a:blipFill>
            <a:blip r:embed="rId8"/>
            <a:stretch>
              <a:fillRect/>
            </a:stretch>
          </a:blipFill>
        </p:spPr>
        <p:txBody>
          <a:bodyPr/>
          <a:lstStyle/>
          <a:p/>
        </p:txBody>
      </p:sp>
      <p:sp>
        <p:nvSpPr>
          <p:cNvPr id="9" name="Freeform 9"/>
          <p:cNvSpPr/>
          <p:nvPr/>
        </p:nvSpPr>
        <p:spPr>
          <a:xfrm>
            <a:off x="5309044" y="4090796"/>
            <a:ext cx="4830361" cy="1316085"/>
          </a:xfrm>
          <a:custGeom>
            <a:rect l="l" t="t" r="r" b="b"/>
            <a:pathLst>
              <a:path w="4830361" h="1316085">
                <a:moveTo>
                  <a:pt x="0" y="0"/>
                </a:moveTo>
                <a:lnTo>
                  <a:pt x="4830361" y="0"/>
                </a:lnTo>
                <a:lnTo>
                  <a:pt x="4830361" y="1316085"/>
                </a:lnTo>
                <a:lnTo>
                  <a:pt x="0" y="1316085"/>
                </a:lnTo>
                <a:lnTo>
                  <a:pt x="0" y="0"/>
                </a:lnTo>
                <a:close/>
              </a:path>
            </a:pathLst>
          </a:custGeom>
          <a:blipFill>
            <a:blip r:embed="rId9"/>
            <a:stretch>
              <a:fillRect/>
            </a:stretch>
          </a:blipFill>
        </p:spPr>
        <p:txBody>
          <a:bodyPr/>
          <a:lstStyle/>
          <a:p/>
        </p:txBody>
      </p:sp>
      <p:sp>
        <p:nvSpPr>
          <p:cNvPr id="10" name="Freeform 10"/>
          <p:cNvSpPr/>
          <p:nvPr/>
        </p:nvSpPr>
        <p:spPr>
          <a:xfrm>
            <a:off x="10553889" y="4090796"/>
            <a:ext cx="3660093" cy="1720244"/>
          </a:xfrm>
          <a:custGeom>
            <a:rect l="l" t="t" r="r" b="b"/>
            <a:pathLst>
              <a:path w="3660093" h="1720244">
                <a:moveTo>
                  <a:pt x="0" y="0"/>
                </a:moveTo>
                <a:lnTo>
                  <a:pt x="3660094" y="0"/>
                </a:lnTo>
                <a:lnTo>
                  <a:pt x="3660094" y="1720244"/>
                </a:lnTo>
                <a:lnTo>
                  <a:pt x="0" y="1720244"/>
                </a:lnTo>
                <a:lnTo>
                  <a:pt x="0" y="0"/>
                </a:lnTo>
                <a:close/>
              </a:path>
            </a:pathLst>
          </a:custGeom>
          <a:blipFill>
            <a:blip r:embed="rId10"/>
            <a:stretch>
              <a:fillRect/>
            </a:stretch>
          </a:blipFill>
        </p:spPr>
        <p:txBody>
          <a:bodyPr/>
          <a:lstStyle/>
          <a:p/>
        </p:txBody>
      </p:sp>
      <p:sp>
        <p:nvSpPr>
          <p:cNvPr id="11" name="Freeform 11"/>
          <p:cNvSpPr/>
          <p:nvPr/>
        </p:nvSpPr>
        <p:spPr>
          <a:xfrm>
            <a:off x="3893270" y="5526978"/>
            <a:ext cx="2460366" cy="1596683"/>
          </a:xfrm>
          <a:custGeom>
            <a:rect l="l" t="t" r="r" b="b"/>
            <a:pathLst>
              <a:path w="2460366" h="1596683">
                <a:moveTo>
                  <a:pt x="0" y="0"/>
                </a:moveTo>
                <a:lnTo>
                  <a:pt x="2460366" y="0"/>
                </a:lnTo>
                <a:lnTo>
                  <a:pt x="2460366" y="1596683"/>
                </a:lnTo>
                <a:lnTo>
                  <a:pt x="0" y="1596683"/>
                </a:lnTo>
                <a:lnTo>
                  <a:pt x="0" y="0"/>
                </a:lnTo>
                <a:close/>
              </a:path>
            </a:pathLst>
          </a:custGeom>
          <a:blipFill>
            <a:blip r:embed="rId11"/>
            <a:stretch>
              <a:fillRect l="-24121" t="-24329" r="-24121" b="-28005"/>
            </a:stretch>
          </a:blipFill>
        </p:spPr>
        <p:txBody>
          <a:bodyPr/>
          <a:lstStyle/>
          <a:p/>
        </p:txBody>
      </p:sp>
      <p:sp>
        <p:nvSpPr>
          <p:cNvPr id="12" name="TextBox 12"/>
          <p:cNvSpPr txBox="1"/>
          <p:nvPr/>
        </p:nvSpPr>
        <p:spPr>
          <a:xfrm>
            <a:off x="5715833" y="618173"/>
            <a:ext cx="6856334" cy="963930"/>
          </a:xfrm>
          <a:prstGeom prst="rect">
            <a:avLst/>
          </a:prstGeom>
        </p:spPr>
        <p:txBody>
          <a:bodyPr lIns="0" tIns="0" rIns="0" bIns="0" rtlCol="0" anchor="t">
            <a:spAutoFit/>
          </a:bodyPr>
          <a:lstStyle/>
          <a:p>
            <a:pPr algn="ctr">
              <a:lnSpc>
                <a:spcPts val="6569"/>
              </a:lnSpc>
            </a:pPr>
            <a:r>
              <a:rPr lang="en-US" sz="7299">
                <a:solidFill>
                  <a:srgbClr val="000000"/>
                </a:solidFill>
                <a:latin typeface="Poppins"/>
              </a:rPr>
              <a:t>KEY PLAYERS</a:t>
            </a:r>
          </a:p>
        </p:txBody>
      </p:sp>
      <p:sp>
        <p:nvSpPr>
          <p:cNvPr id="13" name="Freeform 13"/>
          <p:cNvSpPr/>
          <p:nvPr/>
        </p:nvSpPr>
        <p:spPr>
          <a:xfrm>
            <a:off x="16278673" y="4151925"/>
            <a:ext cx="1727570" cy="2173394"/>
          </a:xfrm>
          <a:custGeom>
            <a:rect l="l" t="t" r="r" b="b"/>
            <a:pathLst>
              <a:path w="1727570" h="2173394">
                <a:moveTo>
                  <a:pt x="0" y="0"/>
                </a:moveTo>
                <a:lnTo>
                  <a:pt x="1727570" y="0"/>
                </a:lnTo>
                <a:lnTo>
                  <a:pt x="1727570" y="2173395"/>
                </a:lnTo>
                <a:lnTo>
                  <a:pt x="0" y="2173395"/>
                </a:lnTo>
                <a:lnTo>
                  <a:pt x="0" y="0"/>
                </a:lnTo>
                <a:close/>
              </a:path>
            </a:pathLst>
          </a:custGeom>
          <a:blipFill>
            <a:blip r:embed="rId12"/>
            <a:stretch>
              <a:fillRect l="-20645" t="-6666" r="-21290" b="-6153"/>
            </a:stretch>
          </a:blipFill>
        </p:spPr>
        <p:txBody>
          <a:bodyPr/>
          <a:lstStyle/>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52jfnka8"/>
              </a:rPr>
              <a:t>https://tinyurl.com/52jfnka8</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57</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Luxury Bag Market Report 2024</dc:title>
  <cp:lastModifiedBy>decipher market</cp:lastModifiedBy>
  <cp:revision>2</cp:revision>
  <dcterms:created xsi:type="dcterms:W3CDTF">2006-08-16T00:00:00Z</dcterms:created>
  <dcterms:modified xsi:type="dcterms:W3CDTF">2024-04-27T12:37:31Z</dcterms:modified>
</cp:coreProperties>
</file>