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Arimo" panose="020B0604020202020204" charset="0"/>
      <p:regular r:id="rId12"/>
    </p:embeddedFont>
    <p:embeddedFont>
      <p:font typeface="Barlow" panose="00000500000000000000" pitchFamily="2" charset="0"/>
      <p:regular r:id="rId13"/>
    </p:embeddedFont>
    <p:embeddedFont>
      <p:font typeface="Canva Sans" panose="020B0604020202020204" charset="0"/>
      <p:regular r:id="rId14"/>
    </p:embeddedFont>
    <p:embeddedFont>
      <p:font typeface="Canva Sans Bold" panose="020B0604020202020204" charset="0"/>
      <p:regular r:id="rId15"/>
    </p:embeddedFont>
    <p:embeddedFont>
      <p:font typeface="DM Sans" pitchFamily="2" charset="0"/>
      <p:regular r:id="rId16"/>
    </p:embeddedFont>
    <p:embeddedFont>
      <p:font typeface="Garet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
      <p:font typeface="Montserrat" panose="00000500000000000000" pitchFamily="2" charset="0"/>
      <p:regular r:id="rId21"/>
    </p:embeddedFont>
    <p:embeddedFont>
      <p:font typeface="Montserrat Classic" panose="020B0604020202020204"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6.jpeg"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1.jpeg" /><Relationship Id="rId6" Type="http://schemas.openxmlformats.org/officeDocument/2006/relationships/image" Target="../media/image12.jpeg" /><Relationship Id="rId7" Type="http://schemas.openxmlformats.org/officeDocument/2006/relationships/image" Target="../media/image13.jpeg" /><Relationship Id="rId8" Type="http://schemas.openxmlformats.org/officeDocument/2006/relationships/image" Target="../media/image14.jpeg" /><Relationship Id="rId9" Type="http://schemas.openxmlformats.org/officeDocument/2006/relationships/image" Target="../media/image1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hyperlink" Target="https://tinyurl.com/69j33u48"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48" b="-9348"/>
            </a:stretch>
          </a:blipFill>
        </p:spPr>
        <p:txBody>
          <a:bodyPr/>
          <a:lstStyle/>
          <a:p/>
        </p:txBody>
      </p:sp>
      <p:sp>
        <p:nvSpPr>
          <p:cNvPr id="3" name="TextBox 3"/>
          <p:cNvSpPr txBox="1"/>
          <p:nvPr/>
        </p:nvSpPr>
        <p:spPr>
          <a:xfrm>
            <a:off x="189182" y="9359409"/>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4" name="TextBox 4"/>
          <p:cNvSpPr txBox="1"/>
          <p:nvPr/>
        </p:nvSpPr>
        <p:spPr>
          <a:xfrm>
            <a:off x="391600" y="3534455"/>
            <a:ext cx="16982001" cy="3744615"/>
          </a:xfrm>
          <a:prstGeom prst="rect">
            <a:avLst/>
          </a:prstGeom>
        </p:spPr>
        <p:txBody>
          <a:bodyPr wrap="square" lIns="0" tIns="0" rIns="0" bIns="0" rtlCol="0" anchor="t">
            <a:spAutoFit/>
          </a:bodyPr>
          <a:lstStyle/>
          <a:p>
            <a:pPr>
              <a:lnSpc>
                <a:spcPts val="7349"/>
              </a:lnSpc>
            </a:pPr>
            <a:r>
              <a:rPr lang="en-US" sz="7499">
                <a:solidFill>
                  <a:srgbClr val="FFFFFF"/>
                </a:solidFill>
                <a:latin typeface="Arimo"/>
              </a:rPr>
              <a:t>GLOBAL </a:t>
            </a:r>
          </a:p>
          <a:p>
            <a:pPr>
              <a:lnSpc>
                <a:spcPts val="7349"/>
              </a:lnSpc>
            </a:pPr>
            <a:r>
              <a:rPr lang="en-US" sz="7499">
                <a:solidFill>
                  <a:srgbClr val="FFFFFF"/>
                </a:solidFill>
                <a:latin typeface="Arimo"/>
              </a:rPr>
              <a:t>LUNCH TAKEOUT</a:t>
            </a:r>
          </a:p>
          <a:p>
            <a:pPr>
              <a:lnSpc>
                <a:spcPts val="7349"/>
              </a:lnSpc>
            </a:pPr>
            <a:r>
              <a:rPr lang="en-US" sz="7499">
                <a:solidFill>
                  <a:srgbClr val="FFFFFF"/>
                </a:solidFill>
                <a:latin typeface="Arimo"/>
              </a:rPr>
              <a:t>MARKET REPORT </a:t>
            </a:r>
          </a:p>
          <a:p>
            <a:pPr>
              <a:lnSpc>
                <a:spcPts val="7349"/>
              </a:lnSpc>
            </a:pPr>
            <a:r>
              <a:rPr lang="en-US" sz="7499">
                <a:solidFill>
                  <a:srgbClr val="FFFFFF"/>
                </a:solidFill>
                <a:latin typeface="Arimo"/>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19159" r="-19159"/>
            </a:stretch>
          </a:blipFill>
        </p:spPr>
        <p:txBody>
          <a:bodyPr/>
          <a:lstStyle/>
          <a:p/>
        </p:txBody>
      </p:sp>
      <p:grpSp>
        <p:nvGrpSpPr>
          <p:cNvPr id="3" name="Group 3"/>
          <p:cNvGrpSpPr/>
          <p:nvPr/>
        </p:nvGrpSpPr>
        <p:grpSpPr>
          <a:xfrm>
            <a:off x="1252574" y="2038964"/>
            <a:ext cx="15782851" cy="6209072"/>
            <a:chExt cx="4156800" cy="1635311"/>
          </a:xfrm>
        </p:grpSpPr>
        <p:sp>
          <p:nvSpPr>
            <p:cNvPr id="4" name="Freeform 4"/>
            <p:cNvSpPr/>
            <p:nvPr/>
          </p:nvSpPr>
          <p:spPr>
            <a:xfrm>
              <a:off x="0" y="0"/>
              <a:ext cx="4156800" cy="1635311"/>
            </a:xfrm>
            <a:custGeom>
              <a:rect l="l" t="t" r="r" b="b"/>
              <a:pathLst>
                <a:path w="4156800" h="1635310">
                  <a:moveTo>
                    <a:pt x="0" y="0"/>
                  </a:moveTo>
                  <a:lnTo>
                    <a:pt x="4156800" y="0"/>
                  </a:lnTo>
                  <a:lnTo>
                    <a:pt x="4156800" y="1635311"/>
                  </a:lnTo>
                  <a:lnTo>
                    <a:pt x="0" y="1635311"/>
                  </a:lnTo>
                  <a:close/>
                </a:path>
              </a:pathLst>
            </a:custGeom>
            <a:solidFill>
              <a:srgbClr val="1E3048">
                <a:alpha val="63922"/>
              </a:srgbClr>
            </a:solidFill>
          </p:spPr>
          <p:txBody>
            <a:bodyPr/>
            <a:lstStyle/>
            <a:p/>
          </p:txBody>
        </p:sp>
        <p:sp>
          <p:nvSpPr>
            <p:cNvPr id="5" name="TextBox 5"/>
            <p:cNvSpPr txBox="1"/>
            <p:nvPr/>
          </p:nvSpPr>
          <p:spPr>
            <a:xfrm>
              <a:off x="0" y="-38100"/>
              <a:ext cx="4156800" cy="1673411"/>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583987" y="3579952"/>
            <a:ext cx="15120026" cy="4050031"/>
          </a:xfrm>
          <a:prstGeom prst="rect">
            <a:avLst/>
          </a:prstGeom>
        </p:spPr>
        <p:txBody>
          <a:bodyPr lIns="0" tIns="0" rIns="0" bIns="0" rtlCol="0" anchor="t">
            <a:spAutoFit/>
          </a:bodyPr>
          <a:lstStyle/>
          <a:p>
            <a:pPr>
              <a:lnSpc>
                <a:spcPts val="4619"/>
              </a:lnSpc>
              <a:spcBef>
                <a:spcPct val="0"/>
              </a:spcBef>
            </a:pPr>
            <a:r>
              <a:rPr lang="en-US" sz="3299">
                <a:solidFill>
                  <a:srgbClr val="FFFFFF"/>
                </a:solidFill>
                <a:latin typeface="Canva Sans"/>
              </a:rPr>
              <a:t>The increasing value of convenience, the rise in busier lifestyles, the rise of mobile applications and online platforms for ordering food, shifting consumer preferences, modern work schedules and busier lifestyles, the rise in the variety of options and cuisines for consumers, rising marketing campaigns and promotions, growing concerns about safety and hygiene, innovations in technology and growing awareness of environmental issues are the major factors bolstering the growth of the lunch takeout market.</a:t>
            </a:r>
          </a:p>
        </p:txBody>
      </p:sp>
      <p:sp>
        <p:nvSpPr>
          <p:cNvPr id="7" name="TextBox 7"/>
          <p:cNvSpPr txBox="1"/>
          <p:nvPr/>
        </p:nvSpPr>
        <p:spPr>
          <a:xfrm>
            <a:off x="5080096" y="2416447"/>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390126" y="6130717"/>
            <a:ext cx="8753874" cy="2650228"/>
            <a:chExt cx="860407" cy="260488"/>
          </a:xfrm>
        </p:grpSpPr>
        <p:sp>
          <p:nvSpPr>
            <p:cNvPr id="4" name="Freeform 4"/>
            <p:cNvSpPr/>
            <p:nvPr/>
          </p:nvSpPr>
          <p:spPr>
            <a:xfrm>
              <a:off x="0" y="0"/>
              <a:ext cx="860407" cy="260488"/>
            </a:xfrm>
            <a:custGeom>
              <a:rect l="l" t="t" r="r" b="b"/>
              <a:pathLst>
                <a:path w="860407" h="260488">
                  <a:moveTo>
                    <a:pt x="88440" y="0"/>
                  </a:moveTo>
                  <a:lnTo>
                    <a:pt x="771967" y="0"/>
                  </a:lnTo>
                  <a:cubicBezTo>
                    <a:pt x="795423" y="0"/>
                    <a:pt x="817918" y="9318"/>
                    <a:pt x="834504" y="25903"/>
                  </a:cubicBezTo>
                  <a:cubicBezTo>
                    <a:pt x="851090" y="42489"/>
                    <a:pt x="860407" y="64984"/>
                    <a:pt x="860407" y="88440"/>
                  </a:cubicBezTo>
                  <a:lnTo>
                    <a:pt x="860407" y="172048"/>
                  </a:lnTo>
                  <a:cubicBezTo>
                    <a:pt x="860407" y="195503"/>
                    <a:pt x="851090" y="217998"/>
                    <a:pt x="834504" y="234584"/>
                  </a:cubicBezTo>
                  <a:cubicBezTo>
                    <a:pt x="817918" y="251170"/>
                    <a:pt x="795423" y="260488"/>
                    <a:pt x="771967" y="260488"/>
                  </a:cubicBezTo>
                  <a:lnTo>
                    <a:pt x="88440" y="260488"/>
                  </a:lnTo>
                  <a:cubicBezTo>
                    <a:pt x="64984" y="260488"/>
                    <a:pt x="42489" y="251170"/>
                    <a:pt x="25903" y="234584"/>
                  </a:cubicBezTo>
                  <a:cubicBezTo>
                    <a:pt x="9318" y="217998"/>
                    <a:pt x="0" y="195503"/>
                    <a:pt x="0" y="172048"/>
                  </a:cubicBezTo>
                  <a:lnTo>
                    <a:pt x="0" y="88440"/>
                  </a:lnTo>
                  <a:cubicBezTo>
                    <a:pt x="0" y="64984"/>
                    <a:pt x="9318" y="42489"/>
                    <a:pt x="25903" y="25903"/>
                  </a:cubicBezTo>
                  <a:cubicBezTo>
                    <a:pt x="42489" y="9318"/>
                    <a:pt x="64984" y="0"/>
                    <a:pt x="88440" y="0"/>
                  </a:cubicBezTo>
                  <a:close/>
                </a:path>
              </a:pathLst>
            </a:custGeom>
            <a:solidFill>
              <a:srgbClr val="694328"/>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50484" y="6456343"/>
            <a:ext cx="2138152" cy="2135480"/>
          </a:xfrm>
          <a:custGeom>
            <a:rect l="l" t="t" r="r" b="b"/>
            <a:pathLst>
              <a:path w="2138152" h="2135480">
                <a:moveTo>
                  <a:pt x="0" y="0"/>
                </a:moveTo>
                <a:lnTo>
                  <a:pt x="2138152" y="0"/>
                </a:lnTo>
                <a:lnTo>
                  <a:pt x="2138152" y="2135479"/>
                </a:lnTo>
                <a:lnTo>
                  <a:pt x="0" y="2135479"/>
                </a:lnTo>
                <a:lnTo>
                  <a:pt x="0" y="0"/>
                </a:lnTo>
                <a:close/>
              </a:path>
            </a:pathLst>
          </a:custGeom>
          <a:blipFill>
            <a:blip r:embed="rId3"/>
            <a:stretch>
              <a:fillRect/>
            </a:stretch>
          </a:blipFill>
        </p:spPr>
        <p:txBody>
          <a:bodyPr/>
          <a:lstStyle/>
          <a:p/>
        </p:txBody>
      </p:sp>
      <p:grpSp>
        <p:nvGrpSpPr>
          <p:cNvPr id="7" name="Group 7"/>
          <p:cNvGrpSpPr/>
          <p:nvPr/>
        </p:nvGrpSpPr>
        <p:grpSpPr>
          <a:xfrm>
            <a:off x="700633" y="6370885"/>
            <a:ext cx="2106663" cy="2106663"/>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982354" y="6912964"/>
            <a:ext cx="1543222" cy="1293552"/>
          </a:xfrm>
          <a:prstGeom prst="rect">
            <a:avLst/>
          </a:prstGeom>
        </p:spPr>
        <p:txBody>
          <a:bodyPr lIns="0" tIns="0" rIns="0" bIns="0" rtlCol="0" anchor="t">
            <a:spAutoFit/>
          </a:bodyPr>
          <a:lstStyle/>
          <a:p>
            <a:pPr algn="ctr">
              <a:lnSpc>
                <a:spcPts val="3090"/>
              </a:lnSpc>
            </a:pPr>
            <a:r>
              <a:rPr lang="en-US" sz="4544">
                <a:solidFill>
                  <a:srgbClr val="1E3048"/>
                </a:solidFill>
                <a:latin typeface="Poppins Bold"/>
              </a:rPr>
              <a:t>2023- 2030</a:t>
            </a:r>
          </a:p>
        </p:txBody>
      </p:sp>
      <p:sp>
        <p:nvSpPr>
          <p:cNvPr id="14" name="TextBox 14"/>
          <p:cNvSpPr txBox="1"/>
          <p:nvPr/>
        </p:nvSpPr>
        <p:spPr>
          <a:xfrm>
            <a:off x="2888636" y="6534748"/>
            <a:ext cx="5881668" cy="1735659"/>
          </a:xfrm>
          <a:prstGeom prst="rect">
            <a:avLst/>
          </a:prstGeom>
        </p:spPr>
        <p:txBody>
          <a:bodyPr lIns="0" tIns="0" rIns="0" bIns="0" rtlCol="0" anchor="t">
            <a:spAutoFit/>
          </a:bodyPr>
          <a:lstStyle/>
          <a:p>
            <a:pPr algn="ctr">
              <a:lnSpc>
                <a:spcPts val="6819"/>
              </a:lnSpc>
            </a:pPr>
            <a:r>
              <a:rPr lang="en-US" sz="4871">
                <a:solidFill>
                  <a:srgbClr val="FFFFFF"/>
                </a:solidFill>
                <a:latin typeface="Poppins"/>
              </a:rPr>
              <a:t>CAGR</a:t>
            </a:r>
          </a:p>
          <a:p>
            <a:pPr algn="ctr">
              <a:lnSpc>
                <a:spcPts val="6819"/>
              </a:lnSpc>
              <a:spcBef>
                <a:spcPct val="0"/>
              </a:spcBef>
            </a:pPr>
            <a:r>
              <a:rPr lang="en-US" sz="4871">
                <a:solidFill>
                  <a:srgbClr val="FFFFFF"/>
                </a:solidFill>
                <a:latin typeface="Poppins"/>
              </a:rPr>
              <a:t>6.20%</a:t>
            </a:r>
          </a:p>
        </p:txBody>
      </p:sp>
      <p:sp>
        <p:nvSpPr>
          <p:cNvPr id="15" name="TextBox 15"/>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grpSp>
        <p:nvGrpSpPr>
          <p:cNvPr id="16" name="Group 16"/>
          <p:cNvGrpSpPr/>
          <p:nvPr/>
        </p:nvGrpSpPr>
        <p:grpSpPr>
          <a:xfrm>
            <a:off x="390126" y="3198013"/>
            <a:ext cx="8753874" cy="2650228"/>
            <a:chExt cx="860407" cy="260488"/>
          </a:xfrm>
        </p:grpSpPr>
        <p:sp>
          <p:nvSpPr>
            <p:cNvPr id="17" name="Freeform 17"/>
            <p:cNvSpPr/>
            <p:nvPr/>
          </p:nvSpPr>
          <p:spPr>
            <a:xfrm>
              <a:off x="0" y="0"/>
              <a:ext cx="860407" cy="260488"/>
            </a:xfrm>
            <a:custGeom>
              <a:rect l="l" t="t" r="r" b="b"/>
              <a:pathLst>
                <a:path w="860407" h="260488">
                  <a:moveTo>
                    <a:pt x="88440" y="0"/>
                  </a:moveTo>
                  <a:lnTo>
                    <a:pt x="771967" y="0"/>
                  </a:lnTo>
                  <a:cubicBezTo>
                    <a:pt x="795423" y="0"/>
                    <a:pt x="817918" y="9318"/>
                    <a:pt x="834504" y="25903"/>
                  </a:cubicBezTo>
                  <a:cubicBezTo>
                    <a:pt x="851090" y="42489"/>
                    <a:pt x="860407" y="64984"/>
                    <a:pt x="860407" y="88440"/>
                  </a:cubicBezTo>
                  <a:lnTo>
                    <a:pt x="860407" y="172048"/>
                  </a:lnTo>
                  <a:cubicBezTo>
                    <a:pt x="860407" y="195503"/>
                    <a:pt x="851090" y="217998"/>
                    <a:pt x="834504" y="234584"/>
                  </a:cubicBezTo>
                  <a:cubicBezTo>
                    <a:pt x="817918" y="251170"/>
                    <a:pt x="795423" y="260488"/>
                    <a:pt x="771967" y="260488"/>
                  </a:cubicBezTo>
                  <a:lnTo>
                    <a:pt x="88440" y="260488"/>
                  </a:lnTo>
                  <a:cubicBezTo>
                    <a:pt x="64984" y="260488"/>
                    <a:pt x="42489" y="251170"/>
                    <a:pt x="25903" y="234584"/>
                  </a:cubicBezTo>
                  <a:cubicBezTo>
                    <a:pt x="9318" y="217998"/>
                    <a:pt x="0" y="195503"/>
                    <a:pt x="0" y="172048"/>
                  </a:cubicBezTo>
                  <a:lnTo>
                    <a:pt x="0" y="88440"/>
                  </a:lnTo>
                  <a:cubicBezTo>
                    <a:pt x="0" y="64984"/>
                    <a:pt x="9318" y="42489"/>
                    <a:pt x="25903" y="25903"/>
                  </a:cubicBezTo>
                  <a:cubicBezTo>
                    <a:pt x="42489" y="9318"/>
                    <a:pt x="64984" y="0"/>
                    <a:pt x="88440" y="0"/>
                  </a:cubicBezTo>
                  <a:close/>
                </a:path>
              </a:pathLst>
            </a:custGeom>
            <a:solidFill>
              <a:srgbClr val="694328"/>
            </a:solidFill>
          </p:spPr>
          <p:txBody>
            <a:bodyPr/>
            <a:lstStyle/>
            <a:p/>
          </p:txBody>
        </p:sp>
        <p:sp>
          <p:nvSpPr>
            <p:cNvPr id="18" name="TextBox 1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9" name="Freeform 19"/>
          <p:cNvSpPr/>
          <p:nvPr/>
        </p:nvSpPr>
        <p:spPr>
          <a:xfrm>
            <a:off x="750484" y="3523639"/>
            <a:ext cx="2138152" cy="2135480"/>
          </a:xfrm>
          <a:custGeom>
            <a:rect l="l" t="t" r="r" b="b"/>
            <a:pathLst>
              <a:path w="2138152" h="2135480">
                <a:moveTo>
                  <a:pt x="0" y="0"/>
                </a:moveTo>
                <a:lnTo>
                  <a:pt x="2138152" y="0"/>
                </a:lnTo>
                <a:lnTo>
                  <a:pt x="2138152" y="2135480"/>
                </a:lnTo>
                <a:lnTo>
                  <a:pt x="0" y="2135480"/>
                </a:lnTo>
                <a:lnTo>
                  <a:pt x="0" y="0"/>
                </a:lnTo>
                <a:close/>
              </a:path>
            </a:pathLst>
          </a:custGeom>
          <a:blipFill>
            <a:blip r:embed="rId3"/>
            <a:stretch>
              <a:fillRect/>
            </a:stretch>
          </a:blipFill>
        </p:spPr>
        <p:txBody>
          <a:bodyPr/>
          <a:lstStyle/>
          <a:p/>
        </p:txBody>
      </p:sp>
      <p:grpSp>
        <p:nvGrpSpPr>
          <p:cNvPr id="20" name="Group 20"/>
          <p:cNvGrpSpPr/>
          <p:nvPr/>
        </p:nvGrpSpPr>
        <p:grpSpPr>
          <a:xfrm>
            <a:off x="700633" y="3438181"/>
            <a:ext cx="2106663" cy="2106663"/>
            <a:chExt cx="812800" cy="812800"/>
          </a:xfrm>
        </p:grpSpPr>
        <p:sp>
          <p:nvSpPr>
            <p:cNvPr id="21" name="Freeform 2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2" name="TextBox 2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3" name="TextBox 23"/>
          <p:cNvSpPr txBox="1"/>
          <p:nvPr/>
        </p:nvSpPr>
        <p:spPr>
          <a:xfrm>
            <a:off x="982354" y="4326695"/>
            <a:ext cx="1543222" cy="510610"/>
          </a:xfrm>
          <a:prstGeom prst="rect">
            <a:avLst/>
          </a:prstGeom>
        </p:spPr>
        <p:txBody>
          <a:bodyPr lIns="0" tIns="0" rIns="0" bIns="0" rtlCol="0" anchor="t">
            <a:spAutoFit/>
          </a:bodyPr>
          <a:lstStyle/>
          <a:p>
            <a:pPr algn="ctr">
              <a:lnSpc>
                <a:spcPts val="3090"/>
              </a:lnSpc>
            </a:pPr>
            <a:r>
              <a:rPr lang="en-US" sz="4544">
                <a:solidFill>
                  <a:srgbClr val="1E3048"/>
                </a:solidFill>
                <a:latin typeface="Poppins Bold"/>
              </a:rPr>
              <a:t>2023</a:t>
            </a:r>
          </a:p>
        </p:txBody>
      </p:sp>
      <p:sp>
        <p:nvSpPr>
          <p:cNvPr id="24" name="TextBox 24"/>
          <p:cNvSpPr txBox="1"/>
          <p:nvPr/>
        </p:nvSpPr>
        <p:spPr>
          <a:xfrm>
            <a:off x="2888636" y="3602044"/>
            <a:ext cx="5881668" cy="1735659"/>
          </a:xfrm>
          <a:prstGeom prst="rect">
            <a:avLst/>
          </a:prstGeom>
        </p:spPr>
        <p:txBody>
          <a:bodyPr lIns="0" tIns="0" rIns="0" bIns="0" rtlCol="0" anchor="t">
            <a:spAutoFit/>
          </a:bodyPr>
          <a:lstStyle/>
          <a:p>
            <a:pPr algn="ctr">
              <a:lnSpc>
                <a:spcPts val="6819"/>
              </a:lnSpc>
            </a:pPr>
            <a:r>
              <a:rPr lang="en-US" sz="4871">
                <a:solidFill>
                  <a:srgbClr val="FFFFFF"/>
                </a:solidFill>
                <a:latin typeface="Poppins"/>
              </a:rPr>
              <a:t>MARKET SIZE</a:t>
            </a:r>
          </a:p>
          <a:p>
            <a:pPr algn="ctr">
              <a:lnSpc>
                <a:spcPts val="6819"/>
              </a:lnSpc>
              <a:spcBef>
                <a:spcPct val="0"/>
              </a:spcBef>
            </a:pPr>
            <a:r>
              <a:rPr lang="en-US" sz="4871">
                <a:solidFill>
                  <a:srgbClr val="FFFFFF"/>
                </a:solidFill>
                <a:latin typeface="Poppins"/>
              </a:rPr>
              <a:t>USD 216.8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2" name="Group 2"/>
          <p:cNvGrpSpPr/>
          <p:nvPr/>
        </p:nvGrpSpPr>
        <p:grpSpPr>
          <a:xfrm>
            <a:off x="0" y="0"/>
            <a:ext cx="18288000" cy="1028700"/>
            <a:chExt cx="4816593" cy="270933"/>
          </a:xfrm>
        </p:grpSpPr>
        <p:sp>
          <p:nvSpPr>
            <p:cNvPr id="3" name="Freeform 3"/>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4" name="TextBox 4"/>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2132218" y="1493022"/>
            <a:ext cx="6202529" cy="2698953"/>
            <a:chExt cx="8118169" cy="3532520"/>
          </a:xfrm>
        </p:grpSpPr>
        <p:sp>
          <p:nvSpPr>
            <p:cNvPr id="6" name="Freeform 6"/>
            <p:cNvSpPr/>
            <p:nvPr/>
          </p:nvSpPr>
          <p:spPr>
            <a:xfrm>
              <a:off x="0" y="0"/>
              <a:ext cx="8118169" cy="3532520"/>
            </a:xfrm>
            <a:custGeom>
              <a:rect l="l" t="t" r="r" b="b"/>
              <a:pathLst>
                <a:path w="8118169" h="3532520">
                  <a:moveTo>
                    <a:pt x="7993709" y="3532520"/>
                  </a:moveTo>
                  <a:lnTo>
                    <a:pt x="124460" y="3532520"/>
                  </a:lnTo>
                  <a:cubicBezTo>
                    <a:pt x="55880" y="3532520"/>
                    <a:pt x="0" y="3476641"/>
                    <a:pt x="0" y="3408060"/>
                  </a:cubicBezTo>
                  <a:lnTo>
                    <a:pt x="0" y="124460"/>
                  </a:lnTo>
                  <a:cubicBezTo>
                    <a:pt x="0" y="55880"/>
                    <a:pt x="55880" y="0"/>
                    <a:pt x="124460" y="0"/>
                  </a:cubicBezTo>
                  <a:lnTo>
                    <a:pt x="7993709" y="0"/>
                  </a:lnTo>
                  <a:cubicBezTo>
                    <a:pt x="8062289" y="0"/>
                    <a:pt x="8118169" y="55880"/>
                    <a:pt x="8118169" y="124460"/>
                  </a:cubicBezTo>
                  <a:lnTo>
                    <a:pt x="8118169" y="3408061"/>
                  </a:lnTo>
                  <a:cubicBezTo>
                    <a:pt x="8118169" y="3476641"/>
                    <a:pt x="8062289" y="3532520"/>
                    <a:pt x="7993709" y="3532520"/>
                  </a:cubicBezTo>
                  <a:close/>
                </a:path>
              </a:pathLst>
            </a:custGeom>
            <a:solidFill>
              <a:srgbClr val="6B2E0E"/>
            </a:solidFill>
          </p:spPr>
          <p:txBody>
            <a:bodyPr/>
            <a:lstStyle/>
            <a:p/>
          </p:txBody>
        </p:sp>
      </p:grpSp>
      <p:grpSp>
        <p:nvGrpSpPr>
          <p:cNvPr id="7" name="Group 7"/>
          <p:cNvGrpSpPr/>
          <p:nvPr/>
        </p:nvGrpSpPr>
        <p:grpSpPr>
          <a:xfrm rot="5400000">
            <a:off x="1282887" y="1133530"/>
            <a:ext cx="785882" cy="3351656"/>
            <a:chExt cx="3130550" cy="13351270"/>
          </a:xfrm>
        </p:grpSpPr>
        <p:sp>
          <p:nvSpPr>
            <p:cNvPr id="8" name="Freeform 8"/>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9" name="Group 9"/>
          <p:cNvGrpSpPr/>
          <p:nvPr/>
        </p:nvGrpSpPr>
        <p:grpSpPr>
          <a:xfrm>
            <a:off x="2132218" y="4407357"/>
            <a:ext cx="6202529" cy="2698953"/>
            <a:chExt cx="8118169" cy="3532520"/>
          </a:xfrm>
        </p:grpSpPr>
        <p:sp>
          <p:nvSpPr>
            <p:cNvPr id="10" name="Freeform 10"/>
            <p:cNvSpPr/>
            <p:nvPr/>
          </p:nvSpPr>
          <p:spPr>
            <a:xfrm>
              <a:off x="0" y="0"/>
              <a:ext cx="8118169" cy="3532520"/>
            </a:xfrm>
            <a:custGeom>
              <a:rect l="l" t="t" r="r" b="b"/>
              <a:pathLst>
                <a:path w="8118169" h="3532520">
                  <a:moveTo>
                    <a:pt x="7993709" y="3532520"/>
                  </a:moveTo>
                  <a:lnTo>
                    <a:pt x="124460" y="3532520"/>
                  </a:lnTo>
                  <a:cubicBezTo>
                    <a:pt x="55880" y="3532520"/>
                    <a:pt x="0" y="3476641"/>
                    <a:pt x="0" y="3408060"/>
                  </a:cubicBezTo>
                  <a:lnTo>
                    <a:pt x="0" y="124460"/>
                  </a:lnTo>
                  <a:cubicBezTo>
                    <a:pt x="0" y="55880"/>
                    <a:pt x="55880" y="0"/>
                    <a:pt x="124460" y="0"/>
                  </a:cubicBezTo>
                  <a:lnTo>
                    <a:pt x="7993709" y="0"/>
                  </a:lnTo>
                  <a:cubicBezTo>
                    <a:pt x="8062289" y="0"/>
                    <a:pt x="8118169" y="55880"/>
                    <a:pt x="8118169" y="124460"/>
                  </a:cubicBezTo>
                  <a:lnTo>
                    <a:pt x="8118169" y="3408061"/>
                  </a:lnTo>
                  <a:cubicBezTo>
                    <a:pt x="8118169" y="3476641"/>
                    <a:pt x="8062289" y="3532520"/>
                    <a:pt x="7993709" y="3532520"/>
                  </a:cubicBezTo>
                  <a:close/>
                </a:path>
              </a:pathLst>
            </a:custGeom>
            <a:solidFill>
              <a:srgbClr val="BB6228"/>
            </a:solidFill>
          </p:spPr>
          <p:txBody>
            <a:bodyPr/>
            <a:lstStyle/>
            <a:p/>
          </p:txBody>
        </p:sp>
      </p:grpSp>
      <p:grpSp>
        <p:nvGrpSpPr>
          <p:cNvPr id="11" name="Group 11"/>
          <p:cNvGrpSpPr/>
          <p:nvPr/>
        </p:nvGrpSpPr>
        <p:grpSpPr>
          <a:xfrm rot="5400000">
            <a:off x="1282887" y="4047866"/>
            <a:ext cx="785882" cy="3351656"/>
            <a:chExt cx="3130550" cy="13351270"/>
          </a:xfrm>
        </p:grpSpPr>
        <p:sp>
          <p:nvSpPr>
            <p:cNvPr id="12" name="Freeform 1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3" name="TextBox 13"/>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4" name="TextBox 14"/>
          <p:cNvSpPr txBox="1"/>
          <p:nvPr/>
        </p:nvSpPr>
        <p:spPr>
          <a:xfrm>
            <a:off x="238010" y="2657141"/>
            <a:ext cx="2875636" cy="352060"/>
          </a:xfrm>
          <a:prstGeom prst="rect">
            <a:avLst/>
          </a:prstGeom>
        </p:spPr>
        <p:txBody>
          <a:bodyPr lIns="0" tIns="0" rIns="0" bIns="0" rtlCol="0" anchor="t">
            <a:spAutoFit/>
          </a:bodyPr>
          <a:lstStyle/>
          <a:p>
            <a:pPr algn="ctr">
              <a:lnSpc>
                <a:spcPts val="2693"/>
              </a:lnSpc>
            </a:pPr>
            <a:r>
              <a:rPr lang="en-US" sz="2667">
                <a:solidFill>
                  <a:srgbClr val="43B4BE"/>
                </a:solidFill>
                <a:latin typeface="Montserrat Classic"/>
              </a:rPr>
              <a:t>Type Segment</a:t>
            </a:r>
          </a:p>
        </p:txBody>
      </p:sp>
      <p:sp>
        <p:nvSpPr>
          <p:cNvPr id="15" name="TextBox 15"/>
          <p:cNvSpPr txBox="1"/>
          <p:nvPr/>
        </p:nvSpPr>
        <p:spPr>
          <a:xfrm>
            <a:off x="3481152" y="1731248"/>
            <a:ext cx="4698695" cy="2174875"/>
          </a:xfrm>
          <a:prstGeom prst="rect">
            <a:avLst/>
          </a:prstGeom>
        </p:spPr>
        <p:txBody>
          <a:bodyPr lIns="0" tIns="0" rIns="0" bIns="0" rtlCol="0" anchor="t">
            <a:spAutoFit/>
          </a:bodyPr>
          <a:lstStyle/>
          <a:p>
            <a:pPr marL="539751" lvl="1" indent="-269876">
              <a:lnSpc>
                <a:spcPts val="3500"/>
              </a:lnSpc>
              <a:buFont typeface="Arial"/>
              <a:buChar char="•"/>
            </a:pPr>
            <a:r>
              <a:rPr lang="en-US" sz="2500">
                <a:solidFill>
                  <a:srgbClr val="FFFFFF"/>
                </a:solidFill>
                <a:latin typeface="Montserrat"/>
              </a:rPr>
              <a:t>Cash</a:t>
            </a:r>
          </a:p>
          <a:p>
            <a:pPr marL="539751" lvl="1" indent="-269876">
              <a:lnSpc>
                <a:spcPts val="3500"/>
              </a:lnSpc>
              <a:buFont typeface="Arial"/>
              <a:buChar char="•"/>
            </a:pPr>
            <a:r>
              <a:rPr lang="en-US" sz="2500">
                <a:solidFill>
                  <a:srgbClr val="FFFFFF"/>
                </a:solidFill>
                <a:latin typeface="Montserrat"/>
              </a:rPr>
              <a:t>Debit Cards</a:t>
            </a:r>
          </a:p>
          <a:p>
            <a:pPr marL="539751" lvl="1" indent="-269876">
              <a:lnSpc>
                <a:spcPts val="3500"/>
              </a:lnSpc>
              <a:buFont typeface="Arial"/>
              <a:buChar char="•"/>
            </a:pPr>
            <a:r>
              <a:rPr lang="en-US" sz="2500">
                <a:solidFill>
                  <a:srgbClr val="FFFFFF"/>
                </a:solidFill>
                <a:latin typeface="Montserrat"/>
              </a:rPr>
              <a:t>Credit Cards</a:t>
            </a:r>
          </a:p>
          <a:p>
            <a:pPr marL="539751" lvl="1" indent="-269876">
              <a:lnSpc>
                <a:spcPts val="3500"/>
              </a:lnSpc>
              <a:buFont typeface="Arial"/>
              <a:buChar char="•"/>
            </a:pPr>
            <a:r>
              <a:rPr lang="en-US" sz="2500">
                <a:solidFill>
                  <a:srgbClr val="FFFFFF"/>
                </a:solidFill>
                <a:latin typeface="Montserrat"/>
              </a:rPr>
              <a:t>Digital Wallets</a:t>
            </a:r>
          </a:p>
          <a:p>
            <a:pPr marL="539751" lvl="1" indent="-269876">
              <a:lnSpc>
                <a:spcPts val="3500"/>
              </a:lnSpc>
              <a:buFont typeface="Arial"/>
              <a:buChar char="•"/>
            </a:pPr>
            <a:r>
              <a:rPr lang="en-US" sz="2500">
                <a:solidFill>
                  <a:srgbClr val="FFFFFF"/>
                </a:solidFill>
                <a:latin typeface="Montserrat"/>
              </a:rPr>
              <a:t>Electronic Bank Transfers</a:t>
            </a:r>
          </a:p>
        </p:txBody>
      </p:sp>
      <p:sp>
        <p:nvSpPr>
          <p:cNvPr id="16" name="TextBox 16"/>
          <p:cNvSpPr txBox="1"/>
          <p:nvPr/>
        </p:nvSpPr>
        <p:spPr>
          <a:xfrm>
            <a:off x="238010" y="5378378"/>
            <a:ext cx="2875636" cy="687388"/>
          </a:xfrm>
          <a:prstGeom prst="rect">
            <a:avLst/>
          </a:prstGeom>
        </p:spPr>
        <p:txBody>
          <a:bodyPr lIns="0" tIns="0" rIns="0" bIns="0" rtlCol="0" anchor="t">
            <a:spAutoFit/>
          </a:bodyPr>
          <a:lstStyle/>
          <a:p>
            <a:pPr algn="ctr">
              <a:lnSpc>
                <a:spcPts val="2693"/>
              </a:lnSpc>
            </a:pPr>
            <a:r>
              <a:rPr lang="en-US" sz="2667">
                <a:solidFill>
                  <a:srgbClr val="43B4BE"/>
                </a:solidFill>
                <a:latin typeface="Montserrat Classic"/>
              </a:rPr>
              <a:t>Application Segment</a:t>
            </a:r>
          </a:p>
        </p:txBody>
      </p:sp>
      <p:sp>
        <p:nvSpPr>
          <p:cNvPr id="17" name="TextBox 17"/>
          <p:cNvSpPr txBox="1"/>
          <p:nvPr/>
        </p:nvSpPr>
        <p:spPr>
          <a:xfrm>
            <a:off x="3351656" y="4806084"/>
            <a:ext cx="4828191" cy="1736725"/>
          </a:xfrm>
          <a:prstGeom prst="rect">
            <a:avLst/>
          </a:prstGeom>
        </p:spPr>
        <p:txBody>
          <a:bodyPr lIns="0" tIns="0" rIns="0" bIns="0" rtlCol="0" anchor="t">
            <a:spAutoFit/>
          </a:bodyPr>
          <a:lstStyle/>
          <a:p>
            <a:pPr marL="539751" lvl="1" indent="-269876">
              <a:lnSpc>
                <a:spcPts val="3500"/>
              </a:lnSpc>
              <a:buFont typeface="Arial"/>
              <a:buChar char="•"/>
            </a:pPr>
            <a:r>
              <a:rPr lang="en-US" sz="2500">
                <a:solidFill>
                  <a:srgbClr val="FFFFFF"/>
                </a:solidFill>
                <a:latin typeface="Montserrat"/>
              </a:rPr>
              <a:t>Quick Service Restaurant</a:t>
            </a:r>
          </a:p>
          <a:p>
            <a:pPr marL="539751" lvl="1" indent="-269876">
              <a:lnSpc>
                <a:spcPts val="3500"/>
              </a:lnSpc>
              <a:buFont typeface="Arial"/>
              <a:buChar char="•"/>
            </a:pPr>
            <a:r>
              <a:rPr lang="en-US" sz="2500">
                <a:solidFill>
                  <a:srgbClr val="FFFFFF"/>
                </a:solidFill>
                <a:latin typeface="Montserrat"/>
              </a:rPr>
              <a:t>Full Serviced Restaurant</a:t>
            </a:r>
          </a:p>
          <a:p>
            <a:pPr marL="539751" lvl="1" indent="-269876">
              <a:lnSpc>
                <a:spcPts val="3500"/>
              </a:lnSpc>
              <a:buFont typeface="Arial"/>
              <a:buChar char="•"/>
            </a:pPr>
            <a:r>
              <a:rPr lang="en-US" sz="2500">
                <a:solidFill>
                  <a:srgbClr val="FFFFFF"/>
                </a:solidFill>
                <a:latin typeface="Montserrat"/>
              </a:rPr>
              <a:t>Cafes &amp; Bars</a:t>
            </a:r>
          </a:p>
          <a:p>
            <a:pPr marL="539751" lvl="1" indent="-269876">
              <a:lnSpc>
                <a:spcPts val="3500"/>
              </a:lnSpc>
              <a:buFont typeface="Arial"/>
              <a:buChar char="•"/>
            </a:pPr>
            <a:r>
              <a:rPr lang="en-US" sz="2500">
                <a:solidFill>
                  <a:srgbClr val="FFFFFF"/>
                </a:solidFill>
                <a:latin typeface="Montserrat"/>
              </a:rPr>
              <a:t>Street Food</a:t>
            </a:r>
          </a:p>
        </p:txBody>
      </p:sp>
      <p:grpSp>
        <p:nvGrpSpPr>
          <p:cNvPr id="18" name="Group 18"/>
          <p:cNvGrpSpPr/>
          <p:nvPr/>
        </p:nvGrpSpPr>
        <p:grpSpPr>
          <a:xfrm>
            <a:off x="2132218" y="7318982"/>
            <a:ext cx="6202529" cy="2698953"/>
            <a:chExt cx="8118169" cy="3532520"/>
          </a:xfrm>
        </p:grpSpPr>
        <p:sp>
          <p:nvSpPr>
            <p:cNvPr id="19" name="Freeform 19"/>
            <p:cNvSpPr/>
            <p:nvPr/>
          </p:nvSpPr>
          <p:spPr>
            <a:xfrm>
              <a:off x="0" y="0"/>
              <a:ext cx="8118169" cy="3532520"/>
            </a:xfrm>
            <a:custGeom>
              <a:rect l="l" t="t" r="r" b="b"/>
              <a:pathLst>
                <a:path w="8118169" h="3532520">
                  <a:moveTo>
                    <a:pt x="7993709" y="3532520"/>
                  </a:moveTo>
                  <a:lnTo>
                    <a:pt x="124460" y="3532520"/>
                  </a:lnTo>
                  <a:cubicBezTo>
                    <a:pt x="55880" y="3532520"/>
                    <a:pt x="0" y="3476641"/>
                    <a:pt x="0" y="3408060"/>
                  </a:cubicBezTo>
                  <a:lnTo>
                    <a:pt x="0" y="124460"/>
                  </a:lnTo>
                  <a:cubicBezTo>
                    <a:pt x="0" y="55880"/>
                    <a:pt x="55880" y="0"/>
                    <a:pt x="124460" y="0"/>
                  </a:cubicBezTo>
                  <a:lnTo>
                    <a:pt x="7993709" y="0"/>
                  </a:lnTo>
                  <a:cubicBezTo>
                    <a:pt x="8062289" y="0"/>
                    <a:pt x="8118169" y="55880"/>
                    <a:pt x="8118169" y="124460"/>
                  </a:cubicBezTo>
                  <a:lnTo>
                    <a:pt x="8118169" y="3408061"/>
                  </a:lnTo>
                  <a:cubicBezTo>
                    <a:pt x="8118169" y="3476641"/>
                    <a:pt x="8062289" y="3532520"/>
                    <a:pt x="7993709" y="3532520"/>
                  </a:cubicBezTo>
                  <a:close/>
                </a:path>
              </a:pathLst>
            </a:custGeom>
            <a:solidFill>
              <a:srgbClr val="6195A3"/>
            </a:solidFill>
          </p:spPr>
          <p:txBody>
            <a:bodyPr/>
            <a:lstStyle/>
            <a:p/>
          </p:txBody>
        </p:sp>
      </p:grpSp>
      <p:grpSp>
        <p:nvGrpSpPr>
          <p:cNvPr id="20" name="Group 20"/>
          <p:cNvGrpSpPr/>
          <p:nvPr/>
        </p:nvGrpSpPr>
        <p:grpSpPr>
          <a:xfrm rot="5400000">
            <a:off x="1282887" y="6959491"/>
            <a:ext cx="785882" cy="3351656"/>
            <a:chExt cx="3130550" cy="13351270"/>
          </a:xfrm>
        </p:grpSpPr>
        <p:sp>
          <p:nvSpPr>
            <p:cNvPr id="21" name="Freeform 21"/>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2" name="TextBox 22"/>
          <p:cNvSpPr txBox="1"/>
          <p:nvPr/>
        </p:nvSpPr>
        <p:spPr>
          <a:xfrm>
            <a:off x="238010" y="8290003"/>
            <a:ext cx="2875636" cy="687388"/>
          </a:xfrm>
          <a:prstGeom prst="rect">
            <a:avLst/>
          </a:prstGeom>
        </p:spPr>
        <p:txBody>
          <a:bodyPr lIns="0" tIns="0" rIns="0" bIns="0" rtlCol="0" anchor="t">
            <a:spAutoFit/>
          </a:bodyPr>
          <a:lstStyle/>
          <a:p>
            <a:pPr algn="ctr">
              <a:lnSpc>
                <a:spcPts val="2693"/>
              </a:lnSpc>
            </a:pPr>
            <a:r>
              <a:rPr lang="en-US" sz="2667">
                <a:solidFill>
                  <a:srgbClr val="43B4BE"/>
                </a:solidFill>
                <a:latin typeface="Montserrat Classic"/>
              </a:rPr>
              <a:t>Product Type Segment </a:t>
            </a:r>
          </a:p>
        </p:txBody>
      </p:sp>
      <p:sp>
        <p:nvSpPr>
          <p:cNvPr id="23" name="TextBox 23"/>
          <p:cNvSpPr txBox="1"/>
          <p:nvPr/>
        </p:nvSpPr>
        <p:spPr>
          <a:xfrm>
            <a:off x="3351656" y="7428011"/>
            <a:ext cx="4828191" cy="2454275"/>
          </a:xfrm>
          <a:prstGeom prst="rect">
            <a:avLst/>
          </a:prstGeom>
        </p:spPr>
        <p:txBody>
          <a:bodyPr lIns="0" tIns="0" rIns="0" bIns="0" rtlCol="0" anchor="t">
            <a:spAutoFit/>
          </a:bodyPr>
          <a:lstStyle/>
          <a:p>
            <a:pPr marL="431802" lvl="1" indent="-215901">
              <a:lnSpc>
                <a:spcPts val="2800"/>
              </a:lnSpc>
              <a:buFont typeface="Arial"/>
              <a:buChar char="•"/>
            </a:pPr>
            <a:r>
              <a:rPr lang="en-US" sz="2000">
                <a:solidFill>
                  <a:srgbClr val="FFFFFF"/>
                </a:solidFill>
                <a:latin typeface="Montserrat"/>
              </a:rPr>
              <a:t>Chinese Cuisine</a:t>
            </a:r>
          </a:p>
          <a:p>
            <a:pPr marL="431802" lvl="1" indent="-215901">
              <a:lnSpc>
                <a:spcPts val="2800"/>
              </a:lnSpc>
              <a:buFont typeface="Arial"/>
              <a:buChar char="•"/>
            </a:pPr>
            <a:r>
              <a:rPr lang="en-US" sz="2000">
                <a:solidFill>
                  <a:srgbClr val="FFFFFF"/>
                </a:solidFill>
                <a:latin typeface="Montserrat"/>
              </a:rPr>
              <a:t>Indian Cuisine</a:t>
            </a:r>
          </a:p>
          <a:p>
            <a:pPr marL="431802" lvl="1" indent="-215901">
              <a:lnSpc>
                <a:spcPts val="2800"/>
              </a:lnSpc>
              <a:buFont typeface="Arial"/>
              <a:buChar char="•"/>
            </a:pPr>
            <a:r>
              <a:rPr lang="en-US" sz="2000">
                <a:solidFill>
                  <a:srgbClr val="FFFFFF"/>
                </a:solidFill>
                <a:latin typeface="Montserrat"/>
              </a:rPr>
              <a:t>Japanese Cuisine</a:t>
            </a:r>
          </a:p>
          <a:p>
            <a:pPr marL="431802" lvl="1" indent="-215901">
              <a:lnSpc>
                <a:spcPts val="2800"/>
              </a:lnSpc>
              <a:buFont typeface="Arial"/>
              <a:buChar char="•"/>
            </a:pPr>
            <a:r>
              <a:rPr lang="en-US" sz="2000">
                <a:solidFill>
                  <a:srgbClr val="FFFFFF"/>
                </a:solidFill>
                <a:latin typeface="Montserrat"/>
              </a:rPr>
              <a:t>Italian Cuisine</a:t>
            </a:r>
          </a:p>
          <a:p>
            <a:pPr marL="431802" lvl="1" indent="-215901">
              <a:lnSpc>
                <a:spcPts val="2800"/>
              </a:lnSpc>
              <a:buFont typeface="Arial"/>
              <a:buChar char="•"/>
            </a:pPr>
            <a:r>
              <a:rPr lang="en-US" sz="2000">
                <a:solidFill>
                  <a:srgbClr val="FFFFFF"/>
                </a:solidFill>
                <a:latin typeface="Montserrat"/>
              </a:rPr>
              <a:t>Mediterranean Cuisine</a:t>
            </a:r>
          </a:p>
          <a:p>
            <a:pPr marL="431802" lvl="1" indent="-215901">
              <a:lnSpc>
                <a:spcPts val="2800"/>
              </a:lnSpc>
              <a:buFont typeface="Arial"/>
              <a:buChar char="•"/>
            </a:pPr>
            <a:r>
              <a:rPr lang="en-US" sz="2000">
                <a:solidFill>
                  <a:srgbClr val="FFFFFF"/>
                </a:solidFill>
                <a:latin typeface="Montserrat"/>
              </a:rPr>
              <a:t>Mexican Cuisine</a:t>
            </a:r>
          </a:p>
          <a:p>
            <a:pPr marL="431802" lvl="1" indent="-215901">
              <a:lnSpc>
                <a:spcPts val="2800"/>
              </a:lnSpc>
              <a:buFont typeface="Arial"/>
              <a:buChar char="•"/>
            </a:pPr>
            <a:r>
              <a:rPr lang="en-US" sz="2000">
                <a:solidFill>
                  <a:srgbClr val="FFFFFF"/>
                </a:solidFill>
                <a:latin typeface="Montserrat"/>
              </a:rPr>
              <a:t>Turkish Cuisine</a:t>
            </a:r>
          </a:p>
        </p:txBody>
      </p:sp>
      <p:grpSp>
        <p:nvGrpSpPr>
          <p:cNvPr id="24" name="Group 24"/>
          <p:cNvGrpSpPr/>
          <p:nvPr/>
        </p:nvGrpSpPr>
        <p:grpSpPr>
          <a:xfrm>
            <a:off x="12085471" y="2842498"/>
            <a:ext cx="6202529" cy="2698953"/>
            <a:chExt cx="8118169" cy="3532520"/>
          </a:xfrm>
        </p:grpSpPr>
        <p:sp>
          <p:nvSpPr>
            <p:cNvPr id="25" name="Freeform 25"/>
            <p:cNvSpPr/>
            <p:nvPr/>
          </p:nvSpPr>
          <p:spPr>
            <a:xfrm>
              <a:off x="0" y="0"/>
              <a:ext cx="8118169" cy="3532520"/>
            </a:xfrm>
            <a:custGeom>
              <a:rect l="l" t="t" r="r" b="b"/>
              <a:pathLst>
                <a:path w="8118169" h="3532520">
                  <a:moveTo>
                    <a:pt x="7993709" y="3532520"/>
                  </a:moveTo>
                  <a:lnTo>
                    <a:pt x="124460" y="3532520"/>
                  </a:lnTo>
                  <a:cubicBezTo>
                    <a:pt x="55880" y="3532520"/>
                    <a:pt x="0" y="3476641"/>
                    <a:pt x="0" y="3408060"/>
                  </a:cubicBezTo>
                  <a:lnTo>
                    <a:pt x="0" y="124460"/>
                  </a:lnTo>
                  <a:cubicBezTo>
                    <a:pt x="0" y="55880"/>
                    <a:pt x="55880" y="0"/>
                    <a:pt x="124460" y="0"/>
                  </a:cubicBezTo>
                  <a:lnTo>
                    <a:pt x="7993709" y="0"/>
                  </a:lnTo>
                  <a:cubicBezTo>
                    <a:pt x="8062289" y="0"/>
                    <a:pt x="8118169" y="55880"/>
                    <a:pt x="8118169" y="124460"/>
                  </a:cubicBezTo>
                  <a:lnTo>
                    <a:pt x="8118169" y="3408061"/>
                  </a:lnTo>
                  <a:cubicBezTo>
                    <a:pt x="8118169" y="3476641"/>
                    <a:pt x="8062289" y="3532520"/>
                    <a:pt x="7993709" y="3532520"/>
                  </a:cubicBezTo>
                  <a:close/>
                </a:path>
              </a:pathLst>
            </a:custGeom>
            <a:solidFill>
              <a:srgbClr val="B65C5C"/>
            </a:solidFill>
          </p:spPr>
          <p:txBody>
            <a:bodyPr/>
            <a:lstStyle/>
            <a:p/>
          </p:txBody>
        </p:sp>
      </p:grpSp>
      <p:grpSp>
        <p:nvGrpSpPr>
          <p:cNvPr id="26" name="Group 26"/>
          <p:cNvGrpSpPr/>
          <p:nvPr/>
        </p:nvGrpSpPr>
        <p:grpSpPr>
          <a:xfrm rot="5400000">
            <a:off x="11236140" y="2483007"/>
            <a:ext cx="785882" cy="3351656"/>
            <a:chExt cx="3130550" cy="13351270"/>
          </a:xfrm>
        </p:grpSpPr>
        <p:sp>
          <p:nvSpPr>
            <p:cNvPr id="27" name="Freeform 2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28" name="Group 28"/>
          <p:cNvGrpSpPr/>
          <p:nvPr/>
        </p:nvGrpSpPr>
        <p:grpSpPr>
          <a:xfrm>
            <a:off x="12085471" y="5756834"/>
            <a:ext cx="6202529" cy="2698953"/>
            <a:chExt cx="8118169" cy="3532520"/>
          </a:xfrm>
        </p:grpSpPr>
        <p:sp>
          <p:nvSpPr>
            <p:cNvPr id="29" name="Freeform 29"/>
            <p:cNvSpPr/>
            <p:nvPr/>
          </p:nvSpPr>
          <p:spPr>
            <a:xfrm>
              <a:off x="0" y="0"/>
              <a:ext cx="8118169" cy="3532520"/>
            </a:xfrm>
            <a:custGeom>
              <a:rect l="l" t="t" r="r" b="b"/>
              <a:pathLst>
                <a:path w="8118169" h="3532520">
                  <a:moveTo>
                    <a:pt x="7993709" y="3532520"/>
                  </a:moveTo>
                  <a:lnTo>
                    <a:pt x="124460" y="3532520"/>
                  </a:lnTo>
                  <a:cubicBezTo>
                    <a:pt x="55880" y="3532520"/>
                    <a:pt x="0" y="3476641"/>
                    <a:pt x="0" y="3408060"/>
                  </a:cubicBezTo>
                  <a:lnTo>
                    <a:pt x="0" y="124460"/>
                  </a:lnTo>
                  <a:cubicBezTo>
                    <a:pt x="0" y="55880"/>
                    <a:pt x="55880" y="0"/>
                    <a:pt x="124460" y="0"/>
                  </a:cubicBezTo>
                  <a:lnTo>
                    <a:pt x="7993709" y="0"/>
                  </a:lnTo>
                  <a:cubicBezTo>
                    <a:pt x="8062289" y="0"/>
                    <a:pt x="8118169" y="55880"/>
                    <a:pt x="8118169" y="124460"/>
                  </a:cubicBezTo>
                  <a:lnTo>
                    <a:pt x="8118169" y="3408061"/>
                  </a:lnTo>
                  <a:cubicBezTo>
                    <a:pt x="8118169" y="3476641"/>
                    <a:pt x="8062289" y="3532520"/>
                    <a:pt x="7993709" y="3532520"/>
                  </a:cubicBezTo>
                  <a:close/>
                </a:path>
              </a:pathLst>
            </a:custGeom>
            <a:solidFill>
              <a:srgbClr val="795950"/>
            </a:solidFill>
          </p:spPr>
          <p:txBody>
            <a:bodyPr/>
            <a:lstStyle/>
            <a:p/>
          </p:txBody>
        </p:sp>
      </p:grpSp>
      <p:grpSp>
        <p:nvGrpSpPr>
          <p:cNvPr id="30" name="Group 30"/>
          <p:cNvGrpSpPr/>
          <p:nvPr/>
        </p:nvGrpSpPr>
        <p:grpSpPr>
          <a:xfrm rot="5400000">
            <a:off x="11236140" y="5397342"/>
            <a:ext cx="785882" cy="3351656"/>
            <a:chExt cx="3130550" cy="13351270"/>
          </a:xfrm>
        </p:grpSpPr>
        <p:sp>
          <p:nvSpPr>
            <p:cNvPr id="31" name="Freeform 31"/>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32" name="TextBox 32"/>
          <p:cNvSpPr txBox="1"/>
          <p:nvPr/>
        </p:nvSpPr>
        <p:spPr>
          <a:xfrm>
            <a:off x="10191263" y="4006617"/>
            <a:ext cx="2875636" cy="352060"/>
          </a:xfrm>
          <a:prstGeom prst="rect">
            <a:avLst/>
          </a:prstGeom>
        </p:spPr>
        <p:txBody>
          <a:bodyPr lIns="0" tIns="0" rIns="0" bIns="0" rtlCol="0" anchor="t">
            <a:spAutoFit/>
          </a:bodyPr>
          <a:lstStyle/>
          <a:p>
            <a:pPr algn="ctr">
              <a:lnSpc>
                <a:spcPts val="2693"/>
              </a:lnSpc>
            </a:pPr>
            <a:r>
              <a:rPr lang="en-US" sz="2667">
                <a:solidFill>
                  <a:srgbClr val="43B4BE"/>
                </a:solidFill>
                <a:latin typeface="Montserrat Classic"/>
              </a:rPr>
              <a:t>Nature Segment</a:t>
            </a:r>
          </a:p>
        </p:txBody>
      </p:sp>
      <p:sp>
        <p:nvSpPr>
          <p:cNvPr id="33" name="TextBox 33"/>
          <p:cNvSpPr txBox="1"/>
          <p:nvPr/>
        </p:nvSpPr>
        <p:spPr>
          <a:xfrm>
            <a:off x="13434405" y="3535043"/>
            <a:ext cx="4698695" cy="1298575"/>
          </a:xfrm>
          <a:prstGeom prst="rect">
            <a:avLst/>
          </a:prstGeom>
        </p:spPr>
        <p:txBody>
          <a:bodyPr lIns="0" tIns="0" rIns="0" bIns="0" rtlCol="0" anchor="t">
            <a:spAutoFit/>
          </a:bodyPr>
          <a:lstStyle/>
          <a:p>
            <a:pPr marL="539751" lvl="1" indent="-269876">
              <a:lnSpc>
                <a:spcPts val="3500"/>
              </a:lnSpc>
              <a:buFont typeface="Arial"/>
              <a:buChar char="•"/>
            </a:pPr>
            <a:r>
              <a:rPr lang="en-US" sz="2500">
                <a:solidFill>
                  <a:srgbClr val="FFFFFF"/>
                </a:solidFill>
                <a:latin typeface="Montserrat"/>
              </a:rPr>
              <a:t>Vegetarian</a:t>
            </a:r>
          </a:p>
          <a:p>
            <a:pPr marL="539751" lvl="1" indent="-269876">
              <a:lnSpc>
                <a:spcPts val="3500"/>
              </a:lnSpc>
              <a:buFont typeface="Arial"/>
              <a:buChar char="•"/>
            </a:pPr>
            <a:r>
              <a:rPr lang="en-US" sz="2500">
                <a:solidFill>
                  <a:srgbClr val="FFFFFF"/>
                </a:solidFill>
                <a:latin typeface="Montserrat"/>
              </a:rPr>
              <a:t>Non-Vegetarian</a:t>
            </a:r>
          </a:p>
          <a:p>
            <a:pPr marL="539751" lvl="1" indent="-269876">
              <a:lnSpc>
                <a:spcPts val="3500"/>
              </a:lnSpc>
              <a:buFont typeface="Arial"/>
              <a:buChar char="•"/>
            </a:pPr>
            <a:r>
              <a:rPr lang="en-US" sz="2500">
                <a:solidFill>
                  <a:srgbClr val="FFFFFF"/>
                </a:solidFill>
                <a:latin typeface="Montserrat"/>
              </a:rPr>
              <a:t>Vegan</a:t>
            </a:r>
          </a:p>
        </p:txBody>
      </p:sp>
      <p:sp>
        <p:nvSpPr>
          <p:cNvPr id="34" name="TextBox 34"/>
          <p:cNvSpPr txBox="1"/>
          <p:nvPr/>
        </p:nvSpPr>
        <p:spPr>
          <a:xfrm>
            <a:off x="10191263" y="6727854"/>
            <a:ext cx="2875636" cy="687388"/>
          </a:xfrm>
          <a:prstGeom prst="rect">
            <a:avLst/>
          </a:prstGeom>
        </p:spPr>
        <p:txBody>
          <a:bodyPr lIns="0" tIns="0" rIns="0" bIns="0" rtlCol="0" anchor="t">
            <a:spAutoFit/>
          </a:bodyPr>
          <a:lstStyle/>
          <a:p>
            <a:pPr algn="ctr">
              <a:lnSpc>
                <a:spcPts val="2693"/>
              </a:lnSpc>
            </a:pPr>
            <a:r>
              <a:rPr lang="en-US" sz="2667">
                <a:solidFill>
                  <a:srgbClr val="43B4BE"/>
                </a:solidFill>
                <a:latin typeface="Montserrat Classic"/>
              </a:rPr>
              <a:t>Purchase Model Segment</a:t>
            </a:r>
          </a:p>
        </p:txBody>
      </p:sp>
      <p:sp>
        <p:nvSpPr>
          <p:cNvPr id="35" name="TextBox 35"/>
          <p:cNvSpPr txBox="1"/>
          <p:nvPr/>
        </p:nvSpPr>
        <p:spPr>
          <a:xfrm>
            <a:off x="13304909" y="6554818"/>
            <a:ext cx="4828191" cy="860425"/>
          </a:xfrm>
          <a:prstGeom prst="rect">
            <a:avLst/>
          </a:prstGeom>
        </p:spPr>
        <p:txBody>
          <a:bodyPr lIns="0" tIns="0" rIns="0" bIns="0" rtlCol="0" anchor="t">
            <a:spAutoFit/>
          </a:bodyPr>
          <a:lstStyle/>
          <a:p>
            <a:pPr marL="539751" lvl="1" indent="-269876">
              <a:lnSpc>
                <a:spcPts val="3500"/>
              </a:lnSpc>
              <a:buFont typeface="Arial"/>
              <a:buChar char="•"/>
            </a:pPr>
            <a:r>
              <a:rPr lang="en-US" sz="2500">
                <a:solidFill>
                  <a:srgbClr val="FFFFFF"/>
                </a:solidFill>
                <a:latin typeface="Montserrat"/>
              </a:rPr>
              <a:t>Direct-to-Customer</a:t>
            </a:r>
          </a:p>
          <a:p>
            <a:pPr marL="539751" lvl="1" indent="-269876">
              <a:lnSpc>
                <a:spcPts val="3500"/>
              </a:lnSpc>
              <a:buFont typeface="Arial"/>
              <a:buChar char="•"/>
            </a:pPr>
            <a:r>
              <a:rPr lang="en-US" sz="2500">
                <a:solidFill>
                  <a:srgbClr val="FFFFFF"/>
                </a:solidFill>
                <a:latin typeface="Montserrat"/>
              </a:rPr>
              <a:t>Platform-to-Customer</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36242"/>
            <a:ext cx="10832989" cy="8950758"/>
          </a:xfrm>
          <a:custGeom>
            <a:rect l="l" t="t" r="r" b="b"/>
            <a:pathLst>
              <a:path w="10832989" h="8950758">
                <a:moveTo>
                  <a:pt x="0" y="0"/>
                </a:moveTo>
                <a:lnTo>
                  <a:pt x="10832989" y="0"/>
                </a:lnTo>
                <a:lnTo>
                  <a:pt x="10832989" y="8950758"/>
                </a:lnTo>
                <a:lnTo>
                  <a:pt x="0" y="89507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825504"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271967" y="276224"/>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Lunch Takeout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1E3048"/>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795950"/>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1E3048"/>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795950"/>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E3048"/>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795950"/>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909502" y="2238342"/>
            <a:ext cx="7143416" cy="2009774"/>
          </a:xfrm>
          <a:prstGeom prst="rect">
            <a:avLst/>
          </a:prstGeom>
        </p:spPr>
        <p:txBody>
          <a:bodyPr lIns="0" tIns="0" rIns="0" bIns="0" rtlCol="0" anchor="t">
            <a:spAutoFit/>
          </a:bodyPr>
          <a:lstStyle/>
          <a:p>
            <a:pPr>
              <a:lnSpc>
                <a:spcPts val="5249"/>
              </a:lnSpc>
            </a:pPr>
            <a:r>
              <a:rPr lang="en-US" sz="4999" spc="159">
                <a:solidFill>
                  <a:srgbClr val="FFFFFF"/>
                </a:solidFill>
                <a:latin typeface="Barlow"/>
              </a:rPr>
              <a:t>Recent Digital Advancements to Propel Market Growth</a:t>
            </a:r>
          </a:p>
        </p:txBody>
      </p:sp>
      <p:sp>
        <p:nvSpPr>
          <p:cNvPr id="18" name="TextBox 18"/>
          <p:cNvSpPr txBox="1"/>
          <p:nvPr/>
        </p:nvSpPr>
        <p:spPr>
          <a:xfrm>
            <a:off x="6944856" y="5936792"/>
            <a:ext cx="7108062" cy="2009775"/>
          </a:xfrm>
          <a:prstGeom prst="rect">
            <a:avLst/>
          </a:prstGeom>
        </p:spPr>
        <p:txBody>
          <a:bodyPr lIns="0" tIns="0" rIns="0" bIns="0" rtlCol="0" anchor="t">
            <a:spAutoFit/>
          </a:bodyPr>
          <a:lstStyle/>
          <a:p>
            <a:pPr>
              <a:lnSpc>
                <a:spcPts val="5249"/>
              </a:lnSpc>
            </a:pPr>
            <a:r>
              <a:rPr lang="en-US" sz="4999" spc="159">
                <a:solidFill>
                  <a:srgbClr val="FFFFFF"/>
                </a:solidFill>
                <a:latin typeface="Barlow"/>
              </a:rPr>
              <a:t>Difficulty in Maintaining Quality Standards to Restrict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2"/>
          <p:cNvSpPr txBox="1"/>
          <p:nvPr/>
        </p:nvSpPr>
        <p:spPr>
          <a:xfrm>
            <a:off x="392388" y="688022"/>
            <a:ext cx="9242305" cy="757555"/>
          </a:xfrm>
          <a:prstGeom prst="rect">
            <a:avLst/>
          </a:prstGeom>
        </p:spPr>
        <p:txBody>
          <a:bodyPr lIns="0" tIns="0" rIns="0" bIns="0" rtlCol="0" anchor="t">
            <a:spAutoFit/>
          </a:bodyPr>
          <a:lstStyle/>
          <a:p>
            <a:pPr algn="ctr">
              <a:lnSpc>
                <a:spcPts val="5885"/>
              </a:lnSpc>
            </a:pPr>
            <a:r>
              <a:rPr lang="en-US" sz="5500">
                <a:solidFill>
                  <a:srgbClr val="000000"/>
                </a:solidFill>
                <a:latin typeface="Canva Sans"/>
              </a:rPr>
              <a:t>AUTHOR'S PERSPECTIVE</a:t>
            </a:r>
          </a:p>
        </p:txBody>
      </p:sp>
      <p:sp>
        <p:nvSpPr>
          <p:cNvPr id="3" name="TextBox 3"/>
          <p:cNvSpPr txBox="1"/>
          <p:nvPr/>
        </p:nvSpPr>
        <p:spPr>
          <a:xfrm>
            <a:off x="180284" y="1841500"/>
            <a:ext cx="8592534" cy="7753985"/>
          </a:xfrm>
          <a:prstGeom prst="rect">
            <a:avLst/>
          </a:prstGeom>
        </p:spPr>
        <p:txBody>
          <a:bodyPr lIns="0" tIns="0" rIns="0" bIns="0" rtlCol="0" anchor="t">
            <a:spAutoFit/>
          </a:bodyPr>
          <a:lstStyle/>
          <a:p>
            <a:pPr marL="561341" lvl="1" indent="-280670">
              <a:lnSpc>
                <a:spcPts val="3640"/>
              </a:lnSpc>
              <a:buFont typeface="Arial"/>
              <a:buChar char="•"/>
            </a:pPr>
            <a:r>
              <a:rPr lang="en-US" sz="2600">
                <a:solidFill>
                  <a:srgbClr val="000000"/>
                </a:solidFill>
                <a:latin typeface="Montserrat"/>
              </a:rPr>
              <a:t>Debit cards allow customers to make transactions securely and efficiently without needing physical currency.</a:t>
            </a:r>
          </a:p>
          <a:p>
            <a:pPr marL="561341" lvl="1" indent="-280670">
              <a:lnSpc>
                <a:spcPts val="3640"/>
              </a:lnSpc>
              <a:buFont typeface="Arial"/>
              <a:buChar char="•"/>
            </a:pPr>
            <a:r>
              <a:rPr lang="en-US" sz="2600">
                <a:solidFill>
                  <a:srgbClr val="000000"/>
                </a:solidFill>
                <a:latin typeface="Montserrat"/>
              </a:rPr>
              <a:t>Characterized by savory flavors, diverse dishes, and iconic items such as noodles and dim sum, its popularity stems from its widespread appeal and versatility in catering to various tastes.</a:t>
            </a:r>
          </a:p>
          <a:p>
            <a:pPr marL="561341" lvl="1" indent="-280670">
              <a:lnSpc>
                <a:spcPts val="3640"/>
              </a:lnSpc>
              <a:buFont typeface="Arial"/>
              <a:buChar char="•"/>
            </a:pPr>
            <a:r>
              <a:rPr lang="en-US" sz="2600">
                <a:solidFill>
                  <a:srgbClr val="000000"/>
                </a:solidFill>
                <a:latin typeface="Montserrat"/>
              </a:rPr>
              <a:t>Indian cuisine is the fastest-growing category over the forecast period. It is known for its rich and aromatic spices and offers a vibrant array of dishes, including curries, biryanis, and tandoori specialties. </a:t>
            </a:r>
          </a:p>
          <a:p>
            <a:pPr marL="561341" lvl="1" indent="-280670">
              <a:lnSpc>
                <a:spcPts val="3640"/>
              </a:lnSpc>
              <a:buFont typeface="Arial"/>
              <a:buChar char="•"/>
            </a:pPr>
            <a:r>
              <a:rPr lang="en-US" sz="2600">
                <a:solidFill>
                  <a:srgbClr val="000000"/>
                </a:solidFill>
                <a:latin typeface="Montserrat"/>
              </a:rPr>
              <a:t>The fastest-growing category over the forecast period is non-vegetarian, which includes consumers who eat meat, poultry, and seafood. </a:t>
            </a:r>
          </a:p>
          <a:p>
            <a:pPr marL="561341" lvl="1" indent="-280670">
              <a:lnSpc>
                <a:spcPts val="3640"/>
              </a:lnSpc>
              <a:buFont typeface="Arial"/>
              <a:buChar char="•"/>
            </a:pPr>
            <a:r>
              <a:rPr lang="en-US" sz="2600">
                <a:solidFill>
                  <a:srgbClr val="000000"/>
                </a:solidFill>
                <a:latin typeface="Montserrat"/>
              </a:rPr>
              <a:t>The platform-to-customer is the fastest-growing category over the forecast period.</a:t>
            </a:r>
          </a:p>
        </p:txBody>
      </p:sp>
      <p:sp>
        <p:nvSpPr>
          <p:cNvPr id="4" name="Freeform 4"/>
          <p:cNvSpPr/>
          <p:nvPr/>
        </p:nvSpPr>
        <p:spPr>
          <a:xfrm rot="5400000">
            <a:off x="8484315" y="-160194"/>
            <a:ext cx="10576619" cy="9999614"/>
          </a:xfrm>
          <a:custGeom>
            <a:rect l="l" t="t" r="r" b="b"/>
            <a:pathLst>
              <a:path w="10576619" h="9999614">
                <a:moveTo>
                  <a:pt x="0" y="0"/>
                </a:moveTo>
                <a:lnTo>
                  <a:pt x="10576620" y="0"/>
                </a:lnTo>
                <a:lnTo>
                  <a:pt x="10576620" y="9999613"/>
                </a:lnTo>
                <a:lnTo>
                  <a:pt x="0" y="9999613"/>
                </a:lnTo>
                <a:lnTo>
                  <a:pt x="0" y="0"/>
                </a:lnTo>
                <a:close/>
              </a:path>
            </a:pathLst>
          </a:custGeom>
          <a:blipFill>
            <a:blip r:embed="rId2"/>
            <a:stretch>
              <a:fillRect l="-83202" b="-29182"/>
            </a:stretch>
          </a:blipFill>
        </p:spPr>
        <p:txBody>
          <a:bodyPr/>
          <a:lstStyle/>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20" r="-20"/>
            </a:stretch>
          </a:blipFill>
        </p:spPr>
        <p:txBody>
          <a:bodyPr/>
          <a:lstStyle/>
          <a:p/>
        </p:txBody>
      </p:sp>
      <p:sp>
        <p:nvSpPr>
          <p:cNvPr id="3" name="Freeform 3"/>
          <p:cNvSpPr/>
          <p:nvPr/>
        </p:nvSpPr>
        <p:spPr>
          <a:xfrm>
            <a:off x="8205895" y="1732784"/>
            <a:ext cx="2173473" cy="2173473"/>
          </a:xfrm>
          <a:custGeom>
            <a:rect l="l" t="t" r="r" b="b"/>
            <a:pathLst>
              <a:path w="2173473" h="2173473">
                <a:moveTo>
                  <a:pt x="0" y="0"/>
                </a:moveTo>
                <a:lnTo>
                  <a:pt x="2173472" y="0"/>
                </a:lnTo>
                <a:lnTo>
                  <a:pt x="2173472" y="2173473"/>
                </a:lnTo>
                <a:lnTo>
                  <a:pt x="0" y="2173473"/>
                </a:lnTo>
                <a:lnTo>
                  <a:pt x="0" y="0"/>
                </a:lnTo>
                <a:close/>
              </a:path>
            </a:pathLst>
          </a:custGeom>
          <a:blipFill>
            <a:blip r:embed="rId3"/>
            <a:stretch>
              <a:fillRect/>
            </a:stretch>
          </a:blipFill>
        </p:spPr>
        <p:txBody>
          <a:bodyPr/>
          <a:lstStyle/>
          <a:p/>
        </p:txBody>
      </p:sp>
      <p:sp>
        <p:nvSpPr>
          <p:cNvPr id="4" name="Freeform 4"/>
          <p:cNvSpPr/>
          <p:nvPr/>
        </p:nvSpPr>
        <p:spPr>
          <a:xfrm>
            <a:off x="11410280" y="2176110"/>
            <a:ext cx="6307826" cy="1025022"/>
          </a:xfrm>
          <a:custGeom>
            <a:rect l="l" t="t" r="r" b="b"/>
            <a:pathLst>
              <a:path w="6307826" h="1025022">
                <a:moveTo>
                  <a:pt x="0" y="0"/>
                </a:moveTo>
                <a:lnTo>
                  <a:pt x="6307827" y="0"/>
                </a:lnTo>
                <a:lnTo>
                  <a:pt x="6307827" y="1025022"/>
                </a:lnTo>
                <a:lnTo>
                  <a:pt x="0" y="1025022"/>
                </a:lnTo>
                <a:lnTo>
                  <a:pt x="0" y="0"/>
                </a:lnTo>
                <a:close/>
              </a:path>
            </a:pathLst>
          </a:custGeom>
          <a:blipFill>
            <a:blip r:embed="rId4"/>
            <a:stretch>
              <a:fillRect/>
            </a:stretch>
          </a:blipFill>
        </p:spPr>
        <p:txBody>
          <a:bodyPr/>
          <a:lstStyle/>
          <a:p/>
        </p:txBody>
      </p:sp>
      <p:sp>
        <p:nvSpPr>
          <p:cNvPr id="5" name="Freeform 5"/>
          <p:cNvSpPr/>
          <p:nvPr/>
        </p:nvSpPr>
        <p:spPr>
          <a:xfrm>
            <a:off x="9144000" y="4020251"/>
            <a:ext cx="4235299" cy="1541037"/>
          </a:xfrm>
          <a:custGeom>
            <a:rect l="l" t="t" r="r" b="b"/>
            <a:pathLst>
              <a:path w="4235299" h="1541037">
                <a:moveTo>
                  <a:pt x="0" y="0"/>
                </a:moveTo>
                <a:lnTo>
                  <a:pt x="4235299" y="0"/>
                </a:lnTo>
                <a:lnTo>
                  <a:pt x="4235299" y="1541036"/>
                </a:lnTo>
                <a:lnTo>
                  <a:pt x="0" y="1541036"/>
                </a:lnTo>
                <a:lnTo>
                  <a:pt x="0" y="0"/>
                </a:lnTo>
                <a:close/>
              </a:path>
            </a:pathLst>
          </a:custGeom>
          <a:blipFill>
            <a:blip r:embed="rId5"/>
            <a:stretch>
              <a:fillRect/>
            </a:stretch>
          </a:blipFill>
        </p:spPr>
        <p:txBody>
          <a:bodyPr/>
          <a:lstStyle/>
          <a:p/>
        </p:txBody>
      </p:sp>
      <p:sp>
        <p:nvSpPr>
          <p:cNvPr id="6" name="Freeform 6"/>
          <p:cNvSpPr/>
          <p:nvPr/>
        </p:nvSpPr>
        <p:spPr>
          <a:xfrm>
            <a:off x="13910318" y="3429119"/>
            <a:ext cx="3348982" cy="2951287"/>
          </a:xfrm>
          <a:custGeom>
            <a:rect l="l" t="t" r="r" b="b"/>
            <a:pathLst>
              <a:path w="3348982" h="2951287">
                <a:moveTo>
                  <a:pt x="0" y="0"/>
                </a:moveTo>
                <a:lnTo>
                  <a:pt x="3348982" y="0"/>
                </a:lnTo>
                <a:lnTo>
                  <a:pt x="3348982" y="2951287"/>
                </a:lnTo>
                <a:lnTo>
                  <a:pt x="0" y="2951287"/>
                </a:lnTo>
                <a:lnTo>
                  <a:pt x="0" y="0"/>
                </a:lnTo>
                <a:close/>
              </a:path>
            </a:pathLst>
          </a:custGeom>
          <a:blipFill>
            <a:blip r:embed="rId6"/>
            <a:stretch>
              <a:fillRect t="-5390" b="-8085"/>
            </a:stretch>
          </a:blipFill>
        </p:spPr>
        <p:txBody>
          <a:bodyPr/>
          <a:lstStyle/>
          <a:p/>
        </p:txBody>
      </p:sp>
      <p:sp>
        <p:nvSpPr>
          <p:cNvPr id="7" name="Freeform 7"/>
          <p:cNvSpPr/>
          <p:nvPr/>
        </p:nvSpPr>
        <p:spPr>
          <a:xfrm>
            <a:off x="9861386" y="5894662"/>
            <a:ext cx="3286076" cy="2415266"/>
          </a:xfrm>
          <a:custGeom>
            <a:rect l="l" t="t" r="r" b="b"/>
            <a:pathLst>
              <a:path w="3286076" h="2415266">
                <a:moveTo>
                  <a:pt x="0" y="0"/>
                </a:moveTo>
                <a:lnTo>
                  <a:pt x="3286076" y="0"/>
                </a:lnTo>
                <a:lnTo>
                  <a:pt x="3286076" y="2415266"/>
                </a:lnTo>
                <a:lnTo>
                  <a:pt x="0" y="2415266"/>
                </a:lnTo>
                <a:lnTo>
                  <a:pt x="0" y="0"/>
                </a:lnTo>
                <a:close/>
              </a:path>
            </a:pathLst>
          </a:custGeom>
          <a:blipFill>
            <a:blip r:embed="rId7"/>
            <a:stretch>
              <a:fillRect/>
            </a:stretch>
          </a:blipFill>
        </p:spPr>
        <p:txBody>
          <a:bodyPr/>
          <a:lstStyle/>
          <a:p/>
        </p:txBody>
      </p:sp>
      <p:sp>
        <p:nvSpPr>
          <p:cNvPr id="8" name="Freeform 8"/>
          <p:cNvSpPr/>
          <p:nvPr/>
        </p:nvSpPr>
        <p:spPr>
          <a:xfrm>
            <a:off x="12596492" y="7795896"/>
            <a:ext cx="2627652" cy="2233505"/>
          </a:xfrm>
          <a:custGeom>
            <a:rect l="l" t="t" r="r" b="b"/>
            <a:pathLst>
              <a:path w="2627652" h="2233505">
                <a:moveTo>
                  <a:pt x="0" y="0"/>
                </a:moveTo>
                <a:lnTo>
                  <a:pt x="2627653" y="0"/>
                </a:lnTo>
                <a:lnTo>
                  <a:pt x="2627653" y="2233504"/>
                </a:lnTo>
                <a:lnTo>
                  <a:pt x="0" y="2233504"/>
                </a:lnTo>
                <a:lnTo>
                  <a:pt x="0" y="0"/>
                </a:lnTo>
                <a:close/>
              </a:path>
            </a:pathLst>
          </a:custGeom>
          <a:blipFill>
            <a:blip r:embed="rId8"/>
            <a:stretch>
              <a:fillRect/>
            </a:stretch>
          </a:blipFill>
        </p:spPr>
        <p:txBody>
          <a:bodyPr/>
          <a:lstStyle/>
          <a:p/>
        </p:txBody>
      </p:sp>
      <p:sp>
        <p:nvSpPr>
          <p:cNvPr id="9" name="Freeform 9"/>
          <p:cNvSpPr/>
          <p:nvPr/>
        </p:nvSpPr>
        <p:spPr>
          <a:xfrm>
            <a:off x="7462527" y="8316308"/>
            <a:ext cx="2256768" cy="1713092"/>
          </a:xfrm>
          <a:custGeom>
            <a:rect l="l" t="t" r="r" b="b"/>
            <a:pathLst>
              <a:path w="2256768" h="1713092">
                <a:moveTo>
                  <a:pt x="0" y="0"/>
                </a:moveTo>
                <a:lnTo>
                  <a:pt x="2256768" y="0"/>
                </a:lnTo>
                <a:lnTo>
                  <a:pt x="2256768" y="1713092"/>
                </a:lnTo>
                <a:lnTo>
                  <a:pt x="0" y="1713092"/>
                </a:lnTo>
                <a:lnTo>
                  <a:pt x="0" y="0"/>
                </a:lnTo>
                <a:close/>
              </a:path>
            </a:pathLst>
          </a:custGeom>
          <a:blipFill>
            <a:blip r:embed="rId9"/>
            <a:stretch>
              <a:fillRect/>
            </a:stretch>
          </a:blipFill>
        </p:spPr>
        <p:txBody>
          <a:bodyPr/>
          <a:lstStyle/>
          <a:p/>
        </p:txBody>
      </p:sp>
      <p:sp>
        <p:nvSpPr>
          <p:cNvPr id="10" name="TextBox 10"/>
          <p:cNvSpPr txBox="1"/>
          <p:nvPr/>
        </p:nvSpPr>
        <p:spPr>
          <a:xfrm>
            <a:off x="9719295" y="542159"/>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
        <p:nvSpPr>
          <p:cNvPr id="11" name="Freeform 11"/>
          <p:cNvSpPr/>
          <p:nvPr/>
        </p:nvSpPr>
        <p:spPr>
          <a:xfrm>
            <a:off x="15367020" y="6471249"/>
            <a:ext cx="2649294" cy="2649294"/>
          </a:xfrm>
          <a:custGeom>
            <a:rect l="l" t="t" r="r" b="b"/>
            <a:pathLst>
              <a:path w="2649294" h="2649294">
                <a:moveTo>
                  <a:pt x="0" y="0"/>
                </a:moveTo>
                <a:lnTo>
                  <a:pt x="2649294" y="0"/>
                </a:lnTo>
                <a:lnTo>
                  <a:pt x="2649294" y="2649294"/>
                </a:lnTo>
                <a:lnTo>
                  <a:pt x="0" y="2649294"/>
                </a:lnTo>
                <a:lnTo>
                  <a:pt x="0" y="0"/>
                </a:lnTo>
                <a:close/>
              </a:path>
            </a:pathLst>
          </a:custGeom>
          <a:blipFill>
            <a:blip r:embed="rId10"/>
            <a:stretch>
              <a:fillRect/>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69j33u48"/>
              </a:rPr>
              <a:t>https://tinyurl.com/69j33u48</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64</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Lunch Takeout Market Report 2024</dc:title>
  <cp:lastModifiedBy>decipher market</cp:lastModifiedBy>
  <cp:revision>2</cp:revision>
  <dcterms:created xsi:type="dcterms:W3CDTF">2006-08-16T00:00:00Z</dcterms:created>
  <dcterms:modified xsi:type="dcterms:W3CDTF">2024-04-13T02:25:53Z</dcterms:modified>
</cp:coreProperties>
</file>