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jpg"/><Relationship Id="rId11" Type="http://schemas.openxmlformats.org/officeDocument/2006/relationships/image" Target="../media/image11.png"/><Relationship Id="rId12" Type="http://schemas.openxmlformats.org/officeDocument/2006/relationships/image" Target="../media/image12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9905" cy="1257300"/>
          </a:xfrm>
          <a:custGeom>
            <a:avLst/>
            <a:gdLst/>
            <a:ahLst/>
            <a:cxnLst/>
            <a:rect l="l" t="t" r="r" b="b"/>
            <a:pathLst>
              <a:path w="18289905" h="1257300">
                <a:moveTo>
                  <a:pt x="18289807" y="1257301"/>
                </a:moveTo>
                <a:lnTo>
                  <a:pt x="0" y="1257301"/>
                </a:lnTo>
                <a:lnTo>
                  <a:pt x="0" y="0"/>
                </a:lnTo>
                <a:lnTo>
                  <a:pt x="18289807" y="0"/>
                </a:lnTo>
                <a:lnTo>
                  <a:pt x="18289807" y="1257301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49" y="1311305"/>
            <a:ext cx="10853103" cy="89154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87254" y="280062"/>
            <a:ext cx="15713490" cy="680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5024" y="2124513"/>
            <a:ext cx="5619749" cy="165734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365949" y="2312035"/>
            <a:ext cx="5038740" cy="168592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95024" y="4225137"/>
            <a:ext cx="2647949" cy="227645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41327" y="4492446"/>
            <a:ext cx="4019549" cy="1743074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804117" y="4453904"/>
            <a:ext cx="4067189" cy="181925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826556" y="6939350"/>
            <a:ext cx="3514709" cy="121919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910724" y="6729633"/>
            <a:ext cx="4419599" cy="126680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536064" y="6592732"/>
            <a:ext cx="2724149" cy="1571624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309329" y="8573536"/>
            <a:ext cx="3600449" cy="116204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403098" y="8162497"/>
            <a:ext cx="4486259" cy="191450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59678"/>
            <a:ext cx="17002587" cy="21790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70359" y="4026781"/>
            <a:ext cx="14856460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Relationship Id="rId4" Type="http://schemas.openxmlformats.org/officeDocument/2006/relationships/image" Target="../media/image25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png"/><Relationship Id="rId4" Type="http://schemas.openxmlformats.org/officeDocument/2006/relationships/hyperlink" Target="http://tinyurl.com/ypvevfhu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88247" y="3378790"/>
            <a:ext cx="8942070" cy="4098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385"/>
              </a:lnSpc>
              <a:spcBef>
                <a:spcPts val="100"/>
              </a:spcBef>
            </a:pPr>
            <a:r>
              <a:rPr dirty="0" sz="7600" spc="-10">
                <a:latin typeface="Lato"/>
                <a:cs typeface="Lato"/>
              </a:rPr>
              <a:t>GLOBAL</a:t>
            </a:r>
            <a:endParaRPr sz="7600">
              <a:latin typeface="Lato"/>
              <a:cs typeface="Lato"/>
            </a:endParaRPr>
          </a:p>
          <a:p>
            <a:pPr marL="12700" marR="5080">
              <a:lnSpc>
                <a:spcPts val="7650"/>
              </a:lnSpc>
              <a:spcBef>
                <a:spcPts val="745"/>
              </a:spcBef>
            </a:pPr>
            <a:r>
              <a:rPr dirty="0" sz="7600">
                <a:latin typeface="Lato"/>
                <a:cs typeface="Lato"/>
              </a:rPr>
              <a:t>LITSEA</a:t>
            </a:r>
            <a:r>
              <a:rPr dirty="0" sz="7600" spc="-100">
                <a:latin typeface="Lato"/>
                <a:cs typeface="Lato"/>
              </a:rPr>
              <a:t> </a:t>
            </a:r>
            <a:r>
              <a:rPr dirty="0" sz="7600">
                <a:latin typeface="Lato"/>
                <a:cs typeface="Lato"/>
              </a:rPr>
              <a:t>CUBEBA</a:t>
            </a:r>
            <a:r>
              <a:rPr dirty="0" sz="7600" spc="-100">
                <a:latin typeface="Lato"/>
                <a:cs typeface="Lato"/>
              </a:rPr>
              <a:t> </a:t>
            </a:r>
            <a:r>
              <a:rPr dirty="0" sz="7600" spc="-25">
                <a:latin typeface="Lato"/>
                <a:cs typeface="Lato"/>
              </a:rPr>
              <a:t>OIL </a:t>
            </a:r>
            <a:r>
              <a:rPr dirty="0" sz="7600">
                <a:latin typeface="Lato"/>
                <a:cs typeface="Lato"/>
              </a:rPr>
              <a:t>MARKET</a:t>
            </a:r>
            <a:r>
              <a:rPr dirty="0" sz="7600" spc="-254">
                <a:latin typeface="Lato"/>
                <a:cs typeface="Lato"/>
              </a:rPr>
              <a:t> </a:t>
            </a:r>
            <a:r>
              <a:rPr dirty="0" sz="7600" spc="-10">
                <a:latin typeface="Lato"/>
                <a:cs typeface="Lato"/>
              </a:rPr>
              <a:t>REPORT </a:t>
            </a:r>
            <a:r>
              <a:rPr dirty="0" sz="7600" spc="-20">
                <a:latin typeface="Lato"/>
                <a:cs typeface="Lato"/>
              </a:rPr>
              <a:t>2024</a:t>
            </a:r>
            <a:endParaRPr sz="7600">
              <a:latin typeface="Lato"/>
              <a:cs typeface="Lato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70016" y="9475415"/>
            <a:ext cx="752030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10"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680529" y="1845755"/>
            <a:ext cx="14917419" cy="6595745"/>
          </a:xfrm>
          <a:custGeom>
            <a:avLst/>
            <a:gdLst/>
            <a:ahLst/>
            <a:cxnLst/>
            <a:rect l="l" t="t" r="r" b="b"/>
            <a:pathLst>
              <a:path w="14917419" h="6595745">
                <a:moveTo>
                  <a:pt x="14917133" y="6595485"/>
                </a:moveTo>
                <a:lnTo>
                  <a:pt x="0" y="6595485"/>
                </a:lnTo>
                <a:lnTo>
                  <a:pt x="0" y="0"/>
                </a:lnTo>
                <a:lnTo>
                  <a:pt x="14917133" y="0"/>
                </a:lnTo>
                <a:lnTo>
                  <a:pt x="14917133" y="6595485"/>
                </a:lnTo>
                <a:close/>
              </a:path>
            </a:pathLst>
          </a:custGeom>
          <a:solidFill>
            <a:srgbClr val="5B6F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88935" y="2085453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1940226" y="3313315"/>
            <a:ext cx="14321790" cy="4654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399"/>
              </a:lnSpc>
              <a:spcBef>
                <a:spcPts val="100"/>
              </a:spcBef>
            </a:pP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Litsea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Cubeba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oil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derived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perennial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tree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found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China,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India,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Thailand,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Indonesia,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Vietnam.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been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utilized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alternative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peppermint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oil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85">
                <a:solidFill>
                  <a:srgbClr val="FFFFFF"/>
                </a:solidFill>
                <a:latin typeface="Verdana"/>
                <a:cs typeface="Verdana"/>
              </a:rPr>
              <a:t>due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45">
                <a:solidFill>
                  <a:srgbClr val="FFFFFF"/>
                </a:solidFill>
                <a:latin typeface="Verdana"/>
                <a:cs typeface="Verdana"/>
              </a:rPr>
              <a:t>comparable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scent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characteristics,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featuring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refreshing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sweet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minty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notes.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95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fragrance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significantly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contributed</a:t>
            </a:r>
            <a:r>
              <a:rPr dirty="0" sz="29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Litsea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Cubeba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20">
                <a:solidFill>
                  <a:srgbClr val="FFFFFF"/>
                </a:solidFill>
                <a:latin typeface="Verdana"/>
                <a:cs typeface="Verdana"/>
              </a:rPr>
              <a:t>oil,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9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widely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45">
                <a:solidFill>
                  <a:srgbClr val="FFFFFF"/>
                </a:solidFill>
                <a:latin typeface="Verdana"/>
                <a:cs typeface="Verdana"/>
              </a:rPr>
              <a:t>employed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various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applications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such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cosmetics,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personal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care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products,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detergents, 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cleaners,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air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fresheners,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10">
                <a:solidFill>
                  <a:srgbClr val="FFFFFF"/>
                </a:solidFill>
                <a:latin typeface="Verdana"/>
                <a:cs typeface="Verdana"/>
              </a:rPr>
              <a:t>flavors.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pleasant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aroma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5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5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enjoyed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0">
                <a:solidFill>
                  <a:srgbClr val="FFFFFF"/>
                </a:solidFill>
                <a:latin typeface="Verdana"/>
                <a:cs typeface="Verdana"/>
              </a:rPr>
              <a:t>without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dilution,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0">
                <a:solidFill>
                  <a:srgbClr val="FFFFFF"/>
                </a:solidFill>
                <a:latin typeface="Verdana"/>
                <a:cs typeface="Verdana"/>
              </a:rPr>
              <a:t>serves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natural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odor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neutralizer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leaves </a:t>
            </a:r>
            <a:r>
              <a:rPr dirty="0" sz="2900" spc="75">
                <a:solidFill>
                  <a:srgbClr val="FFFFFF"/>
                </a:solidFill>
                <a:latin typeface="Verdana"/>
                <a:cs typeface="Verdana"/>
              </a:rPr>
              <a:t>no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harmful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residues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5">
                <a:solidFill>
                  <a:srgbClr val="FFFFFF"/>
                </a:solidFill>
                <a:latin typeface="Verdana"/>
                <a:cs typeface="Verdana"/>
              </a:rPr>
              <a:t>behind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after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use.</a:t>
            </a:r>
            <a:endParaRPr sz="2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9324624" y="3439850"/>
            <a:ext cx="8963660" cy="2768600"/>
            <a:chOff x="9324624" y="3439850"/>
            <a:chExt cx="8963660" cy="2768600"/>
          </a:xfrm>
        </p:grpSpPr>
        <p:sp>
          <p:nvSpPr>
            <p:cNvPr id="4" name="object 4" descr=""/>
            <p:cNvSpPr/>
            <p:nvPr/>
          </p:nvSpPr>
          <p:spPr>
            <a:xfrm>
              <a:off x="9324624" y="3439850"/>
              <a:ext cx="8963660" cy="2768600"/>
            </a:xfrm>
            <a:custGeom>
              <a:avLst/>
              <a:gdLst/>
              <a:ahLst/>
              <a:cxnLst/>
              <a:rect l="l" t="t" r="r" b="b"/>
              <a:pathLst>
                <a:path w="8963660" h="2768600">
                  <a:moveTo>
                    <a:pt x="8191499" y="2768315"/>
                  </a:moveTo>
                  <a:lnTo>
                    <a:pt x="952499" y="2768315"/>
                  </a:lnTo>
                  <a:lnTo>
                    <a:pt x="904962" y="2767149"/>
                  </a:lnTo>
                  <a:lnTo>
                    <a:pt x="858028" y="2763688"/>
                  </a:lnTo>
                  <a:lnTo>
                    <a:pt x="811752" y="2757987"/>
                  </a:lnTo>
                  <a:lnTo>
                    <a:pt x="766188" y="2750100"/>
                  </a:lnTo>
                  <a:lnTo>
                    <a:pt x="721391" y="2740082"/>
                  </a:lnTo>
                  <a:lnTo>
                    <a:pt x="677415" y="2727987"/>
                  </a:lnTo>
                  <a:lnTo>
                    <a:pt x="634315" y="2713870"/>
                  </a:lnTo>
                  <a:lnTo>
                    <a:pt x="592145" y="2697785"/>
                  </a:lnTo>
                  <a:lnTo>
                    <a:pt x="550961" y="2679788"/>
                  </a:lnTo>
                  <a:lnTo>
                    <a:pt x="510817" y="2659931"/>
                  </a:lnTo>
                  <a:lnTo>
                    <a:pt x="471766" y="2638271"/>
                  </a:lnTo>
                  <a:lnTo>
                    <a:pt x="433865" y="2614862"/>
                  </a:lnTo>
                  <a:lnTo>
                    <a:pt x="397167" y="2589758"/>
                  </a:lnTo>
                  <a:lnTo>
                    <a:pt x="361728" y="2563014"/>
                  </a:lnTo>
                  <a:lnTo>
                    <a:pt x="327600" y="2534684"/>
                  </a:lnTo>
                  <a:lnTo>
                    <a:pt x="294841" y="2504823"/>
                  </a:lnTo>
                  <a:lnTo>
                    <a:pt x="263502" y="2473485"/>
                  </a:lnTo>
                  <a:lnTo>
                    <a:pt x="233641" y="2440726"/>
                  </a:lnTo>
                  <a:lnTo>
                    <a:pt x="205310" y="2406599"/>
                  </a:lnTo>
                  <a:lnTo>
                    <a:pt x="178565" y="2371160"/>
                  </a:lnTo>
                  <a:lnTo>
                    <a:pt x="153460" y="2334462"/>
                  </a:lnTo>
                  <a:lnTo>
                    <a:pt x="130050" y="2296561"/>
                  </a:lnTo>
                  <a:lnTo>
                    <a:pt x="108389" y="2257511"/>
                  </a:lnTo>
                  <a:lnTo>
                    <a:pt x="88531" y="2217366"/>
                  </a:lnTo>
                  <a:lnTo>
                    <a:pt x="70533" y="2176181"/>
                  </a:lnTo>
                  <a:lnTo>
                    <a:pt x="54447" y="2134011"/>
                  </a:lnTo>
                  <a:lnTo>
                    <a:pt x="40329" y="2090911"/>
                  </a:lnTo>
                  <a:lnTo>
                    <a:pt x="28234" y="2046933"/>
                  </a:lnTo>
                  <a:lnTo>
                    <a:pt x="18215" y="2002135"/>
                  </a:lnTo>
                  <a:lnTo>
                    <a:pt x="10327" y="1956569"/>
                  </a:lnTo>
                  <a:lnTo>
                    <a:pt x="4626" y="1910291"/>
                  </a:lnTo>
                  <a:lnTo>
                    <a:pt x="1165" y="1863354"/>
                  </a:lnTo>
                  <a:lnTo>
                    <a:pt x="0" y="1815823"/>
                  </a:lnTo>
                  <a:lnTo>
                    <a:pt x="0" y="952491"/>
                  </a:lnTo>
                  <a:lnTo>
                    <a:pt x="1165" y="904960"/>
                  </a:lnTo>
                  <a:lnTo>
                    <a:pt x="4626" y="858024"/>
                  </a:lnTo>
                  <a:lnTo>
                    <a:pt x="10327" y="811745"/>
                  </a:lnTo>
                  <a:lnTo>
                    <a:pt x="18215" y="766179"/>
                  </a:lnTo>
                  <a:lnTo>
                    <a:pt x="28234" y="721381"/>
                  </a:lnTo>
                  <a:lnTo>
                    <a:pt x="40329" y="677404"/>
                  </a:lnTo>
                  <a:lnTo>
                    <a:pt x="54447" y="634303"/>
                  </a:lnTo>
                  <a:lnTo>
                    <a:pt x="70533" y="592133"/>
                  </a:lnTo>
                  <a:lnTo>
                    <a:pt x="88531" y="550948"/>
                  </a:lnTo>
                  <a:lnTo>
                    <a:pt x="108389" y="510803"/>
                  </a:lnTo>
                  <a:lnTo>
                    <a:pt x="130050" y="471753"/>
                  </a:lnTo>
                  <a:lnTo>
                    <a:pt x="153460" y="433852"/>
                  </a:lnTo>
                  <a:lnTo>
                    <a:pt x="178565" y="397154"/>
                  </a:lnTo>
                  <a:lnTo>
                    <a:pt x="205310" y="361715"/>
                  </a:lnTo>
                  <a:lnTo>
                    <a:pt x="233641" y="327588"/>
                  </a:lnTo>
                  <a:lnTo>
                    <a:pt x="263502" y="294829"/>
                  </a:lnTo>
                  <a:lnTo>
                    <a:pt x="294841" y="263491"/>
                  </a:lnTo>
                  <a:lnTo>
                    <a:pt x="327600" y="233631"/>
                  </a:lnTo>
                  <a:lnTo>
                    <a:pt x="361728" y="205301"/>
                  </a:lnTo>
                  <a:lnTo>
                    <a:pt x="397167" y="178556"/>
                  </a:lnTo>
                  <a:lnTo>
                    <a:pt x="433865" y="153452"/>
                  </a:lnTo>
                  <a:lnTo>
                    <a:pt x="471766" y="130043"/>
                  </a:lnTo>
                  <a:lnTo>
                    <a:pt x="510817" y="108383"/>
                  </a:lnTo>
                  <a:lnTo>
                    <a:pt x="550961" y="88527"/>
                  </a:lnTo>
                  <a:lnTo>
                    <a:pt x="592145" y="70529"/>
                  </a:lnTo>
                  <a:lnTo>
                    <a:pt x="634315" y="54444"/>
                  </a:lnTo>
                  <a:lnTo>
                    <a:pt x="677415" y="40327"/>
                  </a:lnTo>
                  <a:lnTo>
                    <a:pt x="721391" y="28232"/>
                  </a:lnTo>
                  <a:lnTo>
                    <a:pt x="766188" y="18214"/>
                  </a:lnTo>
                  <a:lnTo>
                    <a:pt x="811752" y="10327"/>
                  </a:lnTo>
                  <a:lnTo>
                    <a:pt x="858028" y="4626"/>
                  </a:lnTo>
                  <a:lnTo>
                    <a:pt x="904962" y="1165"/>
                  </a:lnTo>
                  <a:lnTo>
                    <a:pt x="952496" y="0"/>
                  </a:lnTo>
                  <a:lnTo>
                    <a:pt x="8191502" y="0"/>
                  </a:lnTo>
                  <a:lnTo>
                    <a:pt x="8239039" y="1165"/>
                  </a:lnTo>
                  <a:lnTo>
                    <a:pt x="8285975" y="4626"/>
                  </a:lnTo>
                  <a:lnTo>
                    <a:pt x="8332254" y="10327"/>
                  </a:lnTo>
                  <a:lnTo>
                    <a:pt x="8377820" y="18214"/>
                  </a:lnTo>
                  <a:lnTo>
                    <a:pt x="8422619" y="28232"/>
                  </a:lnTo>
                  <a:lnTo>
                    <a:pt x="8466597" y="40327"/>
                  </a:lnTo>
                  <a:lnTo>
                    <a:pt x="8509699" y="54444"/>
                  </a:lnTo>
                  <a:lnTo>
                    <a:pt x="8551870" y="70529"/>
                  </a:lnTo>
                  <a:lnTo>
                    <a:pt x="8593056" y="88527"/>
                  </a:lnTo>
                  <a:lnTo>
                    <a:pt x="8633202" y="108383"/>
                  </a:lnTo>
                  <a:lnTo>
                    <a:pt x="8672253" y="130043"/>
                  </a:lnTo>
                  <a:lnTo>
                    <a:pt x="8710156" y="153452"/>
                  </a:lnTo>
                  <a:lnTo>
                    <a:pt x="8746854" y="178556"/>
                  </a:lnTo>
                  <a:lnTo>
                    <a:pt x="8782295" y="205301"/>
                  </a:lnTo>
                  <a:lnTo>
                    <a:pt x="8816423" y="233631"/>
                  </a:lnTo>
                  <a:lnTo>
                    <a:pt x="8849184" y="263491"/>
                  </a:lnTo>
                  <a:lnTo>
                    <a:pt x="8880523" y="294829"/>
                  </a:lnTo>
                  <a:lnTo>
                    <a:pt x="8910385" y="327588"/>
                  </a:lnTo>
                  <a:lnTo>
                    <a:pt x="8938716" y="361715"/>
                  </a:lnTo>
                  <a:lnTo>
                    <a:pt x="8963374" y="394388"/>
                  </a:lnTo>
                  <a:lnTo>
                    <a:pt x="8963374" y="2373926"/>
                  </a:lnTo>
                  <a:lnTo>
                    <a:pt x="8938716" y="2406599"/>
                  </a:lnTo>
                  <a:lnTo>
                    <a:pt x="8910385" y="2440726"/>
                  </a:lnTo>
                  <a:lnTo>
                    <a:pt x="8880523" y="2473485"/>
                  </a:lnTo>
                  <a:lnTo>
                    <a:pt x="8849184" y="2504823"/>
                  </a:lnTo>
                  <a:lnTo>
                    <a:pt x="8816423" y="2534684"/>
                  </a:lnTo>
                  <a:lnTo>
                    <a:pt x="8782295" y="2563014"/>
                  </a:lnTo>
                  <a:lnTo>
                    <a:pt x="8746854" y="2589758"/>
                  </a:lnTo>
                  <a:lnTo>
                    <a:pt x="8710156" y="2614862"/>
                  </a:lnTo>
                  <a:lnTo>
                    <a:pt x="8672253" y="2638271"/>
                  </a:lnTo>
                  <a:lnTo>
                    <a:pt x="8633202" y="2659931"/>
                  </a:lnTo>
                  <a:lnTo>
                    <a:pt x="8593056" y="2679788"/>
                  </a:lnTo>
                  <a:lnTo>
                    <a:pt x="8551870" y="2697785"/>
                  </a:lnTo>
                  <a:lnTo>
                    <a:pt x="8509699" y="2713870"/>
                  </a:lnTo>
                  <a:lnTo>
                    <a:pt x="8466597" y="2727987"/>
                  </a:lnTo>
                  <a:lnTo>
                    <a:pt x="8422619" y="2740082"/>
                  </a:lnTo>
                  <a:lnTo>
                    <a:pt x="8377820" y="2750100"/>
                  </a:lnTo>
                  <a:lnTo>
                    <a:pt x="8332254" y="2757987"/>
                  </a:lnTo>
                  <a:lnTo>
                    <a:pt x="8285975" y="2763688"/>
                  </a:lnTo>
                  <a:lnTo>
                    <a:pt x="8239039" y="2767149"/>
                  </a:lnTo>
                  <a:lnTo>
                    <a:pt x="8191499" y="2768315"/>
                  </a:lnTo>
                  <a:close/>
                </a:path>
              </a:pathLst>
            </a:custGeom>
            <a:solidFill>
              <a:srgbClr val="89A33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01052" y="3779976"/>
              <a:ext cx="2228849" cy="222884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648993" y="3690700"/>
              <a:ext cx="2200910" cy="2200910"/>
            </a:xfrm>
            <a:custGeom>
              <a:avLst/>
              <a:gdLst/>
              <a:ahLst/>
              <a:cxnLst/>
              <a:rect l="l" t="t" r="r" b="b"/>
              <a:pathLst>
                <a:path w="2200909" h="2200910">
                  <a:moveTo>
                    <a:pt x="1100982" y="2200549"/>
                  </a:moveTo>
                  <a:lnTo>
                    <a:pt x="1099551" y="2200549"/>
                  </a:lnTo>
                  <a:lnTo>
                    <a:pt x="1052540" y="2199547"/>
                  </a:lnTo>
                  <a:lnTo>
                    <a:pt x="1005333" y="2196525"/>
                  </a:lnTo>
                  <a:lnTo>
                    <a:pt x="958686" y="2191539"/>
                  </a:lnTo>
                  <a:lnTo>
                    <a:pt x="912641" y="2184629"/>
                  </a:lnTo>
                  <a:lnTo>
                    <a:pt x="867240" y="2175838"/>
                  </a:lnTo>
                  <a:lnTo>
                    <a:pt x="822522" y="2165206"/>
                  </a:lnTo>
                  <a:lnTo>
                    <a:pt x="778531" y="2152775"/>
                  </a:lnTo>
                  <a:lnTo>
                    <a:pt x="735306" y="2138587"/>
                  </a:lnTo>
                  <a:lnTo>
                    <a:pt x="692890" y="2122681"/>
                  </a:lnTo>
                  <a:lnTo>
                    <a:pt x="651323" y="2105101"/>
                  </a:lnTo>
                  <a:lnTo>
                    <a:pt x="610647" y="2085886"/>
                  </a:lnTo>
                  <a:lnTo>
                    <a:pt x="570903" y="2065079"/>
                  </a:lnTo>
                  <a:lnTo>
                    <a:pt x="532133" y="2042720"/>
                  </a:lnTo>
                  <a:lnTo>
                    <a:pt x="494377" y="2018851"/>
                  </a:lnTo>
                  <a:lnTo>
                    <a:pt x="457677" y="1993513"/>
                  </a:lnTo>
                  <a:lnTo>
                    <a:pt x="422075" y="1966748"/>
                  </a:lnTo>
                  <a:lnTo>
                    <a:pt x="387611" y="1938596"/>
                  </a:lnTo>
                  <a:lnTo>
                    <a:pt x="354327" y="1909099"/>
                  </a:lnTo>
                  <a:lnTo>
                    <a:pt x="322264" y="1878299"/>
                  </a:lnTo>
                  <a:lnTo>
                    <a:pt x="291464" y="1846236"/>
                  </a:lnTo>
                  <a:lnTo>
                    <a:pt x="261967" y="1812952"/>
                  </a:lnTo>
                  <a:lnTo>
                    <a:pt x="233816" y="1778488"/>
                  </a:lnTo>
                  <a:lnTo>
                    <a:pt x="207050" y="1742886"/>
                  </a:lnTo>
                  <a:lnTo>
                    <a:pt x="181712" y="1706186"/>
                  </a:lnTo>
                  <a:lnTo>
                    <a:pt x="157843" y="1668430"/>
                  </a:lnTo>
                  <a:lnTo>
                    <a:pt x="135484" y="1629660"/>
                  </a:lnTo>
                  <a:lnTo>
                    <a:pt x="114677" y="1589916"/>
                  </a:lnTo>
                  <a:lnTo>
                    <a:pt x="95462" y="1549240"/>
                  </a:lnTo>
                  <a:lnTo>
                    <a:pt x="77882" y="1507674"/>
                  </a:lnTo>
                  <a:lnTo>
                    <a:pt x="61977" y="1465257"/>
                  </a:lnTo>
                  <a:lnTo>
                    <a:pt x="47788" y="1422033"/>
                  </a:lnTo>
                  <a:lnTo>
                    <a:pt x="35357" y="1378041"/>
                  </a:lnTo>
                  <a:lnTo>
                    <a:pt x="24725" y="1333324"/>
                  </a:lnTo>
                  <a:lnTo>
                    <a:pt x="15934" y="1287922"/>
                  </a:lnTo>
                  <a:lnTo>
                    <a:pt x="9024" y="1241877"/>
                  </a:lnTo>
                  <a:lnTo>
                    <a:pt x="4038" y="1195231"/>
                  </a:lnTo>
                  <a:lnTo>
                    <a:pt x="1016" y="1148023"/>
                  </a:lnTo>
                  <a:lnTo>
                    <a:pt x="0" y="1100307"/>
                  </a:lnTo>
                  <a:lnTo>
                    <a:pt x="1016" y="1052568"/>
                  </a:lnTo>
                  <a:lnTo>
                    <a:pt x="4038" y="1005359"/>
                  </a:lnTo>
                  <a:lnTo>
                    <a:pt x="9024" y="958710"/>
                  </a:lnTo>
                  <a:lnTo>
                    <a:pt x="15934" y="912663"/>
                  </a:lnTo>
                  <a:lnTo>
                    <a:pt x="24725" y="867260"/>
                  </a:lnTo>
                  <a:lnTo>
                    <a:pt x="35357" y="822541"/>
                  </a:lnTo>
                  <a:lnTo>
                    <a:pt x="47788" y="778547"/>
                  </a:lnTo>
                  <a:lnTo>
                    <a:pt x="61977" y="735321"/>
                  </a:lnTo>
                  <a:lnTo>
                    <a:pt x="77882" y="692903"/>
                  </a:lnTo>
                  <a:lnTo>
                    <a:pt x="95462" y="651335"/>
                  </a:lnTo>
                  <a:lnTo>
                    <a:pt x="114677" y="610658"/>
                  </a:lnTo>
                  <a:lnTo>
                    <a:pt x="135484" y="570913"/>
                  </a:lnTo>
                  <a:lnTo>
                    <a:pt x="157843" y="532142"/>
                  </a:lnTo>
                  <a:lnTo>
                    <a:pt x="181712" y="494385"/>
                  </a:lnTo>
                  <a:lnTo>
                    <a:pt x="207050" y="457684"/>
                  </a:lnTo>
                  <a:lnTo>
                    <a:pt x="233816" y="422081"/>
                  </a:lnTo>
                  <a:lnTo>
                    <a:pt x="261967" y="387616"/>
                  </a:lnTo>
                  <a:lnTo>
                    <a:pt x="291464" y="354332"/>
                  </a:lnTo>
                  <a:lnTo>
                    <a:pt x="322264" y="322268"/>
                  </a:lnTo>
                  <a:lnTo>
                    <a:pt x="354327" y="291467"/>
                  </a:lnTo>
                  <a:lnTo>
                    <a:pt x="387611" y="261970"/>
                  </a:lnTo>
                  <a:lnTo>
                    <a:pt x="422075" y="233818"/>
                  </a:lnTo>
                  <a:lnTo>
                    <a:pt x="457677" y="207052"/>
                  </a:lnTo>
                  <a:lnTo>
                    <a:pt x="494377" y="181714"/>
                  </a:lnTo>
                  <a:lnTo>
                    <a:pt x="532133" y="157845"/>
                  </a:lnTo>
                  <a:lnTo>
                    <a:pt x="570903" y="135486"/>
                  </a:lnTo>
                  <a:lnTo>
                    <a:pt x="610647" y="114678"/>
                  </a:lnTo>
                  <a:lnTo>
                    <a:pt x="651323" y="95463"/>
                  </a:lnTo>
                  <a:lnTo>
                    <a:pt x="692890" y="77882"/>
                  </a:lnTo>
                  <a:lnTo>
                    <a:pt x="735306" y="61977"/>
                  </a:lnTo>
                  <a:lnTo>
                    <a:pt x="778531" y="47788"/>
                  </a:lnTo>
                  <a:lnTo>
                    <a:pt x="822522" y="35357"/>
                  </a:lnTo>
                  <a:lnTo>
                    <a:pt x="867240" y="24725"/>
                  </a:lnTo>
                  <a:lnTo>
                    <a:pt x="912641" y="15934"/>
                  </a:lnTo>
                  <a:lnTo>
                    <a:pt x="958686" y="9025"/>
                  </a:lnTo>
                  <a:lnTo>
                    <a:pt x="1005333" y="4038"/>
                  </a:lnTo>
                  <a:lnTo>
                    <a:pt x="1052540" y="1016"/>
                  </a:lnTo>
                  <a:lnTo>
                    <a:pt x="1100262" y="0"/>
                  </a:lnTo>
                  <a:lnTo>
                    <a:pt x="1147995" y="1016"/>
                  </a:lnTo>
                  <a:lnTo>
                    <a:pt x="1195204" y="4038"/>
                  </a:lnTo>
                  <a:lnTo>
                    <a:pt x="1241853" y="9025"/>
                  </a:lnTo>
                  <a:lnTo>
                    <a:pt x="1287899" y="15934"/>
                  </a:lnTo>
                  <a:lnTo>
                    <a:pt x="1333302" y="24725"/>
                  </a:lnTo>
                  <a:lnTo>
                    <a:pt x="1378021" y="35357"/>
                  </a:lnTo>
                  <a:lnTo>
                    <a:pt x="1422013" y="47788"/>
                  </a:lnTo>
                  <a:lnTo>
                    <a:pt x="1465239" y="61977"/>
                  </a:lnTo>
                  <a:lnTo>
                    <a:pt x="1507656" y="77882"/>
                  </a:lnTo>
                  <a:lnTo>
                    <a:pt x="1549223" y="95463"/>
                  </a:lnTo>
                  <a:lnTo>
                    <a:pt x="1589899" y="114678"/>
                  </a:lnTo>
                  <a:lnTo>
                    <a:pt x="1629643" y="135486"/>
                  </a:lnTo>
                  <a:lnTo>
                    <a:pt x="1668413" y="157845"/>
                  </a:lnTo>
                  <a:lnTo>
                    <a:pt x="1706169" y="181714"/>
                  </a:lnTo>
                  <a:lnTo>
                    <a:pt x="1742868" y="207052"/>
                  </a:lnTo>
                  <a:lnTo>
                    <a:pt x="1778471" y="233818"/>
                  </a:lnTo>
                  <a:lnTo>
                    <a:pt x="1812934" y="261970"/>
                  </a:lnTo>
                  <a:lnTo>
                    <a:pt x="1846217" y="291467"/>
                  </a:lnTo>
                  <a:lnTo>
                    <a:pt x="1878280" y="322268"/>
                  </a:lnTo>
                  <a:lnTo>
                    <a:pt x="1909080" y="354332"/>
                  </a:lnTo>
                  <a:lnTo>
                    <a:pt x="1938576" y="387616"/>
                  </a:lnTo>
                  <a:lnTo>
                    <a:pt x="1966727" y="422081"/>
                  </a:lnTo>
                  <a:lnTo>
                    <a:pt x="1993491" y="457684"/>
                  </a:lnTo>
                  <a:lnTo>
                    <a:pt x="2018828" y="494385"/>
                  </a:lnTo>
                  <a:lnTo>
                    <a:pt x="2042696" y="532142"/>
                  </a:lnTo>
                  <a:lnTo>
                    <a:pt x="2065054" y="570913"/>
                  </a:lnTo>
                  <a:lnTo>
                    <a:pt x="2085861" y="610658"/>
                  </a:lnTo>
                  <a:lnTo>
                    <a:pt x="2105075" y="651335"/>
                  </a:lnTo>
                  <a:lnTo>
                    <a:pt x="2122655" y="692903"/>
                  </a:lnTo>
                  <a:lnTo>
                    <a:pt x="2138559" y="735321"/>
                  </a:lnTo>
                  <a:lnTo>
                    <a:pt x="2152747" y="778547"/>
                  </a:lnTo>
                  <a:lnTo>
                    <a:pt x="2165178" y="822541"/>
                  </a:lnTo>
                  <a:lnTo>
                    <a:pt x="2175809" y="867260"/>
                  </a:lnTo>
                  <a:lnTo>
                    <a:pt x="2184600" y="912663"/>
                  </a:lnTo>
                  <a:lnTo>
                    <a:pt x="2191509" y="958710"/>
                  </a:lnTo>
                  <a:lnTo>
                    <a:pt x="2196495" y="1005359"/>
                  </a:lnTo>
                  <a:lnTo>
                    <a:pt x="2199517" y="1052568"/>
                  </a:lnTo>
                  <a:lnTo>
                    <a:pt x="2200533" y="1100287"/>
                  </a:lnTo>
                  <a:lnTo>
                    <a:pt x="2199517" y="1148023"/>
                  </a:lnTo>
                  <a:lnTo>
                    <a:pt x="2196495" y="1195231"/>
                  </a:lnTo>
                  <a:lnTo>
                    <a:pt x="2191509" y="1241877"/>
                  </a:lnTo>
                  <a:lnTo>
                    <a:pt x="2184600" y="1287922"/>
                  </a:lnTo>
                  <a:lnTo>
                    <a:pt x="2175809" y="1333324"/>
                  </a:lnTo>
                  <a:lnTo>
                    <a:pt x="2165178" y="1378041"/>
                  </a:lnTo>
                  <a:lnTo>
                    <a:pt x="2152747" y="1422033"/>
                  </a:lnTo>
                  <a:lnTo>
                    <a:pt x="2138559" y="1465257"/>
                  </a:lnTo>
                  <a:lnTo>
                    <a:pt x="2122655" y="1507674"/>
                  </a:lnTo>
                  <a:lnTo>
                    <a:pt x="2105075" y="1549240"/>
                  </a:lnTo>
                  <a:lnTo>
                    <a:pt x="2085861" y="1589916"/>
                  </a:lnTo>
                  <a:lnTo>
                    <a:pt x="2065054" y="1629660"/>
                  </a:lnTo>
                  <a:lnTo>
                    <a:pt x="2042696" y="1668430"/>
                  </a:lnTo>
                  <a:lnTo>
                    <a:pt x="2018828" y="1706186"/>
                  </a:lnTo>
                  <a:lnTo>
                    <a:pt x="1993491" y="1742886"/>
                  </a:lnTo>
                  <a:lnTo>
                    <a:pt x="1966727" y="1778488"/>
                  </a:lnTo>
                  <a:lnTo>
                    <a:pt x="1938576" y="1812952"/>
                  </a:lnTo>
                  <a:lnTo>
                    <a:pt x="1909080" y="1846236"/>
                  </a:lnTo>
                  <a:lnTo>
                    <a:pt x="1878280" y="1878299"/>
                  </a:lnTo>
                  <a:lnTo>
                    <a:pt x="1846217" y="1909099"/>
                  </a:lnTo>
                  <a:lnTo>
                    <a:pt x="1812934" y="1938596"/>
                  </a:lnTo>
                  <a:lnTo>
                    <a:pt x="1778471" y="1966748"/>
                  </a:lnTo>
                  <a:lnTo>
                    <a:pt x="1742868" y="1993513"/>
                  </a:lnTo>
                  <a:lnTo>
                    <a:pt x="1706169" y="2018851"/>
                  </a:lnTo>
                  <a:lnTo>
                    <a:pt x="1668413" y="2042720"/>
                  </a:lnTo>
                  <a:lnTo>
                    <a:pt x="1629643" y="2065079"/>
                  </a:lnTo>
                  <a:lnTo>
                    <a:pt x="1589899" y="2085886"/>
                  </a:lnTo>
                  <a:lnTo>
                    <a:pt x="1549223" y="2105101"/>
                  </a:lnTo>
                  <a:lnTo>
                    <a:pt x="1507656" y="2122681"/>
                  </a:lnTo>
                  <a:lnTo>
                    <a:pt x="1465239" y="2138587"/>
                  </a:lnTo>
                  <a:lnTo>
                    <a:pt x="1422013" y="2152775"/>
                  </a:lnTo>
                  <a:lnTo>
                    <a:pt x="1378021" y="2165206"/>
                  </a:lnTo>
                  <a:lnTo>
                    <a:pt x="1333302" y="2175838"/>
                  </a:lnTo>
                  <a:lnTo>
                    <a:pt x="1287899" y="2184629"/>
                  </a:lnTo>
                  <a:lnTo>
                    <a:pt x="1241853" y="2191539"/>
                  </a:lnTo>
                  <a:lnTo>
                    <a:pt x="1195204" y="2196525"/>
                  </a:lnTo>
                  <a:lnTo>
                    <a:pt x="1147995" y="2199547"/>
                  </a:lnTo>
                  <a:lnTo>
                    <a:pt x="1100982" y="2200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0045662" y="4012642"/>
            <a:ext cx="1407160" cy="6915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sz="4350" spc="-17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350" spc="-1660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675" sz="6525" spc="-1702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350" spc="-57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35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048623" y="4765363"/>
            <a:ext cx="1401445" cy="6915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350" spc="-41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3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3974441" y="3737932"/>
            <a:ext cx="1894205" cy="18478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1430">
              <a:lnSpc>
                <a:spcPct val="117200"/>
              </a:lnSpc>
              <a:spcBef>
                <a:spcPts val="95"/>
              </a:spcBef>
            </a:pPr>
            <a:r>
              <a:rPr dirty="0" sz="5100" spc="-110" b="1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5100" spc="-10" b="1">
                <a:solidFill>
                  <a:srgbClr val="FFFFFF"/>
                </a:solidFill>
                <a:latin typeface="Arial"/>
                <a:cs typeface="Arial"/>
              </a:rPr>
              <a:t>6.69%</a:t>
            </a:r>
            <a:endParaRPr sz="51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8192" rIns="0" bIns="0" rtlCol="0" vert="horz">
            <a:spAutoFit/>
          </a:bodyPr>
          <a:lstStyle/>
          <a:p>
            <a:pPr marL="998410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420"/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2583746"/>
            <a:ext cx="11607165" cy="2908935"/>
            <a:chOff x="0" y="2583746"/>
            <a:chExt cx="11607165" cy="2908935"/>
          </a:xfrm>
        </p:grpSpPr>
        <p:sp>
          <p:nvSpPr>
            <p:cNvPr id="4" name="object 4" descr=""/>
            <p:cNvSpPr/>
            <p:nvPr/>
          </p:nvSpPr>
          <p:spPr>
            <a:xfrm>
              <a:off x="4597054" y="2583746"/>
              <a:ext cx="7010400" cy="2908935"/>
            </a:xfrm>
            <a:custGeom>
              <a:avLst/>
              <a:gdLst/>
              <a:ahLst/>
              <a:cxnLst/>
              <a:rect l="l" t="t" r="r" b="b"/>
              <a:pathLst>
                <a:path w="7010400" h="2908935">
                  <a:moveTo>
                    <a:pt x="6861413" y="2908535"/>
                  </a:moveTo>
                  <a:lnTo>
                    <a:pt x="148528" y="2908535"/>
                  </a:lnTo>
                  <a:lnTo>
                    <a:pt x="101655" y="2900948"/>
                  </a:lnTo>
                  <a:lnTo>
                    <a:pt x="60892" y="2879833"/>
                  </a:lnTo>
                  <a:lnTo>
                    <a:pt x="28712" y="2847662"/>
                  </a:lnTo>
                  <a:lnTo>
                    <a:pt x="7590" y="2806907"/>
                  </a:lnTo>
                  <a:lnTo>
                    <a:pt x="0" y="2760037"/>
                  </a:lnTo>
                  <a:lnTo>
                    <a:pt x="0" y="148513"/>
                  </a:lnTo>
                  <a:lnTo>
                    <a:pt x="7590" y="101643"/>
                  </a:lnTo>
                  <a:lnTo>
                    <a:pt x="28712" y="60883"/>
                  </a:lnTo>
                  <a:lnTo>
                    <a:pt x="60892" y="28708"/>
                  </a:lnTo>
                  <a:lnTo>
                    <a:pt x="101655" y="7589"/>
                  </a:lnTo>
                  <a:lnTo>
                    <a:pt x="148528" y="0"/>
                  </a:lnTo>
                  <a:lnTo>
                    <a:pt x="6861414" y="0"/>
                  </a:lnTo>
                  <a:lnTo>
                    <a:pt x="6908286" y="7589"/>
                  </a:lnTo>
                  <a:lnTo>
                    <a:pt x="6949050" y="28708"/>
                  </a:lnTo>
                  <a:lnTo>
                    <a:pt x="6981230" y="60883"/>
                  </a:lnTo>
                  <a:lnTo>
                    <a:pt x="7002352" y="101643"/>
                  </a:lnTo>
                  <a:lnTo>
                    <a:pt x="7009942" y="148513"/>
                  </a:lnTo>
                  <a:lnTo>
                    <a:pt x="7009942" y="2760037"/>
                  </a:lnTo>
                  <a:lnTo>
                    <a:pt x="7002352" y="2806907"/>
                  </a:lnTo>
                  <a:lnTo>
                    <a:pt x="6981230" y="2847662"/>
                  </a:lnTo>
                  <a:lnTo>
                    <a:pt x="6949050" y="2879833"/>
                  </a:lnTo>
                  <a:lnTo>
                    <a:pt x="6908286" y="2900948"/>
                  </a:lnTo>
                  <a:lnTo>
                    <a:pt x="6861413" y="2908535"/>
                  </a:lnTo>
                  <a:close/>
                </a:path>
              </a:pathLst>
            </a:custGeom>
            <a:solidFill>
              <a:srgbClr val="7179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3104783"/>
              <a:ext cx="6195695" cy="1690370"/>
            </a:xfrm>
            <a:custGeom>
              <a:avLst/>
              <a:gdLst/>
              <a:ahLst/>
              <a:cxnLst/>
              <a:rect l="l" t="t" r="r" b="b"/>
              <a:pathLst>
                <a:path w="6195695" h="1690370">
                  <a:moveTo>
                    <a:pt x="0" y="1689872"/>
                  </a:moveTo>
                  <a:lnTo>
                    <a:pt x="0" y="0"/>
                  </a:lnTo>
                  <a:lnTo>
                    <a:pt x="5588843" y="0"/>
                  </a:lnTo>
                  <a:lnTo>
                    <a:pt x="6195578" y="1689872"/>
                  </a:lnTo>
                  <a:lnTo>
                    <a:pt x="0" y="1689872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0" y="5744461"/>
            <a:ext cx="11607165" cy="2962275"/>
            <a:chOff x="0" y="5744461"/>
            <a:chExt cx="11607165" cy="2962275"/>
          </a:xfrm>
        </p:grpSpPr>
        <p:sp>
          <p:nvSpPr>
            <p:cNvPr id="7" name="object 7" descr=""/>
            <p:cNvSpPr/>
            <p:nvPr/>
          </p:nvSpPr>
          <p:spPr>
            <a:xfrm>
              <a:off x="4597062" y="5744461"/>
              <a:ext cx="7010400" cy="2962275"/>
            </a:xfrm>
            <a:custGeom>
              <a:avLst/>
              <a:gdLst/>
              <a:ahLst/>
              <a:cxnLst/>
              <a:rect l="l" t="t" r="r" b="b"/>
              <a:pathLst>
                <a:path w="7010400" h="2962275">
                  <a:moveTo>
                    <a:pt x="6861405" y="2961832"/>
                  </a:moveTo>
                  <a:lnTo>
                    <a:pt x="148515" y="2961832"/>
                  </a:lnTo>
                  <a:lnTo>
                    <a:pt x="101645" y="2954243"/>
                  </a:lnTo>
                  <a:lnTo>
                    <a:pt x="60885" y="2933123"/>
                  </a:lnTo>
                  <a:lnTo>
                    <a:pt x="28709" y="2900946"/>
                  </a:lnTo>
                  <a:lnTo>
                    <a:pt x="7589" y="2860186"/>
                  </a:lnTo>
                  <a:lnTo>
                    <a:pt x="0" y="2813316"/>
                  </a:lnTo>
                  <a:lnTo>
                    <a:pt x="0" y="148516"/>
                  </a:lnTo>
                  <a:lnTo>
                    <a:pt x="7589" y="101645"/>
                  </a:lnTo>
                  <a:lnTo>
                    <a:pt x="28709" y="60885"/>
                  </a:lnTo>
                  <a:lnTo>
                    <a:pt x="60885" y="28709"/>
                  </a:lnTo>
                  <a:lnTo>
                    <a:pt x="101645" y="7589"/>
                  </a:lnTo>
                  <a:lnTo>
                    <a:pt x="148516" y="0"/>
                  </a:lnTo>
                  <a:lnTo>
                    <a:pt x="6861404" y="0"/>
                  </a:lnTo>
                  <a:lnTo>
                    <a:pt x="6908277" y="7589"/>
                  </a:lnTo>
                  <a:lnTo>
                    <a:pt x="6949041" y="28709"/>
                  </a:lnTo>
                  <a:lnTo>
                    <a:pt x="6981220" y="60885"/>
                  </a:lnTo>
                  <a:lnTo>
                    <a:pt x="7002343" y="101645"/>
                  </a:lnTo>
                  <a:lnTo>
                    <a:pt x="7009933" y="148516"/>
                  </a:lnTo>
                  <a:lnTo>
                    <a:pt x="7009933" y="2813316"/>
                  </a:lnTo>
                  <a:lnTo>
                    <a:pt x="7002343" y="2860186"/>
                  </a:lnTo>
                  <a:lnTo>
                    <a:pt x="6981220" y="2900946"/>
                  </a:lnTo>
                  <a:lnTo>
                    <a:pt x="6949041" y="2933123"/>
                  </a:lnTo>
                  <a:lnTo>
                    <a:pt x="6908277" y="2954243"/>
                  </a:lnTo>
                  <a:lnTo>
                    <a:pt x="6861405" y="2961832"/>
                  </a:lnTo>
                  <a:close/>
                </a:path>
              </a:pathLst>
            </a:custGeom>
            <a:solidFill>
              <a:srgbClr val="4B3521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6455755"/>
              <a:ext cx="6455410" cy="1690370"/>
            </a:xfrm>
            <a:custGeom>
              <a:avLst/>
              <a:gdLst/>
              <a:ahLst/>
              <a:cxnLst/>
              <a:rect l="l" t="t" r="r" b="b"/>
              <a:pathLst>
                <a:path w="6455410" h="1690370">
                  <a:moveTo>
                    <a:pt x="0" y="1689900"/>
                  </a:moveTo>
                  <a:lnTo>
                    <a:pt x="0" y="0"/>
                  </a:lnTo>
                  <a:lnTo>
                    <a:pt x="5848563" y="0"/>
                  </a:lnTo>
                  <a:lnTo>
                    <a:pt x="6455267" y="1689900"/>
                  </a:lnTo>
                  <a:lnTo>
                    <a:pt x="0" y="168990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646516" y="3528901"/>
            <a:ext cx="4790440" cy="8210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200" spc="254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5200" spc="-22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5200" spc="50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5200">
              <a:latin typeface="Trebuchet MS"/>
              <a:cs typeface="Trebuchet MS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31639" y="3330199"/>
            <a:ext cx="161925" cy="161925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31639" y="4035049"/>
            <a:ext cx="161925" cy="161925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31639" y="4739899"/>
            <a:ext cx="161925" cy="161925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7306191" y="2961892"/>
            <a:ext cx="2768600" cy="2139950"/>
          </a:xfrm>
          <a:prstGeom prst="rect">
            <a:avLst/>
          </a:prstGeom>
        </p:spPr>
        <p:txBody>
          <a:bodyPr wrap="square" lIns="0" tIns="1079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dirty="0" sz="4000" spc="-495">
                <a:solidFill>
                  <a:srgbClr val="FFFFFF"/>
                </a:solidFill>
                <a:latin typeface="Verdana"/>
                <a:cs typeface="Verdana"/>
              </a:rPr>
              <a:t>75%</a:t>
            </a:r>
            <a:r>
              <a:rPr dirty="0" sz="4000" spc="-3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10">
                <a:solidFill>
                  <a:srgbClr val="FFFFFF"/>
                </a:solidFill>
                <a:latin typeface="Verdana"/>
                <a:cs typeface="Verdana"/>
              </a:rPr>
              <a:t>Purity</a:t>
            </a:r>
            <a:endParaRPr sz="4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dirty="0" sz="4000" spc="-300">
                <a:solidFill>
                  <a:srgbClr val="FFFFFF"/>
                </a:solidFill>
                <a:latin typeface="Verdana"/>
                <a:cs typeface="Verdana"/>
              </a:rPr>
              <a:t>80%</a:t>
            </a:r>
            <a:r>
              <a:rPr dirty="0" sz="4000" spc="-3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10">
                <a:solidFill>
                  <a:srgbClr val="FFFFFF"/>
                </a:solidFill>
                <a:latin typeface="Verdana"/>
                <a:cs typeface="Verdana"/>
              </a:rPr>
              <a:t>Purity</a:t>
            </a:r>
            <a:endParaRPr sz="4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dirty="0" sz="4000" spc="-335">
                <a:solidFill>
                  <a:srgbClr val="FFFFFF"/>
                </a:solidFill>
                <a:latin typeface="Verdana"/>
                <a:cs typeface="Verdana"/>
              </a:rPr>
              <a:t>60%</a:t>
            </a:r>
            <a:r>
              <a:rPr dirty="0" sz="4000" spc="-3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10">
                <a:solidFill>
                  <a:srgbClr val="FFFFFF"/>
                </a:solidFill>
                <a:latin typeface="Verdana"/>
                <a:cs typeface="Verdana"/>
              </a:rPr>
              <a:t>Purity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13387" y="6550445"/>
            <a:ext cx="3874770" cy="1480185"/>
          </a:xfrm>
          <a:prstGeom prst="rect">
            <a:avLst/>
          </a:prstGeom>
        </p:spPr>
        <p:txBody>
          <a:bodyPr wrap="square" lIns="0" tIns="147955" rIns="0" bIns="0" rtlCol="0" vert="horz">
            <a:spAutoFit/>
          </a:bodyPr>
          <a:lstStyle/>
          <a:p>
            <a:pPr marL="427990" marR="5080" indent="-415925">
              <a:lnSpc>
                <a:spcPts val="5190"/>
              </a:lnSpc>
              <a:spcBef>
                <a:spcPts val="1165"/>
              </a:spcBef>
            </a:pPr>
            <a:r>
              <a:rPr dirty="0" sz="5200" spc="330">
                <a:solidFill>
                  <a:srgbClr val="43B4BD"/>
                </a:solidFill>
                <a:latin typeface="Trebuchet MS"/>
                <a:cs typeface="Trebuchet MS"/>
              </a:rPr>
              <a:t>Application </a:t>
            </a:r>
            <a:r>
              <a:rPr dirty="0" sz="5200" spc="50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5200">
              <a:latin typeface="Trebuchet MS"/>
              <a:cs typeface="Trebuchet MS"/>
            </a:endParaRPr>
          </a:p>
        </p:txBody>
      </p:sp>
      <p:pic>
        <p:nvPicPr>
          <p:cNvPr id="16" name="object 1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18634" y="6804278"/>
            <a:ext cx="161925" cy="161925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18634" y="7509128"/>
            <a:ext cx="161925" cy="161925"/>
          </a:xfrm>
          <a:prstGeom prst="rect">
            <a:avLst/>
          </a:prstGeom>
        </p:spPr>
      </p:pic>
      <p:sp>
        <p:nvSpPr>
          <p:cNvPr id="18" name="object 18" descr=""/>
          <p:cNvSpPr txBox="1"/>
          <p:nvPr/>
        </p:nvSpPr>
        <p:spPr>
          <a:xfrm>
            <a:off x="7493186" y="6435972"/>
            <a:ext cx="2639060" cy="1435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z="4000" spc="35">
                <a:solidFill>
                  <a:srgbClr val="FFFFFF"/>
                </a:solidFill>
                <a:latin typeface="Verdana"/>
                <a:cs typeface="Verdana"/>
              </a:rPr>
              <a:t>Fragrance </a:t>
            </a:r>
            <a:r>
              <a:rPr dirty="0" sz="4000" spc="-10">
                <a:solidFill>
                  <a:srgbClr val="FFFFFF"/>
                </a:solidFill>
                <a:latin typeface="Verdana"/>
                <a:cs typeface="Verdana"/>
              </a:rPr>
              <a:t>Flavor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300" spc="95">
                <a:solidFill>
                  <a:srgbClr val="FFFFFF"/>
                </a:solidFill>
              </a:rPr>
              <a:t>Global</a:t>
            </a:r>
            <a:r>
              <a:rPr dirty="0" sz="4300" spc="-114">
                <a:solidFill>
                  <a:srgbClr val="FFFFFF"/>
                </a:solidFill>
              </a:rPr>
              <a:t> </a:t>
            </a:r>
            <a:r>
              <a:rPr dirty="0" sz="4300">
                <a:solidFill>
                  <a:srgbClr val="FFFFFF"/>
                </a:solidFill>
              </a:rPr>
              <a:t>Litsea</a:t>
            </a:r>
            <a:r>
              <a:rPr dirty="0" sz="4300" spc="-110">
                <a:solidFill>
                  <a:srgbClr val="FFFFFF"/>
                </a:solidFill>
              </a:rPr>
              <a:t> </a:t>
            </a:r>
            <a:r>
              <a:rPr dirty="0" sz="4300" spc="65">
                <a:solidFill>
                  <a:srgbClr val="FFFFFF"/>
                </a:solidFill>
              </a:rPr>
              <a:t>Cubeba</a:t>
            </a:r>
            <a:r>
              <a:rPr dirty="0" sz="4300" spc="-110">
                <a:solidFill>
                  <a:srgbClr val="FFFFFF"/>
                </a:solidFill>
              </a:rPr>
              <a:t> </a:t>
            </a:r>
            <a:r>
              <a:rPr dirty="0" sz="4300" spc="90">
                <a:solidFill>
                  <a:srgbClr val="FFFFFF"/>
                </a:solidFill>
              </a:rPr>
              <a:t>Oil</a:t>
            </a:r>
            <a:r>
              <a:rPr dirty="0" sz="4300" spc="-114">
                <a:solidFill>
                  <a:srgbClr val="FFFFFF"/>
                </a:solidFill>
              </a:rPr>
              <a:t> </a:t>
            </a:r>
            <a:r>
              <a:rPr dirty="0" sz="4300">
                <a:solidFill>
                  <a:srgbClr val="FFFFFF"/>
                </a:solidFill>
              </a:rPr>
              <a:t>Market</a:t>
            </a:r>
            <a:r>
              <a:rPr dirty="0" sz="4300" spc="-110">
                <a:solidFill>
                  <a:srgbClr val="FFFFFF"/>
                </a:solidFill>
              </a:rPr>
              <a:t> </a:t>
            </a:r>
            <a:r>
              <a:rPr dirty="0" sz="4300">
                <a:solidFill>
                  <a:srgbClr val="FFFFFF"/>
                </a:solidFill>
              </a:rPr>
              <a:t>Revenue</a:t>
            </a:r>
            <a:r>
              <a:rPr dirty="0" sz="4300" spc="-110">
                <a:solidFill>
                  <a:srgbClr val="FFFFFF"/>
                </a:solidFill>
              </a:rPr>
              <a:t> </a:t>
            </a:r>
            <a:r>
              <a:rPr dirty="0" sz="4300">
                <a:solidFill>
                  <a:srgbClr val="FFFFFF"/>
                </a:solidFill>
              </a:rPr>
              <a:t>share</a:t>
            </a:r>
            <a:r>
              <a:rPr dirty="0" sz="4300" spc="-114">
                <a:solidFill>
                  <a:srgbClr val="FFFFFF"/>
                </a:solidFill>
              </a:rPr>
              <a:t> </a:t>
            </a:r>
            <a:r>
              <a:rPr dirty="0" sz="4300" spc="125">
                <a:solidFill>
                  <a:srgbClr val="FFFFFF"/>
                </a:solidFill>
              </a:rPr>
              <a:t>for</a:t>
            </a:r>
            <a:r>
              <a:rPr dirty="0" sz="4300" spc="-110">
                <a:solidFill>
                  <a:srgbClr val="FFFFFF"/>
                </a:solidFill>
              </a:rPr>
              <a:t> </a:t>
            </a:r>
            <a:r>
              <a:rPr dirty="0" sz="4300" spc="-20">
                <a:solidFill>
                  <a:srgbClr val="FFFFFF"/>
                </a:solidFill>
              </a:rPr>
              <a:t>2022</a:t>
            </a:r>
            <a:endParaRPr sz="4300"/>
          </a:p>
        </p:txBody>
      </p:sp>
      <p:sp>
        <p:nvSpPr>
          <p:cNvPr id="3" name="object 3" descr=""/>
          <p:cNvSpPr txBox="1"/>
          <p:nvPr/>
        </p:nvSpPr>
        <p:spPr>
          <a:xfrm>
            <a:off x="10915843" y="5105421"/>
            <a:ext cx="6274435" cy="1092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0" spc="-10">
                <a:latin typeface="Verdana"/>
                <a:cs typeface="Verdana"/>
              </a:rPr>
              <a:t>North</a:t>
            </a:r>
            <a:r>
              <a:rPr dirty="0" sz="7000" spc="-725">
                <a:latin typeface="Verdana"/>
                <a:cs typeface="Verdana"/>
              </a:rPr>
              <a:t> </a:t>
            </a:r>
            <a:r>
              <a:rPr dirty="0" sz="7000" spc="-100">
                <a:latin typeface="Verdana"/>
                <a:cs typeface="Verdana"/>
              </a:rPr>
              <a:t>America</a:t>
            </a:r>
            <a:endParaRPr sz="7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497470" y="1606067"/>
            <a:ext cx="10645140" cy="3387725"/>
            <a:chOff x="3497470" y="1606067"/>
            <a:chExt cx="10645140" cy="3387725"/>
          </a:xfrm>
        </p:grpSpPr>
        <p:sp>
          <p:nvSpPr>
            <p:cNvPr id="4" name="object 4" descr=""/>
            <p:cNvSpPr/>
            <p:nvPr/>
          </p:nvSpPr>
          <p:spPr>
            <a:xfrm>
              <a:off x="5734171" y="1784457"/>
              <a:ext cx="8408670" cy="3099435"/>
            </a:xfrm>
            <a:custGeom>
              <a:avLst/>
              <a:gdLst/>
              <a:ahLst/>
              <a:cxnLst/>
              <a:rect l="l" t="t" r="r" b="b"/>
              <a:pathLst>
                <a:path w="8408669" h="3099435">
                  <a:moveTo>
                    <a:pt x="8255414" y="3098992"/>
                  </a:moveTo>
                  <a:lnTo>
                    <a:pt x="152645" y="3098992"/>
                  </a:lnTo>
                  <a:lnTo>
                    <a:pt x="104577" y="3091208"/>
                  </a:lnTo>
                  <a:lnTo>
                    <a:pt x="62643" y="3069476"/>
                  </a:lnTo>
                  <a:lnTo>
                    <a:pt x="29538" y="3036366"/>
                  </a:lnTo>
                  <a:lnTo>
                    <a:pt x="7808" y="2994423"/>
                  </a:lnTo>
                  <a:lnTo>
                    <a:pt x="0" y="2946191"/>
                  </a:lnTo>
                  <a:lnTo>
                    <a:pt x="0" y="152810"/>
                  </a:lnTo>
                  <a:lnTo>
                    <a:pt x="7808" y="104585"/>
                  </a:lnTo>
                  <a:lnTo>
                    <a:pt x="29538" y="62646"/>
                  </a:lnTo>
                  <a:lnTo>
                    <a:pt x="62643" y="29539"/>
                  </a:lnTo>
                  <a:lnTo>
                    <a:pt x="104577" y="7809"/>
                  </a:lnTo>
                  <a:lnTo>
                    <a:pt x="152795" y="0"/>
                  </a:lnTo>
                  <a:lnTo>
                    <a:pt x="8255263" y="0"/>
                  </a:lnTo>
                  <a:lnTo>
                    <a:pt x="8303496" y="7809"/>
                  </a:lnTo>
                  <a:lnTo>
                    <a:pt x="8345440" y="29539"/>
                  </a:lnTo>
                  <a:lnTo>
                    <a:pt x="8378549" y="62646"/>
                  </a:lnTo>
                  <a:lnTo>
                    <a:pt x="8400281" y="104585"/>
                  </a:lnTo>
                  <a:lnTo>
                    <a:pt x="8408090" y="152810"/>
                  </a:lnTo>
                  <a:lnTo>
                    <a:pt x="8408090" y="2946191"/>
                  </a:lnTo>
                  <a:lnTo>
                    <a:pt x="8400281" y="2994423"/>
                  </a:lnTo>
                  <a:lnTo>
                    <a:pt x="8378549" y="3036366"/>
                  </a:lnTo>
                  <a:lnTo>
                    <a:pt x="8345440" y="3069476"/>
                  </a:lnTo>
                  <a:lnTo>
                    <a:pt x="8303496" y="3091208"/>
                  </a:lnTo>
                  <a:lnTo>
                    <a:pt x="8255414" y="3098992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949586" y="1606067"/>
              <a:ext cx="9192895" cy="3387725"/>
            </a:xfrm>
            <a:custGeom>
              <a:avLst/>
              <a:gdLst/>
              <a:ahLst/>
              <a:cxnLst/>
              <a:rect l="l" t="t" r="r" b="b"/>
              <a:pathLst>
                <a:path w="9192894" h="3387725">
                  <a:moveTo>
                    <a:pt x="9039849" y="3387531"/>
                  </a:moveTo>
                  <a:lnTo>
                    <a:pt x="152826" y="3387531"/>
                  </a:lnTo>
                  <a:lnTo>
                    <a:pt x="104593" y="3379722"/>
                  </a:lnTo>
                  <a:lnTo>
                    <a:pt x="62650" y="3357993"/>
                  </a:lnTo>
                  <a:lnTo>
                    <a:pt x="29540" y="3324888"/>
                  </a:lnTo>
                  <a:lnTo>
                    <a:pt x="7809" y="3282953"/>
                  </a:lnTo>
                  <a:lnTo>
                    <a:pt x="0" y="3234736"/>
                  </a:lnTo>
                  <a:lnTo>
                    <a:pt x="0" y="152807"/>
                  </a:lnTo>
                  <a:lnTo>
                    <a:pt x="7809" y="104583"/>
                  </a:lnTo>
                  <a:lnTo>
                    <a:pt x="29540" y="62644"/>
                  </a:lnTo>
                  <a:lnTo>
                    <a:pt x="62650" y="29538"/>
                  </a:lnTo>
                  <a:lnTo>
                    <a:pt x="104593" y="7808"/>
                  </a:lnTo>
                  <a:lnTo>
                    <a:pt x="152826" y="0"/>
                  </a:lnTo>
                  <a:lnTo>
                    <a:pt x="9039849" y="0"/>
                  </a:lnTo>
                  <a:lnTo>
                    <a:pt x="9088082" y="7808"/>
                  </a:lnTo>
                  <a:lnTo>
                    <a:pt x="9130026" y="29538"/>
                  </a:lnTo>
                  <a:lnTo>
                    <a:pt x="9163135" y="62644"/>
                  </a:lnTo>
                  <a:lnTo>
                    <a:pt x="9184867" y="104583"/>
                  </a:lnTo>
                  <a:lnTo>
                    <a:pt x="9192676" y="152807"/>
                  </a:lnTo>
                  <a:lnTo>
                    <a:pt x="9192676" y="3234736"/>
                  </a:lnTo>
                  <a:lnTo>
                    <a:pt x="9184867" y="3282953"/>
                  </a:lnTo>
                  <a:lnTo>
                    <a:pt x="9163135" y="3324888"/>
                  </a:lnTo>
                  <a:lnTo>
                    <a:pt x="9130026" y="3357993"/>
                  </a:lnTo>
                  <a:lnTo>
                    <a:pt x="9088082" y="3379722"/>
                  </a:lnTo>
                  <a:lnTo>
                    <a:pt x="9039849" y="3387531"/>
                  </a:lnTo>
                  <a:close/>
                </a:path>
              </a:pathLst>
            </a:custGeom>
            <a:solidFill>
              <a:srgbClr val="544B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497465" y="2263926"/>
              <a:ext cx="3175635" cy="2140585"/>
            </a:xfrm>
            <a:custGeom>
              <a:avLst/>
              <a:gdLst/>
              <a:ahLst/>
              <a:cxnLst/>
              <a:rect l="l" t="t" r="r" b="b"/>
              <a:pathLst>
                <a:path w="3175634" h="2140585">
                  <a:moveTo>
                    <a:pt x="3175584" y="1070038"/>
                  </a:moveTo>
                  <a:lnTo>
                    <a:pt x="2632900" y="756716"/>
                  </a:lnTo>
                  <a:lnTo>
                    <a:pt x="2632900" y="152806"/>
                  </a:lnTo>
                  <a:lnTo>
                    <a:pt x="2625102" y="104584"/>
                  </a:lnTo>
                  <a:lnTo>
                    <a:pt x="2603373" y="62649"/>
                  </a:lnTo>
                  <a:lnTo>
                    <a:pt x="2570264" y="29540"/>
                  </a:lnTo>
                  <a:lnTo>
                    <a:pt x="2528316" y="7810"/>
                  </a:lnTo>
                  <a:lnTo>
                    <a:pt x="2480094" y="0"/>
                  </a:lnTo>
                  <a:lnTo>
                    <a:pt x="152806" y="0"/>
                  </a:lnTo>
                  <a:lnTo>
                    <a:pt x="104584" y="7810"/>
                  </a:lnTo>
                  <a:lnTo>
                    <a:pt x="62649" y="29540"/>
                  </a:lnTo>
                  <a:lnTo>
                    <a:pt x="29540" y="62649"/>
                  </a:lnTo>
                  <a:lnTo>
                    <a:pt x="7810" y="104584"/>
                  </a:lnTo>
                  <a:lnTo>
                    <a:pt x="0" y="152806"/>
                  </a:lnTo>
                  <a:lnTo>
                    <a:pt x="0" y="1987270"/>
                  </a:lnTo>
                  <a:lnTo>
                    <a:pt x="7810" y="2035492"/>
                  </a:lnTo>
                  <a:lnTo>
                    <a:pt x="29540" y="2077427"/>
                  </a:lnTo>
                  <a:lnTo>
                    <a:pt x="62649" y="2110536"/>
                  </a:lnTo>
                  <a:lnTo>
                    <a:pt x="104584" y="2132266"/>
                  </a:lnTo>
                  <a:lnTo>
                    <a:pt x="152793" y="2140077"/>
                  </a:lnTo>
                  <a:lnTo>
                    <a:pt x="2480106" y="2140077"/>
                  </a:lnTo>
                  <a:lnTo>
                    <a:pt x="2528316" y="2132266"/>
                  </a:lnTo>
                  <a:lnTo>
                    <a:pt x="2570264" y="2110536"/>
                  </a:lnTo>
                  <a:lnTo>
                    <a:pt x="2603373" y="2077427"/>
                  </a:lnTo>
                  <a:lnTo>
                    <a:pt x="2625102" y="2035492"/>
                  </a:lnTo>
                  <a:lnTo>
                    <a:pt x="2632900" y="1987270"/>
                  </a:lnTo>
                  <a:lnTo>
                    <a:pt x="2632900" y="1383372"/>
                  </a:lnTo>
                  <a:lnTo>
                    <a:pt x="3175584" y="1070038"/>
                  </a:lnTo>
                  <a:close/>
                </a:path>
              </a:pathLst>
            </a:custGeom>
            <a:solidFill>
              <a:srgbClr val="949B62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497470" y="5293400"/>
            <a:ext cx="10645140" cy="3387725"/>
            <a:chOff x="3497470" y="5293400"/>
            <a:chExt cx="10645140" cy="3387725"/>
          </a:xfrm>
        </p:grpSpPr>
        <p:sp>
          <p:nvSpPr>
            <p:cNvPr id="8" name="object 8" descr=""/>
            <p:cNvSpPr/>
            <p:nvPr/>
          </p:nvSpPr>
          <p:spPr>
            <a:xfrm>
              <a:off x="5734171" y="5471769"/>
              <a:ext cx="8408670" cy="3099435"/>
            </a:xfrm>
            <a:custGeom>
              <a:avLst/>
              <a:gdLst/>
              <a:ahLst/>
              <a:cxnLst/>
              <a:rect l="l" t="t" r="r" b="b"/>
              <a:pathLst>
                <a:path w="8408669" h="3099434">
                  <a:moveTo>
                    <a:pt x="8255451" y="3098992"/>
                  </a:moveTo>
                  <a:lnTo>
                    <a:pt x="152607" y="3098992"/>
                  </a:lnTo>
                  <a:lnTo>
                    <a:pt x="104577" y="3091214"/>
                  </a:lnTo>
                  <a:lnTo>
                    <a:pt x="62643" y="3069482"/>
                  </a:lnTo>
                  <a:lnTo>
                    <a:pt x="29538" y="3036372"/>
                  </a:lnTo>
                  <a:lnTo>
                    <a:pt x="7808" y="2994429"/>
                  </a:lnTo>
                  <a:lnTo>
                    <a:pt x="0" y="2946197"/>
                  </a:lnTo>
                  <a:lnTo>
                    <a:pt x="0" y="152825"/>
                  </a:lnTo>
                  <a:lnTo>
                    <a:pt x="7808" y="104593"/>
                  </a:lnTo>
                  <a:lnTo>
                    <a:pt x="29538" y="62650"/>
                  </a:lnTo>
                  <a:lnTo>
                    <a:pt x="62643" y="29540"/>
                  </a:lnTo>
                  <a:lnTo>
                    <a:pt x="104577" y="7809"/>
                  </a:lnTo>
                  <a:lnTo>
                    <a:pt x="152795" y="0"/>
                  </a:lnTo>
                  <a:lnTo>
                    <a:pt x="8255264" y="0"/>
                  </a:lnTo>
                  <a:lnTo>
                    <a:pt x="8303496" y="7809"/>
                  </a:lnTo>
                  <a:lnTo>
                    <a:pt x="8345440" y="29540"/>
                  </a:lnTo>
                  <a:lnTo>
                    <a:pt x="8378549" y="62650"/>
                  </a:lnTo>
                  <a:lnTo>
                    <a:pt x="8400281" y="104593"/>
                  </a:lnTo>
                  <a:lnTo>
                    <a:pt x="8408090" y="152825"/>
                  </a:lnTo>
                  <a:lnTo>
                    <a:pt x="8408090" y="2946197"/>
                  </a:lnTo>
                  <a:lnTo>
                    <a:pt x="8400281" y="2994429"/>
                  </a:lnTo>
                  <a:lnTo>
                    <a:pt x="8378549" y="3036372"/>
                  </a:lnTo>
                  <a:lnTo>
                    <a:pt x="8345440" y="3069482"/>
                  </a:lnTo>
                  <a:lnTo>
                    <a:pt x="8303496" y="3091214"/>
                  </a:lnTo>
                  <a:lnTo>
                    <a:pt x="8255451" y="3098992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949586" y="5293400"/>
              <a:ext cx="9192895" cy="3387725"/>
            </a:xfrm>
            <a:custGeom>
              <a:avLst/>
              <a:gdLst/>
              <a:ahLst/>
              <a:cxnLst/>
              <a:rect l="l" t="t" r="r" b="b"/>
              <a:pathLst>
                <a:path w="9192894" h="3387725">
                  <a:moveTo>
                    <a:pt x="9039877" y="3387542"/>
                  </a:moveTo>
                  <a:lnTo>
                    <a:pt x="152798" y="3387542"/>
                  </a:lnTo>
                  <a:lnTo>
                    <a:pt x="104593" y="3379737"/>
                  </a:lnTo>
                  <a:lnTo>
                    <a:pt x="62650" y="3358006"/>
                  </a:lnTo>
                  <a:lnTo>
                    <a:pt x="29540" y="3324896"/>
                  </a:lnTo>
                  <a:lnTo>
                    <a:pt x="7809" y="3282953"/>
                  </a:lnTo>
                  <a:lnTo>
                    <a:pt x="0" y="3234721"/>
                  </a:lnTo>
                  <a:lnTo>
                    <a:pt x="0" y="152795"/>
                  </a:lnTo>
                  <a:lnTo>
                    <a:pt x="7809" y="104577"/>
                  </a:lnTo>
                  <a:lnTo>
                    <a:pt x="29540" y="62643"/>
                  </a:lnTo>
                  <a:lnTo>
                    <a:pt x="62650" y="29538"/>
                  </a:lnTo>
                  <a:lnTo>
                    <a:pt x="104593" y="7808"/>
                  </a:lnTo>
                  <a:lnTo>
                    <a:pt x="152825" y="0"/>
                  </a:lnTo>
                  <a:lnTo>
                    <a:pt x="9039850" y="0"/>
                  </a:lnTo>
                  <a:lnTo>
                    <a:pt x="9088082" y="7808"/>
                  </a:lnTo>
                  <a:lnTo>
                    <a:pt x="9130026" y="29538"/>
                  </a:lnTo>
                  <a:lnTo>
                    <a:pt x="9163135" y="62643"/>
                  </a:lnTo>
                  <a:lnTo>
                    <a:pt x="9184867" y="104577"/>
                  </a:lnTo>
                  <a:lnTo>
                    <a:pt x="9192676" y="152795"/>
                  </a:lnTo>
                  <a:lnTo>
                    <a:pt x="9192676" y="3234721"/>
                  </a:lnTo>
                  <a:lnTo>
                    <a:pt x="9184867" y="3282953"/>
                  </a:lnTo>
                  <a:lnTo>
                    <a:pt x="9163135" y="3324896"/>
                  </a:lnTo>
                  <a:lnTo>
                    <a:pt x="9130026" y="3358006"/>
                  </a:lnTo>
                  <a:lnTo>
                    <a:pt x="9088082" y="3379737"/>
                  </a:lnTo>
                  <a:lnTo>
                    <a:pt x="9039877" y="3387542"/>
                  </a:lnTo>
                  <a:close/>
                </a:path>
              </a:pathLst>
            </a:custGeom>
            <a:solidFill>
              <a:srgbClr val="949B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497465" y="5951245"/>
              <a:ext cx="3175635" cy="2140585"/>
            </a:xfrm>
            <a:custGeom>
              <a:avLst/>
              <a:gdLst/>
              <a:ahLst/>
              <a:cxnLst/>
              <a:rect l="l" t="t" r="r" b="b"/>
              <a:pathLst>
                <a:path w="3175634" h="2140584">
                  <a:moveTo>
                    <a:pt x="3175584" y="1070038"/>
                  </a:moveTo>
                  <a:lnTo>
                    <a:pt x="2632900" y="756716"/>
                  </a:lnTo>
                  <a:lnTo>
                    <a:pt x="2632900" y="152819"/>
                  </a:lnTo>
                  <a:lnTo>
                    <a:pt x="2625102" y="104584"/>
                  </a:lnTo>
                  <a:lnTo>
                    <a:pt x="2603373" y="62649"/>
                  </a:lnTo>
                  <a:lnTo>
                    <a:pt x="2570264" y="29540"/>
                  </a:lnTo>
                  <a:lnTo>
                    <a:pt x="2528316" y="7810"/>
                  </a:lnTo>
                  <a:lnTo>
                    <a:pt x="2480094" y="0"/>
                  </a:lnTo>
                  <a:lnTo>
                    <a:pt x="152806" y="0"/>
                  </a:lnTo>
                  <a:lnTo>
                    <a:pt x="104584" y="7810"/>
                  </a:lnTo>
                  <a:lnTo>
                    <a:pt x="62649" y="29540"/>
                  </a:lnTo>
                  <a:lnTo>
                    <a:pt x="29540" y="62649"/>
                  </a:lnTo>
                  <a:lnTo>
                    <a:pt x="7810" y="104584"/>
                  </a:lnTo>
                  <a:lnTo>
                    <a:pt x="0" y="152819"/>
                  </a:lnTo>
                  <a:lnTo>
                    <a:pt x="0" y="1987270"/>
                  </a:lnTo>
                  <a:lnTo>
                    <a:pt x="7810" y="2035505"/>
                  </a:lnTo>
                  <a:lnTo>
                    <a:pt x="29540" y="2077440"/>
                  </a:lnTo>
                  <a:lnTo>
                    <a:pt x="62649" y="2110549"/>
                  </a:lnTo>
                  <a:lnTo>
                    <a:pt x="104584" y="2132279"/>
                  </a:lnTo>
                  <a:lnTo>
                    <a:pt x="152806" y="2140089"/>
                  </a:lnTo>
                  <a:lnTo>
                    <a:pt x="2480106" y="2140089"/>
                  </a:lnTo>
                  <a:lnTo>
                    <a:pt x="2528316" y="2132279"/>
                  </a:lnTo>
                  <a:lnTo>
                    <a:pt x="2570264" y="2110549"/>
                  </a:lnTo>
                  <a:lnTo>
                    <a:pt x="2603373" y="2077440"/>
                  </a:lnTo>
                  <a:lnTo>
                    <a:pt x="2625102" y="2035505"/>
                  </a:lnTo>
                  <a:lnTo>
                    <a:pt x="2632900" y="1987270"/>
                  </a:lnTo>
                  <a:lnTo>
                    <a:pt x="2632900" y="1383385"/>
                  </a:lnTo>
                  <a:lnTo>
                    <a:pt x="3175584" y="1070038"/>
                  </a:lnTo>
                  <a:close/>
                </a:path>
              </a:pathLst>
            </a:custGeom>
            <a:solidFill>
              <a:srgbClr val="544B30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029624" y="2943542"/>
            <a:ext cx="1686560" cy="52514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250" spc="4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50">
              <a:latin typeface="Arial Black"/>
              <a:cs typeface="Arial Black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908710" y="1978307"/>
            <a:ext cx="6548120" cy="2636520"/>
          </a:xfrm>
          <a:prstGeom prst="rect">
            <a:avLst/>
          </a:prstGeom>
        </p:spPr>
        <p:txBody>
          <a:bodyPr wrap="square" lIns="0" tIns="113664" rIns="0" bIns="0" rtlCol="0" vert="horz">
            <a:spAutoFit/>
          </a:bodyPr>
          <a:lstStyle/>
          <a:p>
            <a:pPr marL="12700" marR="5080">
              <a:lnSpc>
                <a:spcPts val="4950"/>
              </a:lnSpc>
              <a:spcBef>
                <a:spcPts val="894"/>
              </a:spcBef>
            </a:pPr>
            <a:r>
              <a:rPr dirty="0" sz="4750" spc="715" b="0">
                <a:solidFill>
                  <a:srgbClr val="FFFFFF"/>
                </a:solidFill>
                <a:latin typeface="Yanone Kaffeesatz Thin"/>
                <a:cs typeface="Yanone Kaffeesatz Thin"/>
              </a:rPr>
              <a:t>Expanding</a:t>
            </a:r>
            <a:r>
              <a:rPr dirty="0" sz="475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675" b="0">
                <a:solidFill>
                  <a:srgbClr val="FFFFFF"/>
                </a:solidFill>
                <a:latin typeface="Yanone Kaffeesatz Thin"/>
                <a:cs typeface="Yanone Kaffeesatz Thin"/>
              </a:rPr>
              <a:t>Applications </a:t>
            </a:r>
            <a:r>
              <a:rPr dirty="0" sz="4750" spc="545" b="0">
                <a:solidFill>
                  <a:srgbClr val="FFFFFF"/>
                </a:solidFill>
                <a:latin typeface="Yanone Kaffeesatz Thin"/>
                <a:cs typeface="Yanone Kaffeesatz Thin"/>
              </a:rPr>
              <a:t>in</a:t>
            </a:r>
            <a:r>
              <a:rPr dirty="0" sz="475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730" b="0">
                <a:solidFill>
                  <a:srgbClr val="FFFFFF"/>
                </a:solidFill>
                <a:latin typeface="Yanone Kaffeesatz Thin"/>
                <a:cs typeface="Yanone Kaffeesatz Thin"/>
              </a:rPr>
              <a:t>Aromatherapy</a:t>
            </a:r>
            <a:r>
              <a:rPr dirty="0" sz="4750" spc="3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and </a:t>
            </a:r>
            <a:r>
              <a:rPr dirty="0" sz="4750" spc="705" b="0">
                <a:solidFill>
                  <a:srgbClr val="FFFFFF"/>
                </a:solidFill>
                <a:latin typeface="Yanone Kaffeesatz Thin"/>
                <a:cs typeface="Yanone Kaffeesatz Thin"/>
              </a:rPr>
              <a:t>Wellness</a:t>
            </a:r>
            <a:r>
              <a:rPr dirty="0" sz="475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56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750" spc="39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735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 </a:t>
            </a:r>
            <a:r>
              <a:rPr dirty="0" sz="4750" spc="695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75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750">
              <a:latin typeface="Yanone Kaffeesatz Thin"/>
              <a:cs typeface="Yanone Kaffeesatz Thi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667083" y="6727259"/>
            <a:ext cx="2411730" cy="5251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25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5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660357" y="5665632"/>
            <a:ext cx="7022465" cy="2636520"/>
          </a:xfrm>
          <a:prstGeom prst="rect">
            <a:avLst/>
          </a:prstGeom>
        </p:spPr>
        <p:txBody>
          <a:bodyPr wrap="square" lIns="0" tIns="113664" rIns="0" bIns="0" rtlCol="0" vert="horz">
            <a:spAutoFit/>
          </a:bodyPr>
          <a:lstStyle/>
          <a:p>
            <a:pPr marL="12700" marR="5080">
              <a:lnSpc>
                <a:spcPts val="4950"/>
              </a:lnSpc>
              <a:spcBef>
                <a:spcPts val="894"/>
              </a:spcBef>
            </a:pPr>
            <a:r>
              <a:rPr dirty="0" sz="4750" spc="755" b="0">
                <a:solidFill>
                  <a:srgbClr val="FFFFFF"/>
                </a:solidFill>
                <a:latin typeface="Yanone Kaffeesatz Thin"/>
                <a:cs typeface="Yanone Kaffeesatz Thin"/>
              </a:rPr>
              <a:t>Limited</a:t>
            </a:r>
            <a:r>
              <a:rPr dirty="0" sz="4750" spc="39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760" b="0">
                <a:solidFill>
                  <a:srgbClr val="FFFFFF"/>
                </a:solidFill>
                <a:latin typeface="Yanone Kaffeesatz Thin"/>
                <a:cs typeface="Yanone Kaffeesatz Thin"/>
              </a:rPr>
              <a:t>Geographic </a:t>
            </a:r>
            <a:r>
              <a:rPr dirty="0" sz="4750" spc="610" b="0">
                <a:solidFill>
                  <a:srgbClr val="FFFFFF"/>
                </a:solidFill>
                <a:latin typeface="Yanone Kaffeesatz Thin"/>
                <a:cs typeface="Yanone Kaffeesatz Thin"/>
              </a:rPr>
              <a:t>Distribution</a:t>
            </a:r>
            <a:r>
              <a:rPr dirty="0" sz="4750" spc="4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and </a:t>
            </a:r>
            <a:r>
              <a:rPr dirty="0" sz="475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Production</a:t>
            </a:r>
            <a:r>
              <a:rPr dirty="0" sz="4750" spc="41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735" b="0">
                <a:solidFill>
                  <a:srgbClr val="FFFFFF"/>
                </a:solidFill>
                <a:latin typeface="Yanone Kaffeesatz Thin"/>
                <a:cs typeface="Yanone Kaffeesatz Thin"/>
              </a:rPr>
              <a:t>Challenges</a:t>
            </a:r>
            <a:r>
              <a:rPr dirty="0" sz="4750" spc="41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540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475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Hinder</a:t>
            </a:r>
            <a:r>
              <a:rPr dirty="0" sz="4750" spc="39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695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750" spc="39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75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8387" y="356988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94327" y="2105302"/>
            <a:ext cx="142875" cy="14287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94327" y="3905527"/>
            <a:ext cx="142875" cy="14287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94327" y="6905902"/>
            <a:ext cx="142875" cy="142875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7134647" y="1797956"/>
            <a:ext cx="10766425" cy="7826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355090">
              <a:lnSpc>
                <a:spcPct val="115799"/>
              </a:lnSpc>
              <a:spcBef>
                <a:spcPts val="100"/>
              </a:spcBef>
              <a:tabLst>
                <a:tab pos="1019175" algn="l"/>
                <a:tab pos="2607310" algn="l"/>
                <a:tab pos="2652395" algn="l"/>
                <a:tab pos="4175125" algn="l"/>
                <a:tab pos="5166995" algn="l"/>
                <a:tab pos="6042660" algn="l"/>
                <a:tab pos="6877050" algn="l"/>
                <a:tab pos="6941184" algn="l"/>
                <a:tab pos="7525384" algn="l"/>
                <a:tab pos="8432800" algn="l"/>
                <a:tab pos="8664575" algn="l"/>
              </a:tabLst>
            </a:pPr>
            <a:r>
              <a:rPr dirty="0" sz="3400" spc="175">
                <a:solidFill>
                  <a:srgbClr val="FFFFFF"/>
                </a:solidFill>
                <a:latin typeface="Lato"/>
                <a:cs typeface="Lato"/>
              </a:rPr>
              <a:t>The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65">
                <a:solidFill>
                  <a:srgbClr val="FFFFFF"/>
                </a:solidFill>
                <a:latin typeface="Lato"/>
                <a:cs typeface="Lato"/>
              </a:rPr>
              <a:t>Global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	</a:t>
            </a:r>
            <a:r>
              <a:rPr dirty="0" sz="3400" spc="254">
                <a:solidFill>
                  <a:srgbClr val="FFFFFF"/>
                </a:solidFill>
                <a:latin typeface="Lato"/>
                <a:cs typeface="Lato"/>
              </a:rPr>
              <a:t>Litsea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54">
                <a:solidFill>
                  <a:srgbClr val="FFFFFF"/>
                </a:solidFill>
                <a:latin typeface="Lato"/>
                <a:cs typeface="Lato"/>
              </a:rPr>
              <a:t>Cubeba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190">
                <a:solidFill>
                  <a:srgbClr val="FFFFFF"/>
                </a:solidFill>
                <a:latin typeface="Lato"/>
                <a:cs typeface="Lato"/>
              </a:rPr>
              <a:t>Oil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54">
                <a:solidFill>
                  <a:srgbClr val="FFFFFF"/>
                </a:solidFill>
                <a:latin typeface="Lato"/>
                <a:cs typeface="Lato"/>
              </a:rPr>
              <a:t>Market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135">
                <a:solidFill>
                  <a:srgbClr val="FFFFFF"/>
                </a:solidFill>
                <a:latin typeface="Lato"/>
                <a:cs typeface="Lato"/>
              </a:rPr>
              <a:t>is </a:t>
            </a:r>
            <a:r>
              <a:rPr dirty="0" sz="3400" spc="280">
                <a:solidFill>
                  <a:srgbClr val="FFFFFF"/>
                </a:solidFill>
                <a:latin typeface="Lato"/>
                <a:cs typeface="Lato"/>
              </a:rPr>
              <a:t>witnessing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85">
                <a:solidFill>
                  <a:srgbClr val="FFFFFF"/>
                </a:solidFill>
                <a:latin typeface="Lato"/>
                <a:cs typeface="Lato"/>
              </a:rPr>
              <a:t>significant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60">
                <a:solidFill>
                  <a:srgbClr val="FFFFFF"/>
                </a:solidFill>
                <a:latin typeface="Lato"/>
                <a:cs typeface="Lato"/>
              </a:rPr>
              <a:t>growth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	</a:t>
            </a:r>
            <a:r>
              <a:rPr dirty="0" sz="3400" spc="135">
                <a:solidFill>
                  <a:srgbClr val="FFFFFF"/>
                </a:solidFill>
                <a:latin typeface="Lato"/>
                <a:cs typeface="Lato"/>
              </a:rPr>
              <a:t>in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180">
                <a:solidFill>
                  <a:srgbClr val="FFFFFF"/>
                </a:solidFill>
                <a:latin typeface="Lato"/>
                <a:cs typeface="Lato"/>
              </a:rPr>
              <a:t>the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20">
                <a:solidFill>
                  <a:srgbClr val="FFFFFF"/>
                </a:solidFill>
                <a:latin typeface="Lato"/>
                <a:cs typeface="Lato"/>
              </a:rPr>
              <a:t>near </a:t>
            </a:r>
            <a:r>
              <a:rPr dirty="0" sz="3400" spc="265">
                <a:solidFill>
                  <a:srgbClr val="FFFFFF"/>
                </a:solidFill>
                <a:latin typeface="Lato"/>
                <a:cs typeface="Lato"/>
              </a:rPr>
              <a:t>future.</a:t>
            </a:r>
            <a:endParaRPr sz="3400">
              <a:latin typeface="Lato"/>
              <a:cs typeface="Lato"/>
            </a:endParaRPr>
          </a:p>
          <a:p>
            <a:pPr marL="12700" marR="1097915">
              <a:lnSpc>
                <a:spcPct val="115799"/>
              </a:lnSpc>
              <a:tabLst>
                <a:tab pos="1019175" algn="l"/>
                <a:tab pos="2149475" algn="l"/>
                <a:tab pos="2352675" algn="l"/>
                <a:tab pos="3683000" algn="l"/>
                <a:tab pos="5085715" algn="l"/>
                <a:tab pos="5705475" algn="l"/>
                <a:tab pos="6341745" algn="l"/>
                <a:tab pos="6871334" algn="l"/>
                <a:tab pos="7070090" algn="l"/>
                <a:tab pos="7604759" algn="l"/>
                <a:tab pos="8876030" algn="l"/>
                <a:tab pos="9137650" algn="l"/>
              </a:tabLst>
            </a:pPr>
            <a:r>
              <a:rPr dirty="0" sz="3400" spc="175">
                <a:solidFill>
                  <a:srgbClr val="FFFFFF"/>
                </a:solidFill>
                <a:latin typeface="Lato"/>
                <a:cs typeface="Lato"/>
              </a:rPr>
              <a:t>The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145">
                <a:solidFill>
                  <a:srgbClr val="FFFFFF"/>
                </a:solidFill>
                <a:latin typeface="Lato"/>
                <a:cs typeface="Lato"/>
              </a:rPr>
              <a:t>80</a:t>
            </a:r>
            <a:r>
              <a:rPr dirty="0" sz="3400" spc="-53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3400" spc="-50">
                <a:solidFill>
                  <a:srgbClr val="FFFFFF"/>
                </a:solidFill>
                <a:latin typeface="Lato"/>
                <a:cs typeface="Lato"/>
              </a:rPr>
              <a:t>%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65">
                <a:solidFill>
                  <a:srgbClr val="FFFFFF"/>
                </a:solidFill>
                <a:latin typeface="Lato"/>
                <a:cs typeface="Lato"/>
              </a:rPr>
              <a:t>purity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l</a:t>
            </a:r>
            <a:r>
              <a:rPr dirty="0" sz="3400" spc="-54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i</a:t>
            </a:r>
            <a:r>
              <a:rPr dirty="0" sz="3400" spc="-53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3400" spc="220">
                <a:solidFill>
                  <a:srgbClr val="FFFFFF"/>
                </a:solidFill>
                <a:latin typeface="Lato"/>
                <a:cs typeface="Lato"/>
              </a:rPr>
              <a:t>tsea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60">
                <a:solidFill>
                  <a:srgbClr val="FFFFFF"/>
                </a:solidFill>
                <a:latin typeface="Lato"/>
                <a:cs typeface="Lato"/>
              </a:rPr>
              <a:t>cubeba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00">
                <a:solidFill>
                  <a:srgbClr val="FFFFFF"/>
                </a:solidFill>
                <a:latin typeface="Lato"/>
                <a:cs typeface="Lato"/>
              </a:rPr>
              <a:t>oil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60">
                <a:solidFill>
                  <a:srgbClr val="FFFFFF"/>
                </a:solidFill>
                <a:latin typeface="Lato"/>
                <a:cs typeface="Lato"/>
              </a:rPr>
              <a:t>offers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130">
                <a:solidFill>
                  <a:srgbClr val="FFFFFF"/>
                </a:solidFill>
                <a:latin typeface="Lato"/>
                <a:cs typeface="Lato"/>
              </a:rPr>
              <a:t>an </a:t>
            </a:r>
            <a:r>
              <a:rPr dirty="0" sz="3400" spc="265">
                <a:solidFill>
                  <a:srgbClr val="FFFFFF"/>
                </a:solidFill>
                <a:latin typeface="Lato"/>
                <a:cs typeface="Lato"/>
              </a:rPr>
              <a:t>enhanced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	</a:t>
            </a:r>
            <a:r>
              <a:rPr dirty="0" sz="3400" spc="285">
                <a:solidFill>
                  <a:srgbClr val="FFFFFF"/>
                </a:solidFill>
                <a:latin typeface="Lato"/>
                <a:cs typeface="Lato"/>
              </a:rPr>
              <a:t>concentration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140">
                <a:solidFill>
                  <a:srgbClr val="FFFFFF"/>
                </a:solidFill>
                <a:latin typeface="Lato"/>
                <a:cs typeface="Lato"/>
              </a:rPr>
              <a:t>of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i</a:t>
            </a:r>
            <a:r>
              <a:rPr dirty="0" sz="3400" spc="-54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3400" spc="125">
                <a:solidFill>
                  <a:srgbClr val="FFFFFF"/>
                </a:solidFill>
                <a:latin typeface="Lato"/>
                <a:cs typeface="Lato"/>
              </a:rPr>
              <a:t>ts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	</a:t>
            </a:r>
            <a:r>
              <a:rPr dirty="0" sz="3400" spc="254">
                <a:solidFill>
                  <a:srgbClr val="FFFFFF"/>
                </a:solidFill>
                <a:latin typeface="Lato"/>
                <a:cs typeface="Lato"/>
              </a:rPr>
              <a:t>lemony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190">
                <a:solidFill>
                  <a:srgbClr val="FFFFFF"/>
                </a:solidFill>
                <a:latin typeface="Lato"/>
                <a:cs typeface="Lato"/>
              </a:rPr>
              <a:t>and</a:t>
            </a:r>
            <a:endParaRPr sz="3400">
              <a:latin typeface="Lato"/>
              <a:cs typeface="Lato"/>
            </a:endParaRPr>
          </a:p>
          <a:p>
            <a:pPr marL="12700" marR="62865">
              <a:lnSpc>
                <a:spcPct val="115799"/>
              </a:lnSpc>
              <a:tabLst>
                <a:tab pos="652145" algn="l"/>
                <a:tab pos="1740535" algn="l"/>
                <a:tab pos="3281679" algn="l"/>
                <a:tab pos="3437254" algn="l"/>
                <a:tab pos="5208270" algn="l"/>
                <a:tab pos="5462270" algn="l"/>
                <a:tab pos="5706745" algn="l"/>
                <a:tab pos="7876540" algn="l"/>
                <a:tab pos="8495665" algn="l"/>
              </a:tabLst>
            </a:pPr>
            <a:r>
              <a:rPr dirty="0" sz="3400" spc="270">
                <a:solidFill>
                  <a:srgbClr val="FFFFFF"/>
                </a:solidFill>
                <a:latin typeface="Lato"/>
                <a:cs typeface="Lato"/>
              </a:rPr>
              <a:t>citrusy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60">
                <a:solidFill>
                  <a:srgbClr val="FFFFFF"/>
                </a:solidFill>
                <a:latin typeface="Lato"/>
                <a:cs typeface="Lato"/>
              </a:rPr>
              <a:t>aroma,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	</a:t>
            </a:r>
            <a:r>
              <a:rPr dirty="0" sz="3400" spc="260">
                <a:solidFill>
                  <a:srgbClr val="FFFFFF"/>
                </a:solidFill>
                <a:latin typeface="Lato"/>
                <a:cs typeface="Lato"/>
              </a:rPr>
              <a:t>making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i</a:t>
            </a:r>
            <a:r>
              <a:rPr dirty="0" sz="3400" spc="-54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3400" spc="-50">
                <a:solidFill>
                  <a:srgbClr val="FFFFFF"/>
                </a:solidFill>
                <a:latin typeface="Lato"/>
                <a:cs typeface="Lato"/>
              </a:rPr>
              <a:t>t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95">
                <a:solidFill>
                  <a:srgbClr val="FFFFFF"/>
                </a:solidFill>
                <a:latin typeface="Lato"/>
                <a:cs typeface="Lato"/>
              </a:rPr>
              <a:t>particularly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85">
                <a:solidFill>
                  <a:srgbClr val="FFFFFF"/>
                </a:solidFill>
                <a:latin typeface="Lato"/>
                <a:cs typeface="Lato"/>
              </a:rPr>
              <a:t>attractive </a:t>
            </a:r>
            <a:r>
              <a:rPr dirty="0" sz="3400" spc="135">
                <a:solidFill>
                  <a:srgbClr val="FFFFFF"/>
                </a:solidFill>
                <a:latin typeface="Lato"/>
                <a:cs typeface="Lato"/>
              </a:rPr>
              <a:t>to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80">
                <a:solidFill>
                  <a:srgbClr val="FFFFFF"/>
                </a:solidFill>
                <a:latin typeface="Lato"/>
                <a:cs typeface="Lato"/>
              </a:rPr>
              <a:t>perfumers,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60">
                <a:solidFill>
                  <a:srgbClr val="FFFFFF"/>
                </a:solidFill>
                <a:latin typeface="Lato"/>
                <a:cs typeface="Lato"/>
              </a:rPr>
              <a:t>high-</a:t>
            </a:r>
            <a:r>
              <a:rPr dirty="0" sz="3400" spc="-53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3400" spc="185">
                <a:solidFill>
                  <a:srgbClr val="FFFFFF"/>
                </a:solidFill>
                <a:latin typeface="Lato"/>
                <a:cs typeface="Lato"/>
              </a:rPr>
              <a:t>end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75">
                <a:solidFill>
                  <a:srgbClr val="FFFFFF"/>
                </a:solidFill>
                <a:latin typeface="Lato"/>
                <a:cs typeface="Lato"/>
              </a:rPr>
              <a:t>cosmetics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80">
                <a:solidFill>
                  <a:srgbClr val="FFFFFF"/>
                </a:solidFill>
                <a:latin typeface="Lato"/>
                <a:cs typeface="Lato"/>
              </a:rPr>
              <a:t>producers,</a:t>
            </a:r>
            <a:endParaRPr sz="3400"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  <a:tabLst>
                <a:tab pos="993140" algn="l"/>
                <a:tab pos="4311015" algn="l"/>
              </a:tabLst>
            </a:pPr>
            <a:r>
              <a:rPr dirty="0" sz="3400" spc="190">
                <a:solidFill>
                  <a:srgbClr val="FFFFFF"/>
                </a:solidFill>
                <a:latin typeface="Lato"/>
                <a:cs typeface="Lato"/>
              </a:rPr>
              <a:t>and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90">
                <a:solidFill>
                  <a:srgbClr val="FFFFFF"/>
                </a:solidFill>
                <a:latin typeface="Lato"/>
                <a:cs typeface="Lato"/>
              </a:rPr>
              <a:t>aromatherapy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95">
                <a:solidFill>
                  <a:srgbClr val="FFFFFF"/>
                </a:solidFill>
                <a:latin typeface="Lato"/>
                <a:cs typeface="Lato"/>
              </a:rPr>
              <a:t>practitioners.</a:t>
            </a:r>
            <a:endParaRPr sz="3400"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  <a:tabLst>
                <a:tab pos="1534795" algn="l"/>
                <a:tab pos="3320415" algn="l"/>
                <a:tab pos="4053840" algn="l"/>
                <a:tab pos="4584700" algn="l"/>
                <a:tab pos="4996180" algn="l"/>
                <a:tab pos="6895465" algn="l"/>
                <a:tab pos="8537575" algn="l"/>
              </a:tabLst>
            </a:pPr>
            <a:r>
              <a:rPr dirty="0" sz="3400" spc="260">
                <a:solidFill>
                  <a:srgbClr val="FFFFFF"/>
                </a:solidFill>
                <a:latin typeface="Lato"/>
                <a:cs typeface="Lato"/>
              </a:rPr>
              <a:t>Litsea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60">
                <a:solidFill>
                  <a:srgbClr val="FFFFFF"/>
                </a:solidFill>
                <a:latin typeface="Lato"/>
                <a:cs typeface="Lato"/>
              </a:rPr>
              <a:t>cubeba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00">
                <a:solidFill>
                  <a:srgbClr val="FFFFFF"/>
                </a:solidFill>
                <a:latin typeface="Lato"/>
                <a:cs typeface="Lato"/>
              </a:rPr>
              <a:t>oil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135">
                <a:solidFill>
                  <a:srgbClr val="FFFFFF"/>
                </a:solidFill>
                <a:latin typeface="Lato"/>
                <a:cs typeface="Lato"/>
              </a:rPr>
              <a:t>is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-50">
                <a:solidFill>
                  <a:srgbClr val="FFFFFF"/>
                </a:solidFill>
                <a:latin typeface="Lato"/>
                <a:cs typeface="Lato"/>
              </a:rPr>
              <a:t>a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75">
                <a:solidFill>
                  <a:srgbClr val="FFFFFF"/>
                </a:solidFill>
                <a:latin typeface="Lato"/>
                <a:cs typeface="Lato"/>
              </a:rPr>
              <a:t>popular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54">
                <a:solidFill>
                  <a:srgbClr val="FFFFFF"/>
                </a:solidFill>
                <a:latin typeface="Lato"/>
                <a:cs typeface="Lato"/>
              </a:rPr>
              <a:t>choice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35">
                <a:solidFill>
                  <a:srgbClr val="FFFFFF"/>
                </a:solidFill>
                <a:latin typeface="Lato"/>
                <a:cs typeface="Lato"/>
              </a:rPr>
              <a:t>among</a:t>
            </a:r>
            <a:endParaRPr sz="3400">
              <a:latin typeface="Lato"/>
              <a:cs typeface="Lato"/>
            </a:endParaRPr>
          </a:p>
          <a:p>
            <a:pPr marL="12700" marR="5080">
              <a:lnSpc>
                <a:spcPct val="115799"/>
              </a:lnSpc>
              <a:tabLst>
                <a:tab pos="1610995" algn="l"/>
                <a:tab pos="1838960" algn="l"/>
                <a:tab pos="2029460" algn="l"/>
                <a:tab pos="2251075" algn="l"/>
                <a:tab pos="2501265" algn="l"/>
                <a:tab pos="3010535" algn="l"/>
                <a:tab pos="3481704" algn="l"/>
                <a:tab pos="3768725" algn="l"/>
                <a:tab pos="3890645" algn="l"/>
                <a:tab pos="4153535" algn="l"/>
                <a:tab pos="4302125" algn="l"/>
                <a:tab pos="5818505" algn="l"/>
                <a:tab pos="5837555" algn="l"/>
                <a:tab pos="6400165" algn="l"/>
                <a:tab pos="6818630" algn="l"/>
                <a:tab pos="8829675" algn="l"/>
                <a:tab pos="8924290" algn="l"/>
                <a:tab pos="9281160" algn="l"/>
                <a:tab pos="10118090" algn="l"/>
                <a:tab pos="10310495" algn="l"/>
              </a:tabLst>
            </a:pPr>
            <a:r>
              <a:rPr dirty="0" sz="3400" spc="275">
                <a:solidFill>
                  <a:srgbClr val="FFFFFF"/>
                </a:solidFill>
                <a:latin typeface="Lato"/>
                <a:cs typeface="Lato"/>
              </a:rPr>
              <a:t>perfumers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190">
                <a:solidFill>
                  <a:srgbClr val="FFFFFF"/>
                </a:solidFill>
                <a:latin typeface="Lato"/>
                <a:cs typeface="Lato"/>
              </a:rPr>
              <a:t>and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80">
                <a:solidFill>
                  <a:srgbClr val="FFFFFF"/>
                </a:solidFill>
                <a:latin typeface="Lato"/>
                <a:cs typeface="Lato"/>
              </a:rPr>
              <a:t>fragrance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85">
                <a:solidFill>
                  <a:srgbClr val="FFFFFF"/>
                </a:solidFill>
                <a:latin typeface="Lato"/>
                <a:cs typeface="Lato"/>
              </a:rPr>
              <a:t>manufacturers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195">
                <a:solidFill>
                  <a:srgbClr val="FFFFFF"/>
                </a:solidFill>
                <a:latin typeface="Lato"/>
                <a:cs typeface="Lato"/>
              </a:rPr>
              <a:t>for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i</a:t>
            </a:r>
            <a:r>
              <a:rPr dirty="0" sz="3400" spc="-54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3400" spc="125">
                <a:solidFill>
                  <a:srgbClr val="FFFFFF"/>
                </a:solidFill>
                <a:latin typeface="Lato"/>
                <a:cs typeface="Lato"/>
              </a:rPr>
              <a:t>ts </a:t>
            </a:r>
            <a:r>
              <a:rPr dirty="0" sz="3400" spc="275">
                <a:solidFill>
                  <a:srgbClr val="FFFFFF"/>
                </a:solidFill>
                <a:latin typeface="Lato"/>
                <a:cs typeface="Lato"/>
              </a:rPr>
              <a:t>ability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135">
                <a:solidFill>
                  <a:srgbClr val="FFFFFF"/>
                </a:solidFill>
                <a:latin typeface="Lato"/>
                <a:cs typeface="Lato"/>
              </a:rPr>
              <a:t>to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60">
                <a:solidFill>
                  <a:srgbClr val="FFFFFF"/>
                </a:solidFill>
                <a:latin typeface="Lato"/>
                <a:cs typeface="Lato"/>
              </a:rPr>
              <a:t>impart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	</a:t>
            </a:r>
            <a:r>
              <a:rPr dirty="0" sz="3400" spc="-50">
                <a:solidFill>
                  <a:srgbClr val="FFFFFF"/>
                </a:solidFill>
                <a:latin typeface="Lato"/>
                <a:cs typeface="Lato"/>
              </a:rPr>
              <a:t>a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	</a:t>
            </a:r>
            <a:r>
              <a:rPr dirty="0" sz="3400" spc="265">
                <a:solidFill>
                  <a:srgbClr val="FFFFFF"/>
                </a:solidFill>
                <a:latin typeface="Lato"/>
                <a:cs typeface="Lato"/>
              </a:rPr>
              <a:t>bright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	</a:t>
            </a:r>
            <a:r>
              <a:rPr dirty="0" sz="3400" spc="190">
                <a:solidFill>
                  <a:srgbClr val="FFFFFF"/>
                </a:solidFill>
                <a:latin typeface="Lato"/>
                <a:cs typeface="Lato"/>
              </a:rPr>
              <a:t>and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80">
                <a:solidFill>
                  <a:srgbClr val="FFFFFF"/>
                </a:solidFill>
                <a:latin typeface="Lato"/>
                <a:cs typeface="Lato"/>
              </a:rPr>
              <a:t>uplifting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	</a:t>
            </a:r>
            <a:r>
              <a:rPr dirty="0" sz="3400" spc="240">
                <a:solidFill>
                  <a:srgbClr val="FFFFFF"/>
                </a:solidFill>
                <a:latin typeface="Lato"/>
                <a:cs typeface="Lato"/>
              </a:rPr>
              <a:t>scent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	</a:t>
            </a:r>
            <a:r>
              <a:rPr dirty="0" sz="3400" spc="135">
                <a:solidFill>
                  <a:srgbClr val="FFFFFF"/>
                </a:solidFill>
                <a:latin typeface="Lato"/>
                <a:cs typeface="Lato"/>
              </a:rPr>
              <a:t>to </a:t>
            </a:r>
            <a:r>
              <a:rPr dirty="0" sz="3400" spc="270">
                <a:solidFill>
                  <a:srgbClr val="FFFFFF"/>
                </a:solidFill>
                <a:latin typeface="Lato"/>
                <a:cs typeface="Lato"/>
              </a:rPr>
              <a:t>various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80">
                <a:solidFill>
                  <a:srgbClr val="FFFFFF"/>
                </a:solidFill>
                <a:latin typeface="Lato"/>
                <a:cs typeface="Lato"/>
              </a:rPr>
              <a:t>products,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80">
                <a:solidFill>
                  <a:srgbClr val="FFFFFF"/>
                </a:solidFill>
                <a:latin typeface="Lato"/>
                <a:cs typeface="Lato"/>
              </a:rPr>
              <a:t>including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75">
                <a:solidFill>
                  <a:srgbClr val="FFFFFF"/>
                </a:solidFill>
                <a:latin typeface="Lato"/>
                <a:cs typeface="Lato"/>
              </a:rPr>
              <a:t>perfumes,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60">
                <a:solidFill>
                  <a:srgbClr val="FFFFFF"/>
                </a:solidFill>
                <a:latin typeface="Lato"/>
                <a:cs typeface="Lato"/>
              </a:rPr>
              <a:t>scented </a:t>
            </a:r>
            <a:r>
              <a:rPr dirty="0" sz="3400" spc="270">
                <a:solidFill>
                  <a:srgbClr val="FFFFFF"/>
                </a:solidFill>
                <a:latin typeface="Lato"/>
                <a:cs typeface="Lato"/>
              </a:rPr>
              <a:t>candles,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	</a:t>
            </a:r>
            <a:r>
              <a:rPr dirty="0" sz="3400" spc="190">
                <a:solidFill>
                  <a:srgbClr val="FFFFFF"/>
                </a:solidFill>
                <a:latin typeface="Lato"/>
                <a:cs typeface="Lato"/>
              </a:rPr>
              <a:t>and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00">
                <a:solidFill>
                  <a:srgbClr val="FFFFFF"/>
                </a:solidFill>
                <a:latin typeface="Lato"/>
                <a:cs typeface="Lato"/>
              </a:rPr>
              <a:t>air</a:t>
            </a:r>
            <a:r>
              <a:rPr dirty="0" sz="34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3400" spc="280">
                <a:solidFill>
                  <a:srgbClr val="FFFFFF"/>
                </a:solidFill>
                <a:latin typeface="Lato"/>
                <a:cs typeface="Lato"/>
              </a:rPr>
              <a:t>fresheners.</a:t>
            </a:r>
            <a:endParaRPr sz="34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8616" rIns="0" bIns="0" rtlCol="0" vert="horz">
            <a:spAutoFit/>
          </a:bodyPr>
          <a:lstStyle/>
          <a:p>
            <a:pPr marL="8602980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http://tinyurl.com/ypvevfhu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1480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DAF6m7vfDc4,BAFWDJyds2Y</cp:keywords>
  <dc:title>Litsea Cubeba Oil Market Report 2024</dc:title>
  <dcterms:created xsi:type="dcterms:W3CDTF">2024-01-22T12:17:52Z</dcterms:created>
  <dcterms:modified xsi:type="dcterms:W3CDTF">2024-01-22T12:17:52Z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2024-01-22T00:00:00Z</vt:filetime>
  </property>
  <property fmtid="{D5CDD505-2E9C-101B-9397-08002B2CF9AE}" pid="3" name="Creator">
    <vt:lpwstr>Canva</vt:lpwstr>
  </property>
  <property fmtid="{D5CDD505-2E9C-101B-9397-08002B2CF9AE}" pid="4" name="LastSaved">
    <vt:filetime>2024-01-22T00:00:00Z</vt:filetime>
  </property>
  <property fmtid="{D5CDD505-2E9C-101B-9397-08002B2CF9AE}" pid="5" name="Producer">
    <vt:lpwstr>3-Heights(TM) PDF Security Shell 4.8.25.2 (http://www.pdf-tools.com)</vt:lpwstr>
  </property>
</Properties>
</file>