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s://tinyurl.com/mvb4x8pb"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0" y="0"/>
            <a:ext cx="9071983" cy="10287000"/>
            <a:chExt cx="3309484" cy="3752725"/>
          </a:xfrm>
        </p:grpSpPr>
        <p:sp>
          <p:nvSpPr>
            <p:cNvPr id="4" name="Freeform 4"/>
            <p:cNvSpPr/>
            <p:nvPr/>
          </p:nvSpPr>
          <p:spPr>
            <a:xfrm>
              <a:off x="0" y="0"/>
              <a:ext cx="3309484" cy="3752726"/>
            </a:xfrm>
            <a:custGeom>
              <a:rect l="l" t="t" r="r" b="b"/>
              <a:pathLst>
                <a:path w="3309483" h="3752726">
                  <a:moveTo>
                    <a:pt x="0" y="0"/>
                  </a:moveTo>
                  <a:lnTo>
                    <a:pt x="3309484" y="0"/>
                  </a:lnTo>
                  <a:lnTo>
                    <a:pt x="3309484" y="3752726"/>
                  </a:lnTo>
                  <a:lnTo>
                    <a:pt x="0" y="3752726"/>
                  </a:lnTo>
                  <a:close/>
                </a:path>
              </a:pathLst>
            </a:custGeom>
            <a:solidFill>
              <a:srgbClr val="435A1C">
                <a:alpha val="89804"/>
              </a:srgbClr>
            </a:solidFill>
          </p:spPr>
          <p:txBody>
            <a:bodyPr/>
            <a:lstStyle/>
            <a:p/>
          </p:txBody>
        </p:sp>
      </p:grpSp>
      <p:sp>
        <p:nvSpPr>
          <p:cNvPr id="5" name="TextBox 5"/>
          <p:cNvSpPr txBox="1"/>
          <p:nvPr/>
        </p:nvSpPr>
        <p:spPr>
          <a:xfrm>
            <a:off x="273841" y="2962086"/>
            <a:ext cx="8658225" cy="4515227"/>
          </a:xfrm>
          <a:prstGeom prst="rect">
            <a:avLst/>
          </a:prstGeom>
        </p:spPr>
        <p:txBody>
          <a:bodyPr lIns="0" tIns="0" rIns="0" bIns="0" rtlCol="0" anchor="t">
            <a:spAutoFit/>
          </a:bodyPr>
          <a:lstStyle/>
          <a:p>
            <a:pPr algn="just">
              <a:lnSpc>
                <a:spcPts val="8786"/>
              </a:lnSpc>
            </a:pPr>
            <a:r>
              <a:rPr lang="en-US" sz="8699">
                <a:solidFill>
                  <a:srgbClr val="FFFFFF"/>
                </a:solidFill>
                <a:latin typeface="Barlow"/>
              </a:rPr>
              <a:t>GLOBAL </a:t>
            </a:r>
          </a:p>
          <a:p>
            <a:pPr algn="just">
              <a:lnSpc>
                <a:spcPts val="8786"/>
              </a:lnSpc>
            </a:pPr>
            <a:r>
              <a:rPr lang="en-US" sz="8699">
                <a:solidFill>
                  <a:srgbClr val="FFFFFF"/>
                </a:solidFill>
                <a:latin typeface="Barlow"/>
              </a:rPr>
              <a:t>LEMONGRASS OIL  </a:t>
            </a:r>
          </a:p>
          <a:p>
            <a:pPr>
              <a:lnSpc>
                <a:spcPts val="8786"/>
              </a:lnSpc>
            </a:pPr>
            <a:r>
              <a:rPr lang="en-US" sz="8699">
                <a:solidFill>
                  <a:srgbClr val="FFFFFF"/>
                </a:solidFill>
                <a:latin typeface="Barlow"/>
              </a:rPr>
              <a:t>MARKET REPORT 2024</a:t>
            </a:r>
          </a:p>
        </p:txBody>
      </p:sp>
      <p:sp>
        <p:nvSpPr>
          <p:cNvPr id="6" name="TextBox 6"/>
          <p:cNvSpPr txBox="1"/>
          <p:nvPr/>
        </p:nvSpPr>
        <p:spPr>
          <a:xfrm>
            <a:off x="206879" y="9420410"/>
            <a:ext cx="8792149" cy="606424"/>
          </a:xfrm>
          <a:prstGeom prst="rect">
            <a:avLst/>
          </a:prstGeom>
        </p:spPr>
        <p:txBody>
          <a:bodyPr lIns="0" tIns="0" rIns="0" bIns="0" rtlCol="0" anchor="t">
            <a:spAutoFit/>
          </a:bodyPr>
          <a:lstStyle/>
          <a:p>
            <a:pPr algn="ctr">
              <a:lnSpc>
                <a:spcPts val="4900"/>
              </a:lnSpc>
            </a:pPr>
            <a:r>
              <a:rPr lang="en-US" sz="35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53416" y="2382280"/>
            <a:ext cx="15581168" cy="5522439"/>
            <a:chExt cx="4103682" cy="1454470"/>
          </a:xfrm>
        </p:grpSpPr>
        <p:sp>
          <p:nvSpPr>
            <p:cNvPr id="4" name="Freeform 4"/>
            <p:cNvSpPr/>
            <p:nvPr/>
          </p:nvSpPr>
          <p:spPr>
            <a:xfrm>
              <a:off x="0" y="0"/>
              <a:ext cx="4103682" cy="1454470"/>
            </a:xfrm>
            <a:custGeom>
              <a:rect l="l" t="t" r="r" b="b"/>
              <a:pathLst>
                <a:path w="4103681" h="1454470">
                  <a:moveTo>
                    <a:pt x="25341" y="0"/>
                  </a:moveTo>
                  <a:lnTo>
                    <a:pt x="4078341" y="0"/>
                  </a:lnTo>
                  <a:cubicBezTo>
                    <a:pt x="4092337" y="0"/>
                    <a:pt x="4103682" y="11345"/>
                    <a:pt x="4103682" y="25341"/>
                  </a:cubicBezTo>
                  <a:lnTo>
                    <a:pt x="4103682" y="1429129"/>
                  </a:lnTo>
                  <a:cubicBezTo>
                    <a:pt x="4103682" y="1443124"/>
                    <a:pt x="4092337" y="1454470"/>
                    <a:pt x="4078341" y="1454470"/>
                  </a:cubicBezTo>
                  <a:lnTo>
                    <a:pt x="25341" y="1454470"/>
                  </a:lnTo>
                  <a:cubicBezTo>
                    <a:pt x="11345" y="1454470"/>
                    <a:pt x="0" y="1443124"/>
                    <a:pt x="0" y="1429129"/>
                  </a:cubicBezTo>
                  <a:lnTo>
                    <a:pt x="0" y="25341"/>
                  </a:lnTo>
                  <a:cubicBezTo>
                    <a:pt x="0" y="11345"/>
                    <a:pt x="11345" y="0"/>
                    <a:pt x="25341" y="0"/>
                  </a:cubicBezTo>
                  <a:close/>
                </a:path>
              </a:pathLst>
            </a:custGeom>
            <a:solidFill>
              <a:srgbClr val="C7C06C"/>
            </a:solidFill>
          </p:spPr>
          <p:txBody>
            <a:bodyPr/>
            <a:lstStyle/>
            <a:p/>
          </p:txBody>
        </p:sp>
        <p:sp>
          <p:nvSpPr>
            <p:cNvPr id="5" name="TextBox 5"/>
            <p:cNvSpPr txBox="1"/>
            <p:nvPr/>
          </p:nvSpPr>
          <p:spPr>
            <a:xfrm>
              <a:off x="0" y="-38100"/>
              <a:ext cx="4103682" cy="149257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179206" y="2627390"/>
            <a:ext cx="7929589" cy="897890"/>
          </a:xfrm>
          <a:prstGeom prst="rect">
            <a:avLst/>
          </a:prstGeom>
        </p:spPr>
        <p:txBody>
          <a:bodyPr lIns="0" tIns="0" rIns="0" bIns="0" rtlCol="0" anchor="t">
            <a:spAutoFit/>
          </a:bodyPr>
          <a:lstStyle/>
          <a:p>
            <a:pPr algn="ctr">
              <a:lnSpc>
                <a:spcPts val="6955"/>
              </a:lnSpc>
            </a:pPr>
            <a:r>
              <a:rPr lang="en-US" sz="6500">
                <a:solidFill>
                  <a:srgbClr val="000000"/>
                </a:solidFill>
                <a:latin typeface="Canva Sans"/>
              </a:rPr>
              <a:t>INTRODUCTION</a:t>
            </a:r>
          </a:p>
        </p:txBody>
      </p:sp>
      <p:sp>
        <p:nvSpPr>
          <p:cNvPr id="7" name="TextBox 7"/>
          <p:cNvSpPr txBox="1"/>
          <p:nvPr/>
        </p:nvSpPr>
        <p:spPr>
          <a:xfrm>
            <a:off x="1730086" y="3893292"/>
            <a:ext cx="14827827" cy="3638551"/>
          </a:xfrm>
          <a:prstGeom prst="rect">
            <a:avLst/>
          </a:prstGeom>
        </p:spPr>
        <p:txBody>
          <a:bodyPr lIns="0" tIns="0" rIns="0" bIns="0" rtlCol="0" anchor="t">
            <a:spAutoFit/>
          </a:bodyPr>
          <a:lstStyle/>
          <a:p>
            <a:pPr>
              <a:lnSpc>
                <a:spcPts val="4199"/>
              </a:lnSpc>
              <a:spcBef>
                <a:spcPct val="0"/>
              </a:spcBef>
            </a:pPr>
            <a:r>
              <a:rPr lang="en-US" sz="2999">
                <a:solidFill>
                  <a:srgbClr val="000000"/>
                </a:solidFill>
                <a:latin typeface="Canva Sans"/>
              </a:rPr>
              <a:t>The growing interest in herbal and natural remedies, rising demand for essential oils, increasing demand in the food and beverage industry, rising demand for organic products, increasingly adopting healthier lifestyles, used in traditional medicine systems, globalization of cuisine, increasing export opportunities, climate change, and sustainability concerns and ongoing research and innovation into health benefits of lemongrass are the primary drivers driving the market growth.</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584364" y="7247354"/>
            <a:ext cx="7417689" cy="2245699"/>
            <a:chExt cx="860407" cy="260488"/>
          </a:xfrm>
        </p:grpSpPr>
        <p:sp>
          <p:nvSpPr>
            <p:cNvPr id="4" name="Freeform 4"/>
            <p:cNvSpPr/>
            <p:nvPr/>
          </p:nvSpPr>
          <p:spPr>
            <a:xfrm>
              <a:off x="0" y="0"/>
              <a:ext cx="860407" cy="260488"/>
            </a:xfrm>
            <a:custGeom>
              <a:rect l="l" t="t" r="r" b="b"/>
              <a:pathLst>
                <a:path w="860407" h="260488">
                  <a:moveTo>
                    <a:pt x="104371" y="0"/>
                  </a:moveTo>
                  <a:lnTo>
                    <a:pt x="756036" y="0"/>
                  </a:lnTo>
                  <a:cubicBezTo>
                    <a:pt x="813679" y="0"/>
                    <a:pt x="860407" y="46729"/>
                    <a:pt x="860407" y="104371"/>
                  </a:cubicBezTo>
                  <a:lnTo>
                    <a:pt x="860407" y="156117"/>
                  </a:lnTo>
                  <a:cubicBezTo>
                    <a:pt x="860407" y="213759"/>
                    <a:pt x="813679" y="260488"/>
                    <a:pt x="756036" y="260488"/>
                  </a:cubicBezTo>
                  <a:lnTo>
                    <a:pt x="104371" y="260488"/>
                  </a:lnTo>
                  <a:cubicBezTo>
                    <a:pt x="46729" y="260488"/>
                    <a:pt x="0" y="213759"/>
                    <a:pt x="0" y="156117"/>
                  </a:cubicBezTo>
                  <a:lnTo>
                    <a:pt x="0" y="104371"/>
                  </a:lnTo>
                  <a:cubicBezTo>
                    <a:pt x="0" y="46729"/>
                    <a:pt x="46729" y="0"/>
                    <a:pt x="104371" y="0"/>
                  </a:cubicBezTo>
                  <a:close/>
                </a:path>
              </a:pathLst>
            </a:custGeom>
            <a:solidFill>
              <a:srgbClr val="C7C06C"/>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889717" y="7523277"/>
            <a:ext cx="1811786" cy="1809522"/>
          </a:xfrm>
          <a:custGeom>
            <a:rect l="l" t="t" r="r" b="b"/>
            <a:pathLst>
              <a:path w="1811786" h="1809521">
                <a:moveTo>
                  <a:pt x="0" y="0"/>
                </a:moveTo>
                <a:lnTo>
                  <a:pt x="1811786" y="0"/>
                </a:lnTo>
                <a:lnTo>
                  <a:pt x="1811786" y="1809521"/>
                </a:lnTo>
                <a:lnTo>
                  <a:pt x="0" y="1809521"/>
                </a:lnTo>
                <a:lnTo>
                  <a:pt x="0" y="0"/>
                </a:lnTo>
                <a:close/>
              </a:path>
            </a:pathLst>
          </a:custGeom>
          <a:blipFill>
            <a:blip r:embed="rId3"/>
            <a:stretch>
              <a:fillRect/>
            </a:stretch>
          </a:blipFill>
        </p:spPr>
        <p:txBody>
          <a:bodyPr/>
          <a:lstStyle/>
          <a:p/>
        </p:txBody>
      </p:sp>
      <p:grpSp>
        <p:nvGrpSpPr>
          <p:cNvPr id="7" name="Group 7"/>
          <p:cNvGrpSpPr/>
          <p:nvPr/>
        </p:nvGrpSpPr>
        <p:grpSpPr>
          <a:xfrm>
            <a:off x="847475" y="7450863"/>
            <a:ext cx="1785104" cy="1785104"/>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584364" y="4791571"/>
            <a:ext cx="7417689" cy="2245699"/>
            <a:chExt cx="860407" cy="260488"/>
          </a:xfrm>
        </p:grpSpPr>
        <p:sp>
          <p:nvSpPr>
            <p:cNvPr id="11" name="Freeform 11"/>
            <p:cNvSpPr/>
            <p:nvPr/>
          </p:nvSpPr>
          <p:spPr>
            <a:xfrm>
              <a:off x="0" y="0"/>
              <a:ext cx="860407" cy="260488"/>
            </a:xfrm>
            <a:custGeom>
              <a:rect l="l" t="t" r="r" b="b"/>
              <a:pathLst>
                <a:path w="860407" h="260488">
                  <a:moveTo>
                    <a:pt x="104371" y="0"/>
                  </a:moveTo>
                  <a:lnTo>
                    <a:pt x="756036" y="0"/>
                  </a:lnTo>
                  <a:cubicBezTo>
                    <a:pt x="813679" y="0"/>
                    <a:pt x="860407" y="46729"/>
                    <a:pt x="860407" y="104371"/>
                  </a:cubicBezTo>
                  <a:lnTo>
                    <a:pt x="860407" y="156117"/>
                  </a:lnTo>
                  <a:cubicBezTo>
                    <a:pt x="860407" y="213759"/>
                    <a:pt x="813679" y="260488"/>
                    <a:pt x="756036" y="260488"/>
                  </a:cubicBezTo>
                  <a:lnTo>
                    <a:pt x="104371" y="260488"/>
                  </a:lnTo>
                  <a:cubicBezTo>
                    <a:pt x="46729" y="260488"/>
                    <a:pt x="0" y="213759"/>
                    <a:pt x="0" y="156117"/>
                  </a:cubicBezTo>
                  <a:lnTo>
                    <a:pt x="0" y="104371"/>
                  </a:lnTo>
                  <a:cubicBezTo>
                    <a:pt x="0" y="46729"/>
                    <a:pt x="46729" y="0"/>
                    <a:pt x="104371" y="0"/>
                  </a:cubicBezTo>
                  <a:close/>
                </a:path>
              </a:pathLst>
            </a:custGeom>
            <a:solidFill>
              <a:srgbClr val="C7C06C"/>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889717" y="5067494"/>
            <a:ext cx="1811786" cy="1809522"/>
          </a:xfrm>
          <a:custGeom>
            <a:rect l="l" t="t" r="r" b="b"/>
            <a:pathLst>
              <a:path w="1811786" h="1809521">
                <a:moveTo>
                  <a:pt x="0" y="0"/>
                </a:moveTo>
                <a:lnTo>
                  <a:pt x="1811786" y="0"/>
                </a:lnTo>
                <a:lnTo>
                  <a:pt x="1811786" y="1809521"/>
                </a:lnTo>
                <a:lnTo>
                  <a:pt x="0" y="1809521"/>
                </a:lnTo>
                <a:lnTo>
                  <a:pt x="0" y="0"/>
                </a:lnTo>
                <a:close/>
              </a:path>
            </a:pathLst>
          </a:custGeom>
          <a:blipFill>
            <a:blip r:embed="rId3"/>
            <a:stretch>
              <a:fillRect/>
            </a:stretch>
          </a:blipFill>
        </p:spPr>
        <p:txBody>
          <a:bodyPr/>
          <a:lstStyle/>
          <a:p/>
        </p:txBody>
      </p:sp>
      <p:grpSp>
        <p:nvGrpSpPr>
          <p:cNvPr id="14" name="Group 14"/>
          <p:cNvGrpSpPr/>
          <p:nvPr/>
        </p:nvGrpSpPr>
        <p:grpSpPr>
          <a:xfrm>
            <a:off x="847475" y="4995080"/>
            <a:ext cx="1785104" cy="1785104"/>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7" name="Group 17"/>
          <p:cNvGrpSpPr/>
          <p:nvPr/>
        </p:nvGrpSpPr>
        <p:grpSpPr>
          <a:xfrm>
            <a:off x="584364" y="2335259"/>
            <a:ext cx="7417689" cy="2245699"/>
            <a:chExt cx="860407" cy="260488"/>
          </a:xfrm>
        </p:grpSpPr>
        <p:sp>
          <p:nvSpPr>
            <p:cNvPr id="18" name="Freeform 18"/>
            <p:cNvSpPr/>
            <p:nvPr/>
          </p:nvSpPr>
          <p:spPr>
            <a:xfrm>
              <a:off x="0" y="0"/>
              <a:ext cx="860407" cy="260488"/>
            </a:xfrm>
            <a:custGeom>
              <a:rect l="l" t="t" r="r" b="b"/>
              <a:pathLst>
                <a:path w="860407" h="260488">
                  <a:moveTo>
                    <a:pt x="104371" y="0"/>
                  </a:moveTo>
                  <a:lnTo>
                    <a:pt x="756036" y="0"/>
                  </a:lnTo>
                  <a:cubicBezTo>
                    <a:pt x="813679" y="0"/>
                    <a:pt x="860407" y="46729"/>
                    <a:pt x="860407" y="104371"/>
                  </a:cubicBezTo>
                  <a:lnTo>
                    <a:pt x="860407" y="156117"/>
                  </a:lnTo>
                  <a:cubicBezTo>
                    <a:pt x="860407" y="213759"/>
                    <a:pt x="813679" y="260488"/>
                    <a:pt x="756036" y="260488"/>
                  </a:cubicBezTo>
                  <a:lnTo>
                    <a:pt x="104371" y="260488"/>
                  </a:lnTo>
                  <a:cubicBezTo>
                    <a:pt x="46729" y="260488"/>
                    <a:pt x="0" y="213759"/>
                    <a:pt x="0" y="156117"/>
                  </a:cubicBezTo>
                  <a:lnTo>
                    <a:pt x="0" y="104371"/>
                  </a:lnTo>
                  <a:cubicBezTo>
                    <a:pt x="0" y="46729"/>
                    <a:pt x="46729" y="0"/>
                    <a:pt x="104371" y="0"/>
                  </a:cubicBezTo>
                  <a:close/>
                </a:path>
              </a:pathLst>
            </a:custGeom>
            <a:solidFill>
              <a:srgbClr val="C7C06C"/>
            </a:solidFill>
          </p:spPr>
          <p:txBody>
            <a:bodyPr/>
            <a:lstStyle/>
            <a:p/>
          </p:txBody>
        </p:sp>
        <p:sp>
          <p:nvSpPr>
            <p:cNvPr id="19" name="TextBox 19"/>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20" name="Freeform 20"/>
          <p:cNvSpPr/>
          <p:nvPr/>
        </p:nvSpPr>
        <p:spPr>
          <a:xfrm>
            <a:off x="889717" y="2611182"/>
            <a:ext cx="1811786" cy="1809522"/>
          </a:xfrm>
          <a:custGeom>
            <a:rect l="l" t="t" r="r" b="b"/>
            <a:pathLst>
              <a:path w="1811786" h="1809521">
                <a:moveTo>
                  <a:pt x="0" y="0"/>
                </a:moveTo>
                <a:lnTo>
                  <a:pt x="1811786" y="0"/>
                </a:lnTo>
                <a:lnTo>
                  <a:pt x="1811786" y="1809521"/>
                </a:lnTo>
                <a:lnTo>
                  <a:pt x="0" y="1809521"/>
                </a:lnTo>
                <a:lnTo>
                  <a:pt x="0" y="0"/>
                </a:lnTo>
                <a:close/>
              </a:path>
            </a:pathLst>
          </a:custGeom>
          <a:blipFill>
            <a:blip r:embed="rId3"/>
            <a:stretch>
              <a:fillRect/>
            </a:stretch>
          </a:blipFill>
        </p:spPr>
        <p:txBody>
          <a:bodyPr/>
          <a:lstStyle/>
          <a:p/>
        </p:txBody>
      </p:sp>
      <p:grpSp>
        <p:nvGrpSpPr>
          <p:cNvPr id="21" name="Group 21"/>
          <p:cNvGrpSpPr/>
          <p:nvPr/>
        </p:nvGrpSpPr>
        <p:grpSpPr>
          <a:xfrm>
            <a:off x="847475" y="2538768"/>
            <a:ext cx="1785104" cy="1785104"/>
            <a:chExt cx="812800" cy="812800"/>
          </a:xfrm>
        </p:grpSpPr>
        <p:sp>
          <p:nvSpPr>
            <p:cNvPr id="22" name="Freeform 22"/>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3" name="TextBox 23"/>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4" name="TextBox 24"/>
          <p:cNvSpPr txBox="1"/>
          <p:nvPr/>
        </p:nvSpPr>
        <p:spPr>
          <a:xfrm>
            <a:off x="1086194" y="7871148"/>
            <a:ext cx="1307666" cy="1233156"/>
          </a:xfrm>
          <a:prstGeom prst="rect">
            <a:avLst/>
          </a:prstGeom>
        </p:spPr>
        <p:txBody>
          <a:bodyPr lIns="0" tIns="0" rIns="0" bIns="0" rtlCol="0" anchor="t">
            <a:spAutoFit/>
          </a:bodyPr>
          <a:lstStyle/>
          <a:p>
            <a:pPr algn="ctr">
              <a:lnSpc>
                <a:spcPts val="3080"/>
              </a:lnSpc>
            </a:pPr>
            <a:r>
              <a:rPr lang="en-US" sz="3850">
                <a:solidFill>
                  <a:srgbClr val="1E3048"/>
                </a:solidFill>
                <a:latin typeface="Poppins Bold"/>
              </a:rPr>
              <a:t>2023- 2030</a:t>
            </a:r>
          </a:p>
        </p:txBody>
      </p:sp>
      <p:sp>
        <p:nvSpPr>
          <p:cNvPr id="25" name="TextBox 25"/>
          <p:cNvSpPr txBox="1"/>
          <p:nvPr/>
        </p:nvSpPr>
        <p:spPr>
          <a:xfrm>
            <a:off x="2535812" y="7590821"/>
            <a:ext cx="4983894" cy="1496345"/>
          </a:xfrm>
          <a:prstGeom prst="rect">
            <a:avLst/>
          </a:prstGeom>
        </p:spPr>
        <p:txBody>
          <a:bodyPr lIns="0" tIns="0" rIns="0" bIns="0" rtlCol="0" anchor="t">
            <a:spAutoFit/>
          </a:bodyPr>
          <a:lstStyle/>
          <a:p>
            <a:pPr algn="ctr">
              <a:lnSpc>
                <a:spcPts val="5824"/>
              </a:lnSpc>
            </a:pPr>
            <a:r>
              <a:rPr lang="en-US" sz="4160">
                <a:solidFill>
                  <a:srgbClr val="000000"/>
                </a:solidFill>
                <a:latin typeface="Poppins"/>
              </a:rPr>
              <a:t>CAGR</a:t>
            </a:r>
          </a:p>
          <a:p>
            <a:pPr algn="ctr">
              <a:lnSpc>
                <a:spcPts val="5824"/>
              </a:lnSpc>
              <a:spcBef>
                <a:spcPct val="0"/>
              </a:spcBef>
            </a:pPr>
            <a:r>
              <a:rPr lang="en-US" sz="4160">
                <a:solidFill>
                  <a:srgbClr val="000000"/>
                </a:solidFill>
                <a:latin typeface="Poppins"/>
              </a:rPr>
              <a:t>5.90%</a:t>
            </a:r>
          </a:p>
        </p:txBody>
      </p:sp>
      <p:sp>
        <p:nvSpPr>
          <p:cNvPr id="26" name="TextBox 26"/>
          <p:cNvSpPr txBox="1"/>
          <p:nvPr/>
        </p:nvSpPr>
        <p:spPr>
          <a:xfrm>
            <a:off x="5162248" y="700088"/>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
        <p:nvSpPr>
          <p:cNvPr id="27" name="TextBox 27"/>
          <p:cNvSpPr txBox="1"/>
          <p:nvPr/>
        </p:nvSpPr>
        <p:spPr>
          <a:xfrm>
            <a:off x="1086194" y="5709109"/>
            <a:ext cx="1307666" cy="465265"/>
          </a:xfrm>
          <a:prstGeom prst="rect">
            <a:avLst/>
          </a:prstGeom>
        </p:spPr>
        <p:txBody>
          <a:bodyPr lIns="0" tIns="0" rIns="0" bIns="0" rtlCol="0" anchor="t">
            <a:spAutoFit/>
          </a:bodyPr>
          <a:lstStyle/>
          <a:p>
            <a:pPr marL="0" lvl="0" indent="0" algn="ctr">
              <a:lnSpc>
                <a:spcPts val="3080"/>
              </a:lnSpc>
              <a:spcBef>
                <a:spcPct val="0"/>
              </a:spcBef>
            </a:pPr>
            <a:r>
              <a:rPr lang="en-US" sz="3850" u="none" strike="noStrike">
                <a:solidFill>
                  <a:srgbClr val="1E3048"/>
                </a:solidFill>
                <a:latin typeface="Poppins Bold"/>
              </a:rPr>
              <a:t>2028</a:t>
            </a:r>
          </a:p>
        </p:txBody>
      </p:sp>
      <p:sp>
        <p:nvSpPr>
          <p:cNvPr id="28" name="TextBox 28"/>
          <p:cNvSpPr txBox="1"/>
          <p:nvPr/>
        </p:nvSpPr>
        <p:spPr>
          <a:xfrm>
            <a:off x="2535812" y="5116147"/>
            <a:ext cx="5237812" cy="1428669"/>
          </a:xfrm>
          <a:prstGeom prst="rect">
            <a:avLst/>
          </a:prstGeom>
        </p:spPr>
        <p:txBody>
          <a:bodyPr lIns="0" tIns="0" rIns="0" bIns="0" rtlCol="0" anchor="t">
            <a:spAutoFit/>
          </a:bodyPr>
          <a:lstStyle/>
          <a:p>
            <a:pPr algn="ctr">
              <a:lnSpc>
                <a:spcPts val="5651"/>
              </a:lnSpc>
            </a:pPr>
            <a:r>
              <a:rPr lang="en-US" sz="4036">
                <a:solidFill>
                  <a:srgbClr val="000000"/>
                </a:solidFill>
                <a:latin typeface="Poppins"/>
              </a:rPr>
              <a:t>FORECAST</a:t>
            </a:r>
          </a:p>
          <a:p>
            <a:pPr algn="ctr">
              <a:lnSpc>
                <a:spcPts val="5651"/>
              </a:lnSpc>
              <a:spcBef>
                <a:spcPct val="0"/>
              </a:spcBef>
            </a:pPr>
            <a:r>
              <a:rPr lang="en-US" sz="4036">
                <a:solidFill>
                  <a:srgbClr val="000000"/>
                </a:solidFill>
                <a:latin typeface="Poppins"/>
              </a:rPr>
              <a:t>USD 38.1 billion</a:t>
            </a:r>
          </a:p>
        </p:txBody>
      </p:sp>
      <p:sp>
        <p:nvSpPr>
          <p:cNvPr id="29" name="TextBox 29"/>
          <p:cNvSpPr txBox="1"/>
          <p:nvPr/>
        </p:nvSpPr>
        <p:spPr>
          <a:xfrm>
            <a:off x="1086194" y="3252797"/>
            <a:ext cx="1307666" cy="465265"/>
          </a:xfrm>
          <a:prstGeom prst="rect">
            <a:avLst/>
          </a:prstGeom>
        </p:spPr>
        <p:txBody>
          <a:bodyPr lIns="0" tIns="0" rIns="0" bIns="0" rtlCol="0" anchor="t">
            <a:spAutoFit/>
          </a:bodyPr>
          <a:lstStyle/>
          <a:p>
            <a:pPr marL="0" lvl="0" indent="0" algn="ctr">
              <a:lnSpc>
                <a:spcPts val="3080"/>
              </a:lnSpc>
              <a:spcBef>
                <a:spcPct val="0"/>
              </a:spcBef>
            </a:pPr>
            <a:r>
              <a:rPr lang="en-US" sz="3850" u="none" strike="noStrike">
                <a:solidFill>
                  <a:srgbClr val="1E3048"/>
                </a:solidFill>
                <a:latin typeface="Poppins Bold"/>
              </a:rPr>
              <a:t>2023</a:t>
            </a:r>
          </a:p>
        </p:txBody>
      </p:sp>
      <p:sp>
        <p:nvSpPr>
          <p:cNvPr id="30" name="TextBox 30"/>
          <p:cNvSpPr txBox="1"/>
          <p:nvPr/>
        </p:nvSpPr>
        <p:spPr>
          <a:xfrm>
            <a:off x="2408853" y="2715202"/>
            <a:ext cx="5237812" cy="1428669"/>
          </a:xfrm>
          <a:prstGeom prst="rect">
            <a:avLst/>
          </a:prstGeom>
        </p:spPr>
        <p:txBody>
          <a:bodyPr lIns="0" tIns="0" rIns="0" bIns="0" rtlCol="0" anchor="t">
            <a:spAutoFit/>
          </a:bodyPr>
          <a:lstStyle/>
          <a:p>
            <a:pPr algn="ctr">
              <a:lnSpc>
                <a:spcPts val="5651"/>
              </a:lnSpc>
            </a:pPr>
            <a:r>
              <a:rPr lang="en-US" sz="4036">
                <a:solidFill>
                  <a:srgbClr val="000000"/>
                </a:solidFill>
                <a:latin typeface="Poppins"/>
              </a:rPr>
              <a:t>MARKET SIZE </a:t>
            </a:r>
          </a:p>
          <a:p>
            <a:pPr algn="ctr">
              <a:lnSpc>
                <a:spcPts val="5651"/>
              </a:lnSpc>
              <a:spcBef>
                <a:spcPct val="0"/>
              </a:spcBef>
            </a:pPr>
            <a:r>
              <a:rPr lang="en-US" sz="4036">
                <a:solidFill>
                  <a:srgbClr val="000000"/>
                </a:solidFill>
                <a:latin typeface="Poppins"/>
              </a:rPr>
              <a:t>USD 38.1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898" b="-2767"/>
            </a:stretch>
          </a:blipFill>
        </p:spPr>
        <p:txBody>
          <a:bodyPr/>
          <a:lstStyle/>
          <a:p/>
        </p:txBody>
      </p:sp>
      <p:grpSp>
        <p:nvGrpSpPr>
          <p:cNvPr id="3" name="Group 3"/>
          <p:cNvGrpSpPr/>
          <p:nvPr/>
        </p:nvGrpSpPr>
        <p:grpSpPr>
          <a:xfrm>
            <a:off x="3984624" y="3424248"/>
            <a:ext cx="9557968" cy="1950957"/>
            <a:chExt cx="9376373" cy="1913890"/>
          </a:xfrm>
        </p:grpSpPr>
        <p:sp>
          <p:nvSpPr>
            <p:cNvPr id="4" name="Freeform 4"/>
            <p:cNvSpPr/>
            <p:nvPr/>
          </p:nvSpPr>
          <p:spPr>
            <a:xfrm>
              <a:off x="0" y="0"/>
              <a:ext cx="9376373" cy="1913890"/>
            </a:xfrm>
            <a:custGeom>
              <a:rect l="l" t="t" r="r" b="b"/>
              <a:pathLst>
                <a:path w="9376373" h="1913889">
                  <a:moveTo>
                    <a:pt x="9251913" y="1913890"/>
                  </a:moveTo>
                  <a:lnTo>
                    <a:pt x="124460" y="1913890"/>
                  </a:lnTo>
                  <a:cubicBezTo>
                    <a:pt x="55880" y="1913890"/>
                    <a:pt x="0" y="1858010"/>
                    <a:pt x="0" y="1789430"/>
                  </a:cubicBezTo>
                  <a:lnTo>
                    <a:pt x="0" y="124460"/>
                  </a:lnTo>
                  <a:cubicBezTo>
                    <a:pt x="0" y="55880"/>
                    <a:pt x="55880" y="0"/>
                    <a:pt x="124460" y="0"/>
                  </a:cubicBezTo>
                  <a:lnTo>
                    <a:pt x="9251914" y="0"/>
                  </a:lnTo>
                  <a:cubicBezTo>
                    <a:pt x="9320493" y="0"/>
                    <a:pt x="9376373" y="55880"/>
                    <a:pt x="9376373" y="124460"/>
                  </a:cubicBezTo>
                  <a:lnTo>
                    <a:pt x="9376373" y="1789430"/>
                  </a:lnTo>
                  <a:cubicBezTo>
                    <a:pt x="9376373" y="1858010"/>
                    <a:pt x="9320493" y="1913890"/>
                    <a:pt x="9251914" y="1913890"/>
                  </a:cubicBezTo>
                  <a:close/>
                </a:path>
              </a:pathLst>
            </a:custGeom>
            <a:solidFill>
              <a:srgbClr val="716250">
                <a:alpha val="89804"/>
              </a:srgbClr>
            </a:solidFill>
          </p:spPr>
          <p:txBody>
            <a:bodyPr/>
            <a:lstStyle/>
            <a:p/>
          </p:txBody>
        </p:sp>
      </p:grpSp>
      <p:grpSp>
        <p:nvGrpSpPr>
          <p:cNvPr id="5" name="Group 5"/>
          <p:cNvGrpSpPr/>
          <p:nvPr/>
        </p:nvGrpSpPr>
        <p:grpSpPr>
          <a:xfrm rot="5400000">
            <a:off x="2371292" y="1321365"/>
            <a:ext cx="1443602" cy="6156722"/>
            <a:chExt cx="3130550" cy="13351270"/>
          </a:xfrm>
        </p:grpSpPr>
        <p:sp>
          <p:nvSpPr>
            <p:cNvPr id="6" name="Freeform 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7" name="Group 7"/>
          <p:cNvGrpSpPr/>
          <p:nvPr/>
        </p:nvGrpSpPr>
        <p:grpSpPr>
          <a:xfrm>
            <a:off x="3984624" y="5712221"/>
            <a:ext cx="9557968" cy="1950957"/>
            <a:chExt cx="9376373" cy="1913890"/>
          </a:xfrm>
        </p:grpSpPr>
        <p:sp>
          <p:nvSpPr>
            <p:cNvPr id="8" name="Freeform 8"/>
            <p:cNvSpPr/>
            <p:nvPr/>
          </p:nvSpPr>
          <p:spPr>
            <a:xfrm>
              <a:off x="0" y="0"/>
              <a:ext cx="9376373" cy="1913890"/>
            </a:xfrm>
            <a:custGeom>
              <a:rect l="l" t="t" r="r" b="b"/>
              <a:pathLst>
                <a:path w="9376373" h="1913889">
                  <a:moveTo>
                    <a:pt x="9251913" y="1913890"/>
                  </a:moveTo>
                  <a:lnTo>
                    <a:pt x="124460" y="1913890"/>
                  </a:lnTo>
                  <a:cubicBezTo>
                    <a:pt x="55880" y="1913890"/>
                    <a:pt x="0" y="1858010"/>
                    <a:pt x="0" y="1789430"/>
                  </a:cubicBezTo>
                  <a:lnTo>
                    <a:pt x="0" y="124460"/>
                  </a:lnTo>
                  <a:cubicBezTo>
                    <a:pt x="0" y="55880"/>
                    <a:pt x="55880" y="0"/>
                    <a:pt x="124460" y="0"/>
                  </a:cubicBezTo>
                  <a:lnTo>
                    <a:pt x="9251914" y="0"/>
                  </a:lnTo>
                  <a:cubicBezTo>
                    <a:pt x="9320493" y="0"/>
                    <a:pt x="9376373" y="55880"/>
                    <a:pt x="9376373" y="124460"/>
                  </a:cubicBezTo>
                  <a:lnTo>
                    <a:pt x="9376373" y="1789430"/>
                  </a:lnTo>
                  <a:cubicBezTo>
                    <a:pt x="9376373" y="1858010"/>
                    <a:pt x="9320493" y="1913890"/>
                    <a:pt x="9251914" y="1913890"/>
                  </a:cubicBezTo>
                  <a:close/>
                </a:path>
              </a:pathLst>
            </a:custGeom>
            <a:solidFill>
              <a:srgbClr val="1C1917">
                <a:alpha val="89804"/>
              </a:srgbClr>
            </a:solidFill>
          </p:spPr>
          <p:txBody>
            <a:bodyPr/>
            <a:lstStyle/>
            <a:p/>
          </p:txBody>
        </p:sp>
      </p:grpSp>
      <p:grpSp>
        <p:nvGrpSpPr>
          <p:cNvPr id="9" name="Group 9"/>
          <p:cNvGrpSpPr/>
          <p:nvPr/>
        </p:nvGrpSpPr>
        <p:grpSpPr>
          <a:xfrm rot="5400000">
            <a:off x="2477369" y="3503262"/>
            <a:ext cx="1443602" cy="6368875"/>
            <a:chExt cx="3130550" cy="13811340"/>
          </a:xfrm>
        </p:grpSpPr>
        <p:sp>
          <p:nvSpPr>
            <p:cNvPr id="10" name="Freeform 10"/>
            <p:cNvSpPr/>
            <p:nvPr/>
          </p:nvSpPr>
          <p:spPr>
            <a:xfrm>
              <a:off x="0" y="0"/>
              <a:ext cx="3130550" cy="13811340"/>
            </a:xfrm>
            <a:custGeom>
              <a:rect l="l" t="t" r="r" b="b"/>
              <a:pathLst>
                <a:path w="3130550" h="13811340">
                  <a:moveTo>
                    <a:pt x="0" y="1123950"/>
                  </a:moveTo>
                  <a:lnTo>
                    <a:pt x="0" y="13811340"/>
                  </a:lnTo>
                  <a:lnTo>
                    <a:pt x="3130550" y="13811340"/>
                  </a:lnTo>
                  <a:lnTo>
                    <a:pt x="3130550" y="0"/>
                  </a:lnTo>
                  <a:close/>
                </a:path>
              </a:pathLst>
            </a:custGeom>
            <a:solidFill>
              <a:srgbClr val="F8F8F8"/>
            </a:solidFill>
          </p:spPr>
          <p:txBody>
            <a:bodyPr/>
            <a:lstStyle/>
            <a:p/>
          </p:txBody>
        </p:sp>
      </p:grpSp>
      <p:sp>
        <p:nvSpPr>
          <p:cNvPr id="11" name="TextBox 11"/>
          <p:cNvSpPr txBox="1"/>
          <p:nvPr/>
        </p:nvSpPr>
        <p:spPr>
          <a:xfrm>
            <a:off x="493200" y="302598"/>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2" name="TextBox 12"/>
          <p:cNvSpPr txBox="1"/>
          <p:nvPr/>
        </p:nvSpPr>
        <p:spPr>
          <a:xfrm>
            <a:off x="289781" y="4131178"/>
            <a:ext cx="5282312" cy="603772"/>
          </a:xfrm>
          <a:prstGeom prst="rect">
            <a:avLst/>
          </a:prstGeom>
        </p:spPr>
        <p:txBody>
          <a:bodyPr lIns="0" tIns="0" rIns="0" bIns="0" rtlCol="0" anchor="t">
            <a:spAutoFit/>
          </a:bodyPr>
          <a:lstStyle/>
          <a:p>
            <a:pPr algn="ctr">
              <a:lnSpc>
                <a:spcPts val="4504"/>
              </a:lnSpc>
            </a:pPr>
            <a:r>
              <a:rPr lang="en-US" sz="4459">
                <a:solidFill>
                  <a:srgbClr val="43B4BE"/>
                </a:solidFill>
                <a:latin typeface="Montserrat Classic"/>
              </a:rPr>
              <a:t>Grade Segment </a:t>
            </a:r>
          </a:p>
        </p:txBody>
      </p:sp>
      <p:sp>
        <p:nvSpPr>
          <p:cNvPr id="13" name="TextBox 13"/>
          <p:cNvSpPr txBox="1"/>
          <p:nvPr/>
        </p:nvSpPr>
        <p:spPr>
          <a:xfrm>
            <a:off x="6570292" y="3757091"/>
            <a:ext cx="6744495" cy="1367207"/>
          </a:xfrm>
          <a:prstGeom prst="rect">
            <a:avLst/>
          </a:prstGeom>
        </p:spPr>
        <p:txBody>
          <a:bodyPr lIns="0" tIns="0" rIns="0" bIns="0" rtlCol="0" anchor="t">
            <a:spAutoFit/>
          </a:bodyPr>
          <a:lstStyle/>
          <a:p>
            <a:pPr marL="846963" lvl="1" indent="-423482">
              <a:lnSpc>
                <a:spcPts val="5492"/>
              </a:lnSpc>
              <a:buFont typeface="Arial"/>
              <a:buChar char="•"/>
            </a:pPr>
            <a:r>
              <a:rPr lang="en-US" sz="3922">
                <a:solidFill>
                  <a:srgbClr val="FFFFFF"/>
                </a:solidFill>
                <a:latin typeface="Montserrat"/>
              </a:rPr>
              <a:t>Therapeutic Grade</a:t>
            </a:r>
          </a:p>
          <a:p>
            <a:pPr marL="846963" lvl="1" indent="-423482">
              <a:lnSpc>
                <a:spcPts val="5492"/>
              </a:lnSpc>
              <a:buFont typeface="Arial"/>
              <a:buChar char="•"/>
            </a:pPr>
            <a:r>
              <a:rPr lang="en-US" sz="3922">
                <a:solidFill>
                  <a:srgbClr val="FFFFFF"/>
                </a:solidFill>
                <a:latin typeface="Montserrat"/>
              </a:rPr>
              <a:t>Food Grade</a:t>
            </a:r>
          </a:p>
        </p:txBody>
      </p:sp>
      <p:sp>
        <p:nvSpPr>
          <p:cNvPr id="14" name="TextBox 14"/>
          <p:cNvSpPr txBox="1"/>
          <p:nvPr/>
        </p:nvSpPr>
        <p:spPr>
          <a:xfrm>
            <a:off x="0" y="6419151"/>
            <a:ext cx="6155803" cy="603772"/>
          </a:xfrm>
          <a:prstGeom prst="rect">
            <a:avLst/>
          </a:prstGeom>
        </p:spPr>
        <p:txBody>
          <a:bodyPr lIns="0" tIns="0" rIns="0" bIns="0" rtlCol="0" anchor="t">
            <a:spAutoFit/>
          </a:bodyPr>
          <a:lstStyle/>
          <a:p>
            <a:pPr algn="ctr">
              <a:lnSpc>
                <a:spcPts val="4504"/>
              </a:lnSpc>
            </a:pPr>
            <a:r>
              <a:rPr lang="en-US" sz="4459">
                <a:solidFill>
                  <a:srgbClr val="43B4BE"/>
                </a:solidFill>
                <a:latin typeface="Montserrat Classic"/>
              </a:rPr>
              <a:t>Application segment</a:t>
            </a:r>
          </a:p>
        </p:txBody>
      </p:sp>
      <p:sp>
        <p:nvSpPr>
          <p:cNvPr id="15" name="TextBox 15"/>
          <p:cNvSpPr txBox="1"/>
          <p:nvPr/>
        </p:nvSpPr>
        <p:spPr>
          <a:xfrm>
            <a:off x="6611413" y="6042293"/>
            <a:ext cx="6931179" cy="1367207"/>
          </a:xfrm>
          <a:prstGeom prst="rect">
            <a:avLst/>
          </a:prstGeom>
        </p:spPr>
        <p:txBody>
          <a:bodyPr lIns="0" tIns="0" rIns="0" bIns="0" rtlCol="0" anchor="t">
            <a:spAutoFit/>
          </a:bodyPr>
          <a:lstStyle/>
          <a:p>
            <a:pPr>
              <a:lnSpc>
                <a:spcPts val="5492"/>
              </a:lnSpc>
            </a:pPr>
            <a:r>
              <a:rPr lang="en-US" sz="3922">
                <a:solidFill>
                  <a:srgbClr val="FFFFFF"/>
                </a:solidFill>
                <a:latin typeface="Montserrat"/>
              </a:rPr>
              <a:t>Perfumes, Candles, and Cosmetics,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45623"/>
            <a:ext cx="10821637" cy="8941377"/>
          </a:xfrm>
          <a:custGeom>
            <a:rect l="l" t="t" r="r" b="b"/>
            <a:pathLst>
              <a:path w="10821637" h="8941377">
                <a:moveTo>
                  <a:pt x="0" y="0"/>
                </a:moveTo>
                <a:lnTo>
                  <a:pt x="10821637" y="0"/>
                </a:lnTo>
                <a:lnTo>
                  <a:pt x="10821637" y="8941377"/>
                </a:lnTo>
                <a:lnTo>
                  <a:pt x="0" y="8941377"/>
                </a:lnTo>
                <a:lnTo>
                  <a:pt x="0" y="0"/>
                </a:lnTo>
                <a:close/>
              </a:path>
            </a:pathLst>
          </a:custGeom>
          <a:blipFill>
            <a:blip r:embed="rId2">
              <a:alphaModFix amt="90000"/>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35983" y="349249"/>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Lemongrass Oil Market Revenue share for 2022</a:t>
            </a:r>
          </a:p>
        </p:txBody>
      </p:sp>
      <p:sp>
        <p:nvSpPr>
          <p:cNvPr id="4" name="TextBox 4"/>
          <p:cNvSpPr txBox="1"/>
          <p:nvPr/>
        </p:nvSpPr>
        <p:spPr>
          <a:xfrm>
            <a:off x="10659969" y="5229225"/>
            <a:ext cx="6345858" cy="1621153"/>
          </a:xfrm>
          <a:prstGeom prst="rect">
            <a:avLst/>
          </a:prstGeom>
        </p:spPr>
        <p:txBody>
          <a:bodyPr lIns="0" tIns="0" rIns="0" bIns="0" rtlCol="0" anchor="t">
            <a:spAutoFit/>
          </a:bodyPr>
          <a:lstStyle/>
          <a:p>
            <a:pPr algn="ctr">
              <a:lnSpc>
                <a:spcPts val="6359"/>
              </a:lnSpc>
            </a:pPr>
            <a:r>
              <a:rPr lang="en-US" sz="5999">
                <a:solidFill>
                  <a:srgbClr val="000000"/>
                </a:solidFill>
                <a:latin typeface="Canva Sans"/>
              </a:rPr>
              <a:t>North America</a:t>
            </a:r>
          </a:p>
          <a:p>
            <a:pPr algn="ctr">
              <a:lnSpc>
                <a:spcPts val="6359"/>
              </a:lnSpc>
            </a:pPr>
            <a:r>
              <a:rPr lang="en-US" sz="5999">
                <a:solidFill>
                  <a:srgbClr val="000000"/>
                </a:solidFill>
                <a:latin typeface="Canva Sans"/>
              </a:rPr>
              <a:t>35%</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924234" y="2262179"/>
            <a:ext cx="8170709" cy="3011506"/>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2161818" y="5603131"/>
            <a:ext cx="8933125" cy="3045144"/>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C7BA79"/>
            </a:solidFill>
          </p:spPr>
          <p:txBody>
            <a:bodyPr/>
            <a:lstStyle/>
            <a:p/>
          </p:txBody>
        </p:sp>
      </p:grpSp>
      <p:grpSp>
        <p:nvGrpSpPr>
          <p:cNvPr id="7" name="Group 7"/>
          <p:cNvGrpSpPr/>
          <p:nvPr/>
        </p:nvGrpSpPr>
        <p:grpSpPr>
          <a:xfrm>
            <a:off x="2161818" y="2262179"/>
            <a:ext cx="8933125" cy="3011506"/>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84773C"/>
            </a:solidFill>
          </p:spPr>
          <p:txBody>
            <a:bodyPr/>
            <a:lstStyle/>
            <a:p/>
          </p:txBody>
        </p:sp>
      </p:grpSp>
      <p:grpSp>
        <p:nvGrpSpPr>
          <p:cNvPr id="9" name="Group 9"/>
          <p:cNvGrpSpPr/>
          <p:nvPr/>
        </p:nvGrpSpPr>
        <p:grpSpPr>
          <a:xfrm>
            <a:off x="750693" y="2728102"/>
            <a:ext cx="2558571" cy="2079659"/>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C7BA79"/>
            </a:solidFill>
          </p:spPr>
          <p:txBody>
            <a:bodyPr/>
            <a:lstStyle/>
            <a:p/>
          </p:txBody>
        </p:sp>
      </p:grpSp>
      <p:grpSp>
        <p:nvGrpSpPr>
          <p:cNvPr id="11" name="Group 11"/>
          <p:cNvGrpSpPr/>
          <p:nvPr/>
        </p:nvGrpSpPr>
        <p:grpSpPr>
          <a:xfrm>
            <a:off x="750693" y="6012252"/>
            <a:ext cx="2558571" cy="2079659"/>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4773C"/>
            </a:solidFill>
          </p:spPr>
          <p:txBody>
            <a:bodyPr/>
            <a:lstStyle/>
            <a:p/>
          </p:txBody>
        </p:sp>
      </p:grpSp>
      <p:grpSp>
        <p:nvGrpSpPr>
          <p:cNvPr id="13" name="Group 13"/>
          <p:cNvGrpSpPr>
            <a:grpSpLocks noChangeAspect="1"/>
          </p:cNvGrpSpPr>
          <p:nvPr/>
        </p:nvGrpSpPr>
        <p:grpSpPr>
          <a:xfrm rot="5400000">
            <a:off x="3188116" y="3466964"/>
            <a:ext cx="695076" cy="601936"/>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C7BA79"/>
            </a:solidFill>
          </p:spPr>
          <p:txBody>
            <a:bodyPr/>
            <a:lstStyle/>
            <a:p/>
          </p:txBody>
        </p:sp>
      </p:grpSp>
      <p:grpSp>
        <p:nvGrpSpPr>
          <p:cNvPr id="15" name="Group 15"/>
          <p:cNvGrpSpPr>
            <a:grpSpLocks noChangeAspect="1"/>
          </p:cNvGrpSpPr>
          <p:nvPr/>
        </p:nvGrpSpPr>
        <p:grpSpPr>
          <a:xfrm rot="5400000">
            <a:off x="3188116" y="6662729"/>
            <a:ext cx="695076" cy="601936"/>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4773C"/>
            </a:solidFill>
          </p:spPr>
          <p:txBody>
            <a:bodyPr/>
            <a:lstStyle/>
            <a:p/>
          </p:txBody>
        </p:sp>
      </p:grpSp>
      <p:sp>
        <p:nvSpPr>
          <p:cNvPr id="17" name="TextBox 17"/>
          <p:cNvSpPr txBox="1"/>
          <p:nvPr/>
        </p:nvSpPr>
        <p:spPr>
          <a:xfrm>
            <a:off x="939794" y="3388000"/>
            <a:ext cx="2294892" cy="524915"/>
          </a:xfrm>
          <a:prstGeom prst="rect">
            <a:avLst/>
          </a:prstGeom>
        </p:spPr>
        <p:txBody>
          <a:bodyPr lIns="0" tIns="0" rIns="0" bIns="0" rtlCol="0" anchor="t">
            <a:spAutoFit/>
          </a:bodyPr>
          <a:lstStyle/>
          <a:p>
            <a:pPr algn="ctr">
              <a:lnSpc>
                <a:spcPts val="4457"/>
              </a:lnSpc>
              <a:spcBef>
                <a:spcPct val="0"/>
              </a:spcBef>
            </a:pPr>
            <a:r>
              <a:rPr lang="en-US" sz="3184" spc="101">
                <a:solidFill>
                  <a:srgbClr val="000000"/>
                </a:solidFill>
                <a:latin typeface="Garet Bold"/>
              </a:rPr>
              <a:t>Drivers</a:t>
            </a:r>
          </a:p>
        </p:txBody>
      </p:sp>
      <p:sp>
        <p:nvSpPr>
          <p:cNvPr id="18" name="TextBox 18"/>
          <p:cNvSpPr txBox="1"/>
          <p:nvPr/>
        </p:nvSpPr>
        <p:spPr>
          <a:xfrm>
            <a:off x="750693" y="6786321"/>
            <a:ext cx="2822250" cy="524915"/>
          </a:xfrm>
          <a:prstGeom prst="rect">
            <a:avLst/>
          </a:prstGeom>
        </p:spPr>
        <p:txBody>
          <a:bodyPr lIns="0" tIns="0" rIns="0" bIns="0" rtlCol="0" anchor="t">
            <a:spAutoFit/>
          </a:bodyPr>
          <a:lstStyle/>
          <a:p>
            <a:pPr algn="ctr">
              <a:lnSpc>
                <a:spcPts val="4457"/>
              </a:lnSpc>
              <a:spcBef>
                <a:spcPct val="0"/>
              </a:spcBef>
            </a:pPr>
            <a:r>
              <a:rPr lang="en-US" sz="3184" spc="101">
                <a:solidFill>
                  <a:srgbClr val="FFFFFF"/>
                </a:solidFill>
                <a:latin typeface="Garet Bold"/>
              </a:rPr>
              <a:t>Restraints</a:t>
            </a:r>
          </a:p>
        </p:txBody>
      </p:sp>
      <p:sp>
        <p:nvSpPr>
          <p:cNvPr id="19" name="TextBox 19"/>
          <p:cNvSpPr txBox="1"/>
          <p:nvPr/>
        </p:nvSpPr>
        <p:spPr>
          <a:xfrm>
            <a:off x="4053589" y="2697958"/>
            <a:ext cx="6783170" cy="2009775"/>
          </a:xfrm>
          <a:prstGeom prst="rect">
            <a:avLst/>
          </a:prstGeom>
        </p:spPr>
        <p:txBody>
          <a:bodyPr lIns="0" tIns="0" rIns="0" bIns="0" rtlCol="0" anchor="t">
            <a:spAutoFit/>
          </a:bodyPr>
          <a:lstStyle/>
          <a:p>
            <a:pPr>
              <a:lnSpc>
                <a:spcPts val="5249"/>
              </a:lnSpc>
            </a:pPr>
            <a:r>
              <a:rPr lang="en-US" sz="4999" spc="159">
                <a:solidFill>
                  <a:srgbClr val="FFFFFF"/>
                </a:solidFill>
                <a:latin typeface="Barlow"/>
              </a:rPr>
              <a:t>Rising product innovations to Propel Market Growth</a:t>
            </a:r>
          </a:p>
        </p:txBody>
      </p:sp>
      <p:sp>
        <p:nvSpPr>
          <p:cNvPr id="20" name="TextBox 20"/>
          <p:cNvSpPr txBox="1"/>
          <p:nvPr/>
        </p:nvSpPr>
        <p:spPr>
          <a:xfrm>
            <a:off x="3951268" y="5820779"/>
            <a:ext cx="6987812" cy="2667000"/>
          </a:xfrm>
          <a:prstGeom prst="rect">
            <a:avLst/>
          </a:prstGeom>
        </p:spPr>
        <p:txBody>
          <a:bodyPr lIns="0" tIns="0" rIns="0" bIns="0" rtlCol="0" anchor="t">
            <a:spAutoFit/>
          </a:bodyPr>
          <a:lstStyle/>
          <a:p>
            <a:pPr>
              <a:lnSpc>
                <a:spcPts val="5249"/>
              </a:lnSpc>
            </a:pPr>
            <a:r>
              <a:rPr lang="en-US" sz="4999" spc="159">
                <a:solidFill>
                  <a:srgbClr val="000000"/>
                </a:solidFill>
                <a:latin typeface="Barlow"/>
              </a:rPr>
              <a:t>Price fluctuations due to climate Limitations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83" b="-16835"/>
            </a:stretch>
          </a:blipFill>
        </p:spPr>
        <p:txBody>
          <a:bodyPr/>
          <a:lstStyle/>
          <a:p/>
        </p:txBody>
      </p:sp>
      <p:sp>
        <p:nvSpPr>
          <p:cNvPr id="3" name="TextBox 3"/>
          <p:cNvSpPr txBox="1"/>
          <p:nvPr/>
        </p:nvSpPr>
        <p:spPr>
          <a:xfrm>
            <a:off x="9144000" y="677823"/>
            <a:ext cx="9030353" cy="768429"/>
          </a:xfrm>
          <a:prstGeom prst="rect">
            <a:avLst/>
          </a:prstGeom>
        </p:spPr>
        <p:txBody>
          <a:bodyPr lIns="0" tIns="0" rIns="0" bIns="0" rtlCol="0" anchor="t">
            <a:spAutoFit/>
          </a:bodyPr>
          <a:lstStyle/>
          <a:p>
            <a:pPr algn="ctr">
              <a:lnSpc>
                <a:spcPts val="5900"/>
              </a:lnSpc>
            </a:pPr>
            <a:r>
              <a:rPr lang="en-US" sz="5514">
                <a:solidFill>
                  <a:srgbClr val="FFFFFF"/>
                </a:solidFill>
                <a:latin typeface="Canva Sans"/>
              </a:rPr>
              <a:t>AUTHOR'S PERSPECTIVE</a:t>
            </a:r>
          </a:p>
        </p:txBody>
      </p:sp>
      <p:sp>
        <p:nvSpPr>
          <p:cNvPr id="4" name="TextBox 4"/>
          <p:cNvSpPr txBox="1"/>
          <p:nvPr/>
        </p:nvSpPr>
        <p:spPr>
          <a:xfrm>
            <a:off x="9302788" y="2188037"/>
            <a:ext cx="8985212" cy="7843521"/>
          </a:xfrm>
          <a:prstGeom prst="rect">
            <a:avLst/>
          </a:prstGeom>
        </p:spPr>
        <p:txBody>
          <a:bodyPr lIns="0" tIns="0" rIns="0" bIns="0" rtlCol="0" anchor="t">
            <a:spAutoFit/>
          </a:bodyPr>
          <a:lstStyle/>
          <a:p>
            <a:pPr marL="690869" lvl="1" indent="-345435">
              <a:lnSpc>
                <a:spcPts val="4479"/>
              </a:lnSpc>
              <a:buFont typeface="Arial"/>
              <a:buChar char="•"/>
            </a:pPr>
            <a:r>
              <a:rPr lang="en-US" sz="3199">
                <a:solidFill>
                  <a:srgbClr val="FFFFFF"/>
                </a:solidFill>
                <a:latin typeface="Canva Sans"/>
              </a:rPr>
              <a:t>The Global Lemongrass Oil Market is witnessing significant growth in the near future.</a:t>
            </a:r>
          </a:p>
          <a:p>
            <a:pPr marL="690869" lvl="1" indent="-345435">
              <a:lnSpc>
                <a:spcPts val="4479"/>
              </a:lnSpc>
              <a:buFont typeface="Arial"/>
              <a:buChar char="•"/>
            </a:pPr>
            <a:r>
              <a:rPr lang="en-US" sz="3199">
                <a:solidFill>
                  <a:srgbClr val="FFFFFF"/>
                </a:solidFill>
                <a:latin typeface="Canva Sans"/>
              </a:rPr>
              <a:t>The Lemongrass Oil market has been revolutionized because of rising product innovations.</a:t>
            </a:r>
          </a:p>
          <a:p>
            <a:pPr marL="690869" lvl="1" indent="-345435">
              <a:lnSpc>
                <a:spcPts val="4479"/>
              </a:lnSpc>
              <a:buFont typeface="Arial"/>
              <a:buChar char="•"/>
            </a:pPr>
            <a:r>
              <a:rPr lang="en-US" sz="3199">
                <a:solidFill>
                  <a:srgbClr val="FFFFFF"/>
                </a:solidFill>
                <a:latin typeface="Canva Sans"/>
              </a:rPr>
              <a:t>In 2023, the Pure Oil segment accounted for noticeable share of global Lemongrass Oil Market and is projected to experience significant growth in the near future.</a:t>
            </a:r>
          </a:p>
          <a:p>
            <a:pPr marL="690869" lvl="1" indent="-345435">
              <a:lnSpc>
                <a:spcPts val="4479"/>
              </a:lnSpc>
              <a:buFont typeface="Arial"/>
              <a:buChar char="•"/>
            </a:pPr>
            <a:r>
              <a:rPr lang="en-US" sz="3199">
                <a:solidFill>
                  <a:srgbClr val="FFFFFF"/>
                </a:solidFill>
                <a:latin typeface="Canva Sans"/>
              </a:rPr>
              <a:t>The Food &amp; Beverages segment is expected to expand at the significant CAGR retaining position throughout the forecast period.</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sp>
        <p:nvSpPr>
          <p:cNvPr id="3" name="Freeform 3"/>
          <p:cNvSpPr/>
          <p:nvPr/>
        </p:nvSpPr>
        <p:spPr>
          <a:xfrm>
            <a:off x="9144000" y="1894363"/>
            <a:ext cx="2411654" cy="2411654"/>
          </a:xfrm>
          <a:custGeom>
            <a:rect l="l" t="t" r="r" b="b"/>
            <a:pathLst>
              <a:path w="2411654" h="2411654">
                <a:moveTo>
                  <a:pt x="0" y="0"/>
                </a:moveTo>
                <a:lnTo>
                  <a:pt x="2411654" y="0"/>
                </a:lnTo>
                <a:lnTo>
                  <a:pt x="2411654" y="2411655"/>
                </a:lnTo>
                <a:lnTo>
                  <a:pt x="0" y="2411655"/>
                </a:lnTo>
                <a:lnTo>
                  <a:pt x="0" y="0"/>
                </a:lnTo>
                <a:close/>
              </a:path>
            </a:pathLst>
          </a:custGeom>
          <a:blipFill>
            <a:blip r:embed="rId3"/>
            <a:stretch>
              <a:fillRect l="-18674" t="-15662" r="-16867" b="-19879"/>
            </a:stretch>
          </a:blipFill>
        </p:spPr>
        <p:txBody>
          <a:bodyPr/>
          <a:lstStyle/>
          <a:p/>
        </p:txBody>
      </p:sp>
      <p:sp>
        <p:nvSpPr>
          <p:cNvPr id="4" name="Freeform 4"/>
          <p:cNvSpPr/>
          <p:nvPr/>
        </p:nvSpPr>
        <p:spPr>
          <a:xfrm>
            <a:off x="12465269" y="2462298"/>
            <a:ext cx="4456327" cy="1275785"/>
          </a:xfrm>
          <a:custGeom>
            <a:rect l="l" t="t" r="r" b="b"/>
            <a:pathLst>
              <a:path w="4456327" h="1275785">
                <a:moveTo>
                  <a:pt x="0" y="0"/>
                </a:moveTo>
                <a:lnTo>
                  <a:pt x="4456326" y="0"/>
                </a:lnTo>
                <a:lnTo>
                  <a:pt x="4456326" y="1275785"/>
                </a:lnTo>
                <a:lnTo>
                  <a:pt x="0" y="1275785"/>
                </a:lnTo>
                <a:lnTo>
                  <a:pt x="0" y="0"/>
                </a:lnTo>
                <a:close/>
              </a:path>
            </a:pathLst>
          </a:custGeom>
          <a:blipFill>
            <a:blip r:embed="rId4"/>
            <a:stretch>
              <a:fillRect r="-100" b="-349"/>
            </a:stretch>
          </a:blipFill>
        </p:spPr>
        <p:txBody>
          <a:bodyPr/>
          <a:lstStyle/>
          <a:p/>
        </p:txBody>
      </p:sp>
      <p:sp>
        <p:nvSpPr>
          <p:cNvPr id="5" name="Freeform 5"/>
          <p:cNvSpPr/>
          <p:nvPr/>
        </p:nvSpPr>
        <p:spPr>
          <a:xfrm>
            <a:off x="5974773" y="4639393"/>
            <a:ext cx="4109002" cy="1284578"/>
          </a:xfrm>
          <a:custGeom>
            <a:rect l="l" t="t" r="r" b="b"/>
            <a:pathLst>
              <a:path w="4109002" h="1284578">
                <a:moveTo>
                  <a:pt x="0" y="0"/>
                </a:moveTo>
                <a:lnTo>
                  <a:pt x="4109002" y="0"/>
                </a:lnTo>
                <a:lnTo>
                  <a:pt x="4109002" y="1284578"/>
                </a:lnTo>
                <a:lnTo>
                  <a:pt x="0" y="1284578"/>
                </a:lnTo>
                <a:lnTo>
                  <a:pt x="0" y="0"/>
                </a:lnTo>
                <a:close/>
              </a:path>
            </a:pathLst>
          </a:custGeom>
          <a:blipFill>
            <a:blip r:embed="rId5"/>
            <a:stretch>
              <a:fillRect t="-7692" r="-200" b="-7692"/>
            </a:stretch>
          </a:blipFill>
        </p:spPr>
        <p:txBody>
          <a:bodyPr/>
          <a:lstStyle/>
          <a:p/>
        </p:txBody>
      </p:sp>
      <p:sp>
        <p:nvSpPr>
          <p:cNvPr id="6" name="Freeform 6"/>
          <p:cNvSpPr/>
          <p:nvPr/>
        </p:nvSpPr>
        <p:spPr>
          <a:xfrm>
            <a:off x="10941422" y="4213776"/>
            <a:ext cx="3388328" cy="1859448"/>
          </a:xfrm>
          <a:custGeom>
            <a:rect l="l" t="t" r="r" b="b"/>
            <a:pathLst>
              <a:path w="3388328" h="1859448">
                <a:moveTo>
                  <a:pt x="0" y="0"/>
                </a:moveTo>
                <a:lnTo>
                  <a:pt x="3388328" y="0"/>
                </a:lnTo>
                <a:lnTo>
                  <a:pt x="3388328" y="1859448"/>
                </a:lnTo>
                <a:lnTo>
                  <a:pt x="0" y="1859448"/>
                </a:lnTo>
                <a:lnTo>
                  <a:pt x="0" y="0"/>
                </a:lnTo>
                <a:close/>
              </a:path>
            </a:pathLst>
          </a:custGeom>
          <a:blipFill>
            <a:blip r:embed="rId6"/>
            <a:stretch>
              <a:fillRect l="-18292" t="-74444" r="-18902" b="-75555"/>
            </a:stretch>
          </a:blipFill>
        </p:spPr>
        <p:txBody>
          <a:bodyPr/>
          <a:lstStyle/>
          <a:p/>
        </p:txBody>
      </p:sp>
      <p:sp>
        <p:nvSpPr>
          <p:cNvPr id="7" name="Freeform 7"/>
          <p:cNvSpPr/>
          <p:nvPr/>
        </p:nvSpPr>
        <p:spPr>
          <a:xfrm>
            <a:off x="14693432" y="3891733"/>
            <a:ext cx="3210496" cy="2181491"/>
          </a:xfrm>
          <a:custGeom>
            <a:rect l="l" t="t" r="r" b="b"/>
            <a:pathLst>
              <a:path w="3210496" h="2181491">
                <a:moveTo>
                  <a:pt x="0" y="0"/>
                </a:moveTo>
                <a:lnTo>
                  <a:pt x="3210497" y="0"/>
                </a:lnTo>
                <a:lnTo>
                  <a:pt x="3210497" y="2181491"/>
                </a:lnTo>
                <a:lnTo>
                  <a:pt x="0" y="2181491"/>
                </a:lnTo>
                <a:lnTo>
                  <a:pt x="0" y="0"/>
                </a:lnTo>
                <a:close/>
              </a:path>
            </a:pathLst>
          </a:custGeom>
          <a:blipFill>
            <a:blip r:embed="rId7"/>
            <a:stretch>
              <a:fillRect l="-641" t="-943" r="-1282" b="-1886"/>
            </a:stretch>
          </a:blipFill>
        </p:spPr>
        <p:txBody>
          <a:bodyPr/>
          <a:lstStyle/>
          <a:p/>
        </p:txBody>
      </p:sp>
      <p:sp>
        <p:nvSpPr>
          <p:cNvPr id="8" name="Freeform 8"/>
          <p:cNvSpPr/>
          <p:nvPr/>
        </p:nvSpPr>
        <p:spPr>
          <a:xfrm>
            <a:off x="13555670" y="6225624"/>
            <a:ext cx="4348257" cy="1175205"/>
          </a:xfrm>
          <a:custGeom>
            <a:rect l="l" t="t" r="r" b="b"/>
            <a:pathLst>
              <a:path w="4348257" h="1175205">
                <a:moveTo>
                  <a:pt x="0" y="0"/>
                </a:moveTo>
                <a:lnTo>
                  <a:pt x="4348258" y="0"/>
                </a:lnTo>
                <a:lnTo>
                  <a:pt x="4348258" y="1175205"/>
                </a:lnTo>
                <a:lnTo>
                  <a:pt x="0" y="1175205"/>
                </a:lnTo>
                <a:lnTo>
                  <a:pt x="0" y="0"/>
                </a:lnTo>
                <a:close/>
              </a:path>
            </a:pathLst>
          </a:custGeom>
          <a:blipFill>
            <a:blip r:embed="rId8"/>
            <a:stretch>
              <a:fillRect r="-108" b="-400"/>
            </a:stretch>
          </a:blipFill>
        </p:spPr>
        <p:txBody>
          <a:bodyPr/>
          <a:lstStyle/>
          <a:p/>
        </p:txBody>
      </p:sp>
      <p:sp>
        <p:nvSpPr>
          <p:cNvPr id="9" name="Freeform 9"/>
          <p:cNvSpPr/>
          <p:nvPr/>
        </p:nvSpPr>
        <p:spPr>
          <a:xfrm>
            <a:off x="6597572" y="6109004"/>
            <a:ext cx="2063568" cy="2056145"/>
          </a:xfrm>
          <a:custGeom>
            <a:rect l="l" t="t" r="r" b="b"/>
            <a:pathLst>
              <a:path w="2063568" h="2056145">
                <a:moveTo>
                  <a:pt x="0" y="0"/>
                </a:moveTo>
                <a:lnTo>
                  <a:pt x="2063568" y="0"/>
                </a:lnTo>
                <a:lnTo>
                  <a:pt x="2063568" y="2056145"/>
                </a:lnTo>
                <a:lnTo>
                  <a:pt x="0" y="2056145"/>
                </a:lnTo>
                <a:lnTo>
                  <a:pt x="0" y="0"/>
                </a:lnTo>
                <a:close/>
              </a:path>
            </a:pathLst>
          </a:custGeom>
          <a:blipFill>
            <a:blip r:embed="rId9"/>
            <a:stretch>
              <a:fillRect l="-21582" t="-2527" r="-22302" b="-5776"/>
            </a:stretch>
          </a:blipFill>
        </p:spPr>
        <p:txBody>
          <a:bodyPr/>
          <a:lstStyle/>
          <a:p/>
        </p:txBody>
      </p:sp>
      <p:sp>
        <p:nvSpPr>
          <p:cNvPr id="10" name="Freeform 10"/>
          <p:cNvSpPr/>
          <p:nvPr/>
        </p:nvSpPr>
        <p:spPr>
          <a:xfrm>
            <a:off x="9448498" y="6501783"/>
            <a:ext cx="3799411" cy="1222896"/>
          </a:xfrm>
          <a:custGeom>
            <a:rect l="l" t="t" r="r" b="b"/>
            <a:pathLst>
              <a:path w="3799411" h="1222896">
                <a:moveTo>
                  <a:pt x="0" y="0"/>
                </a:moveTo>
                <a:lnTo>
                  <a:pt x="3799411" y="0"/>
                </a:lnTo>
                <a:lnTo>
                  <a:pt x="3799411" y="1222896"/>
                </a:lnTo>
                <a:lnTo>
                  <a:pt x="0" y="1222896"/>
                </a:lnTo>
                <a:lnTo>
                  <a:pt x="0" y="0"/>
                </a:lnTo>
                <a:close/>
              </a:path>
            </a:pathLst>
          </a:custGeom>
          <a:blipFill>
            <a:blip r:embed="rId10"/>
            <a:stretch>
              <a:fillRect l="-6104" t="-34137" r="-5882" b="-34137"/>
            </a:stretch>
          </a:blipFill>
        </p:spPr>
        <p:txBody>
          <a:bodyPr/>
          <a:lstStyle/>
          <a:p/>
        </p:txBody>
      </p:sp>
      <p:sp>
        <p:nvSpPr>
          <p:cNvPr id="11" name="Freeform 11"/>
          <p:cNvSpPr/>
          <p:nvPr/>
        </p:nvSpPr>
        <p:spPr>
          <a:xfrm>
            <a:off x="7110264" y="8446393"/>
            <a:ext cx="2973511" cy="1623814"/>
          </a:xfrm>
          <a:custGeom>
            <a:rect l="l" t="t" r="r" b="b"/>
            <a:pathLst>
              <a:path w="2973511" h="1623814">
                <a:moveTo>
                  <a:pt x="0" y="0"/>
                </a:moveTo>
                <a:lnTo>
                  <a:pt x="2973511" y="0"/>
                </a:lnTo>
                <a:lnTo>
                  <a:pt x="2973511" y="1623814"/>
                </a:lnTo>
                <a:lnTo>
                  <a:pt x="0" y="1623814"/>
                </a:lnTo>
                <a:lnTo>
                  <a:pt x="0" y="0"/>
                </a:lnTo>
                <a:close/>
              </a:path>
            </a:pathLst>
          </a:custGeom>
          <a:blipFill>
            <a:blip r:embed="rId11"/>
            <a:stretch>
              <a:fillRect l="-5443" t="-9485" r="-5531" b="-7717"/>
            </a:stretch>
          </a:blipFill>
        </p:spPr>
        <p:txBody>
          <a:bodyPr/>
          <a:lstStyle/>
          <a:p/>
        </p:txBody>
      </p:sp>
      <p:sp>
        <p:nvSpPr>
          <p:cNvPr id="12" name="Freeform 12"/>
          <p:cNvSpPr/>
          <p:nvPr/>
        </p:nvSpPr>
        <p:spPr>
          <a:xfrm>
            <a:off x="10532812" y="8165149"/>
            <a:ext cx="4160621" cy="1639032"/>
          </a:xfrm>
          <a:custGeom>
            <a:rect l="l" t="t" r="r" b="b"/>
            <a:pathLst>
              <a:path w="4160621" h="1639032">
                <a:moveTo>
                  <a:pt x="0" y="0"/>
                </a:moveTo>
                <a:lnTo>
                  <a:pt x="4160620" y="0"/>
                </a:lnTo>
                <a:lnTo>
                  <a:pt x="4160620" y="1639032"/>
                </a:lnTo>
                <a:lnTo>
                  <a:pt x="0" y="1639032"/>
                </a:lnTo>
                <a:lnTo>
                  <a:pt x="0" y="0"/>
                </a:lnTo>
                <a:close/>
              </a:path>
            </a:pathLst>
          </a:custGeom>
          <a:blipFill>
            <a:blip r:embed="rId12"/>
            <a:stretch>
              <a:fillRect l="-7142" t="-17032" r="-7142" b="-17032"/>
            </a:stretch>
          </a:blipFill>
        </p:spPr>
        <p:txBody>
          <a:bodyPr/>
          <a:lstStyle/>
          <a:p/>
        </p:txBody>
      </p:sp>
      <p:sp>
        <p:nvSpPr>
          <p:cNvPr id="13" name="TextBox 13"/>
          <p:cNvSpPr txBox="1"/>
          <p:nvPr/>
        </p:nvSpPr>
        <p:spPr>
          <a:xfrm>
            <a:off x="9448498" y="700088"/>
            <a:ext cx="7810802"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PLAYERS</a:t>
            </a:r>
          </a:p>
        </p:txBody>
      </p:sp>
      <p:sp>
        <p:nvSpPr>
          <p:cNvPr id="14" name="Freeform 14"/>
          <p:cNvSpPr/>
          <p:nvPr/>
        </p:nvSpPr>
        <p:spPr>
          <a:xfrm>
            <a:off x="15205807" y="8165149"/>
            <a:ext cx="2185747" cy="1531545"/>
          </a:xfrm>
          <a:custGeom>
            <a:rect l="l" t="t" r="r" b="b"/>
            <a:pathLst>
              <a:path w="2185747" h="1531545">
                <a:moveTo>
                  <a:pt x="0" y="0"/>
                </a:moveTo>
                <a:lnTo>
                  <a:pt x="2185747" y="0"/>
                </a:lnTo>
                <a:lnTo>
                  <a:pt x="2185747" y="1531544"/>
                </a:lnTo>
                <a:lnTo>
                  <a:pt x="0" y="1531544"/>
                </a:lnTo>
                <a:lnTo>
                  <a:pt x="0" y="0"/>
                </a:lnTo>
                <a:close/>
              </a:path>
            </a:pathLst>
          </a:custGeom>
          <a:blipFill>
            <a:blip r:embed="rId13"/>
            <a:stretch>
              <a:fillRect l="-14617" t="-29966" r="-13341" b="-20198"/>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mvb4x8pb"/>
              </a:rPr>
              <a:t>https://tinyurl.com/mvb4x8pb</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  Lemongrass Oil Market Report 2023</dc:title>
  <cp:lastModifiedBy>decipher market</cp:lastModifiedBy>
  <cp:revision>2</cp:revision>
  <dcterms:created xsi:type="dcterms:W3CDTF">2006-08-16T00:00:00Z</dcterms:created>
  <dcterms:modified xsi:type="dcterms:W3CDTF">2024-02-21T10:42:39Z</dcterms:modified>
</cp:coreProperties>
</file>