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rr8544j"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9000"/>
            </a:stretch>
          </a:blipFill>
        </p:spPr>
        <p:txBody>
          <a:bodyPr/>
          <a:lstStyle/>
          <a:p/>
        </p:txBody>
      </p:sp>
      <p:sp>
        <p:nvSpPr>
          <p:cNvPr id="3" name="TextBox 3"/>
          <p:cNvSpPr txBox="1"/>
          <p:nvPr/>
        </p:nvSpPr>
        <p:spPr>
          <a:xfrm>
            <a:off x="445414" y="3345168"/>
            <a:ext cx="17766385" cy="3282950"/>
          </a:xfrm>
          <a:prstGeom prst="rect">
            <a:avLst/>
          </a:prstGeom>
        </p:spPr>
        <p:txBody>
          <a:bodyPr wrap="square" lIns="0" tIns="0" rIns="0" bIns="0" rtlCol="0" anchor="t">
            <a:spAutoFit/>
          </a:bodyPr>
          <a:lstStyle/>
          <a:p>
            <a:pPr>
              <a:lnSpc>
                <a:spcPts val="6369"/>
              </a:lnSpc>
            </a:pPr>
            <a:r>
              <a:rPr lang="en-US" sz="6499">
                <a:solidFill>
                  <a:srgbClr val="000000"/>
                </a:solidFill>
                <a:latin typeface="Arimo"/>
              </a:rPr>
              <a:t>GLOBAL </a:t>
            </a:r>
          </a:p>
          <a:p>
            <a:pPr>
              <a:lnSpc>
                <a:spcPts val="6369"/>
              </a:lnSpc>
            </a:pPr>
            <a:r>
              <a:rPr lang="en-US" sz="6499">
                <a:solidFill>
                  <a:srgbClr val="000000"/>
                </a:solidFill>
                <a:latin typeface="Arimo"/>
              </a:rPr>
              <a:t>LEATHER WALLET</a:t>
            </a:r>
          </a:p>
          <a:p>
            <a:pPr>
              <a:lnSpc>
                <a:spcPts val="6369"/>
              </a:lnSpc>
            </a:pPr>
            <a:r>
              <a:rPr lang="en-US" sz="6499">
                <a:solidFill>
                  <a:srgbClr val="000000"/>
                </a:solidFill>
                <a:latin typeface="Arimo"/>
              </a:rPr>
              <a:t>MARKET REPORT </a:t>
            </a:r>
          </a:p>
          <a:p>
            <a:pPr>
              <a:lnSpc>
                <a:spcPts val="6369"/>
              </a:lnSpc>
            </a:pPr>
            <a:r>
              <a:rPr lang="en-US" sz="6499">
                <a:solidFill>
                  <a:srgbClr val="000000"/>
                </a:solidFill>
                <a:latin typeface="Arimo"/>
              </a:rPr>
              <a:t>2024</a:t>
            </a:r>
          </a:p>
        </p:txBody>
      </p:sp>
      <p:sp>
        <p:nvSpPr>
          <p:cNvPr id="4" name="TextBox 4"/>
          <p:cNvSpPr txBox="1"/>
          <p:nvPr/>
        </p:nvSpPr>
        <p:spPr>
          <a:xfrm>
            <a:off x="111478" y="9404514"/>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028700" y="1519185"/>
            <a:ext cx="16236544" cy="7248630"/>
            <a:chExt cx="4276291" cy="1909104"/>
          </a:xfrm>
        </p:grpSpPr>
        <p:sp>
          <p:nvSpPr>
            <p:cNvPr id="4" name="Freeform 4"/>
            <p:cNvSpPr/>
            <p:nvPr/>
          </p:nvSpPr>
          <p:spPr>
            <a:xfrm>
              <a:off x="0" y="0"/>
              <a:ext cx="4276291" cy="1909104"/>
            </a:xfrm>
            <a:custGeom>
              <a:rect l="l" t="t" r="r" b="b"/>
              <a:pathLst>
                <a:path w="4276291" h="1909104">
                  <a:moveTo>
                    <a:pt x="0" y="0"/>
                  </a:moveTo>
                  <a:lnTo>
                    <a:pt x="4276291" y="0"/>
                  </a:lnTo>
                  <a:lnTo>
                    <a:pt x="4276291" y="1909104"/>
                  </a:lnTo>
                  <a:lnTo>
                    <a:pt x="0" y="1909104"/>
                  </a:lnTo>
                  <a:close/>
                </a:path>
              </a:pathLst>
            </a:custGeom>
            <a:solidFill>
              <a:srgbClr val="6A361C">
                <a:alpha val="80000"/>
              </a:srgbClr>
            </a:solidFill>
          </p:spPr>
          <p:txBody>
            <a:bodyPr/>
            <a:lstStyle/>
            <a:p/>
          </p:txBody>
        </p:sp>
        <p:sp>
          <p:nvSpPr>
            <p:cNvPr id="5" name="TextBox 5"/>
            <p:cNvSpPr txBox="1"/>
            <p:nvPr/>
          </p:nvSpPr>
          <p:spPr>
            <a:xfrm>
              <a:off x="0" y="-47625"/>
              <a:ext cx="4276291" cy="195672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083068" y="185690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416111" y="3051377"/>
            <a:ext cx="15461723" cy="54248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A leather wallet functions as a small, flat container for storing personal items, money, credit cards, and identification papers like a driver's license. They are the perfect accessory for everyday use because they come in a variety of patterns and designs. The market is driven by the expanding fashion trend, as well as the increasing acceptance of leather wallets in the corporate population worldwide. Leather wallets have grown increasingly popular as a fashion statement, particularly among millennials. Furthermore, increased demand for leather wallets among the younger generation is expected to give abundant chances for market growth throughout the forecast period. In addition, increased demand for leather wallets among working women internationally is expected to generate a number of opportunities for market advancement.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26460" b="-6872"/>
            </a:stretch>
          </a:blipFill>
        </p:spPr>
        <p:txBody>
          <a:bodyPr/>
          <a:lstStyle/>
          <a:p/>
        </p:txBody>
      </p:sp>
      <p:grpSp>
        <p:nvGrpSpPr>
          <p:cNvPr id="3" name="Group 3"/>
          <p:cNvGrpSpPr/>
          <p:nvPr/>
        </p:nvGrpSpPr>
        <p:grpSpPr>
          <a:xfrm>
            <a:off x="246793" y="4452749"/>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A4431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03877" y="4775417"/>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7" name="Group 7"/>
          <p:cNvGrpSpPr/>
          <p:nvPr/>
        </p:nvGrpSpPr>
        <p:grpSpPr>
          <a:xfrm>
            <a:off x="554479" y="4690735"/>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33640" y="5229533"/>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2023- 2030</a:t>
            </a:r>
          </a:p>
        </p:txBody>
      </p:sp>
      <p:sp>
        <p:nvSpPr>
          <p:cNvPr id="14" name="TextBox 14"/>
          <p:cNvSpPr txBox="1"/>
          <p:nvPr/>
        </p:nvSpPr>
        <p:spPr>
          <a:xfrm>
            <a:off x="2642001" y="4779062"/>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9.50%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22743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8E766E"/>
            </a:solidFill>
          </p:spPr>
          <p:txBody>
            <a:bodyPr/>
            <a:lstStyle/>
            <a:p/>
          </p:txBody>
        </p:sp>
      </p:grpSp>
      <p:grpSp>
        <p:nvGrpSpPr>
          <p:cNvPr id="8" name="Group 8"/>
          <p:cNvGrpSpPr/>
          <p:nvPr/>
        </p:nvGrpSpPr>
        <p:grpSpPr>
          <a:xfrm rot="5400000">
            <a:off x="1394343" y="1919500"/>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6180651"/>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B04827"/>
            </a:solidFill>
          </p:spPr>
          <p:txBody>
            <a:bodyPr/>
            <a:lstStyle/>
            <a:p/>
          </p:txBody>
        </p:sp>
      </p:grpSp>
      <p:grpSp>
        <p:nvGrpSpPr>
          <p:cNvPr id="12" name="Group 12"/>
          <p:cNvGrpSpPr/>
          <p:nvPr/>
        </p:nvGrpSpPr>
        <p:grpSpPr>
          <a:xfrm rot="5400000">
            <a:off x="1394343" y="58258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60649" y="4408687"/>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724151"/>
            </a:solidFill>
          </p:spPr>
          <p:txBody>
            <a:bodyPr/>
            <a:lstStyle/>
            <a:p/>
          </p:txBody>
        </p:sp>
      </p:grpSp>
      <p:grpSp>
        <p:nvGrpSpPr>
          <p:cNvPr id="16" name="Group 16"/>
          <p:cNvGrpSpPr/>
          <p:nvPr/>
        </p:nvGrpSpPr>
        <p:grpSpPr>
          <a:xfrm rot="5400000">
            <a:off x="10538343" y="4053860"/>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8688" y="3571343"/>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Type Segment </a:t>
            </a:r>
          </a:p>
        </p:txBody>
      </p:sp>
      <p:sp>
        <p:nvSpPr>
          <p:cNvPr id="20" name="TextBox 20"/>
          <p:cNvSpPr txBox="1"/>
          <p:nvPr/>
        </p:nvSpPr>
        <p:spPr>
          <a:xfrm>
            <a:off x="3604839" y="3029722"/>
            <a:ext cx="5175305"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Bifold Wallets</a:t>
            </a:r>
          </a:p>
          <a:p>
            <a:pPr marL="647700" lvl="1" indent="-323850">
              <a:lnSpc>
                <a:spcPts val="4200"/>
              </a:lnSpc>
              <a:buFont typeface="Arial"/>
              <a:buChar char="•"/>
            </a:pPr>
            <a:r>
              <a:rPr lang="en-US" sz="3000">
                <a:solidFill>
                  <a:srgbClr val="FFFFFF"/>
                </a:solidFill>
                <a:latin typeface="Montserrat"/>
              </a:rPr>
              <a:t>Trifold Wallets</a:t>
            </a:r>
          </a:p>
        </p:txBody>
      </p:sp>
      <p:sp>
        <p:nvSpPr>
          <p:cNvPr id="21" name="TextBox 21"/>
          <p:cNvSpPr txBox="1"/>
          <p:nvPr/>
        </p:nvSpPr>
        <p:spPr>
          <a:xfrm>
            <a:off x="258688" y="72932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Application Segment</a:t>
            </a:r>
          </a:p>
        </p:txBody>
      </p:sp>
      <p:sp>
        <p:nvSpPr>
          <p:cNvPr id="22" name="TextBox 22"/>
          <p:cNvSpPr txBox="1"/>
          <p:nvPr/>
        </p:nvSpPr>
        <p:spPr>
          <a:xfrm>
            <a:off x="3642845" y="6933886"/>
            <a:ext cx="4916617"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Men</a:t>
            </a:r>
          </a:p>
          <a:p>
            <a:pPr marL="647700" lvl="1" indent="-323850">
              <a:lnSpc>
                <a:spcPts val="4200"/>
              </a:lnSpc>
              <a:buFont typeface="Arial"/>
              <a:buChar char="•"/>
            </a:pPr>
            <a:r>
              <a:rPr lang="en-US" sz="3000">
                <a:solidFill>
                  <a:srgbClr val="FFFFFF"/>
                </a:solidFill>
                <a:latin typeface="Montserrat"/>
              </a:rPr>
              <a:t>Women</a:t>
            </a:r>
          </a:p>
        </p:txBody>
      </p:sp>
      <p:sp>
        <p:nvSpPr>
          <p:cNvPr id="23" name="TextBox 23"/>
          <p:cNvSpPr txBox="1"/>
          <p:nvPr/>
        </p:nvSpPr>
        <p:spPr>
          <a:xfrm>
            <a:off x="9386520" y="5492239"/>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Product Type Segment</a:t>
            </a:r>
          </a:p>
        </p:txBody>
      </p:sp>
      <p:sp>
        <p:nvSpPr>
          <p:cNvPr id="24" name="TextBox 24"/>
          <p:cNvSpPr txBox="1"/>
          <p:nvPr/>
        </p:nvSpPr>
        <p:spPr>
          <a:xfrm>
            <a:off x="12910670" y="4611415"/>
            <a:ext cx="4916617" cy="2647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Slim Wallets</a:t>
            </a:r>
          </a:p>
          <a:p>
            <a:pPr marL="647700" lvl="1" indent="-323850">
              <a:lnSpc>
                <a:spcPts val="4200"/>
              </a:lnSpc>
              <a:buFont typeface="Arial"/>
              <a:buChar char="•"/>
            </a:pPr>
            <a:r>
              <a:rPr lang="en-US" sz="3000">
                <a:solidFill>
                  <a:srgbClr val="FFFFFF"/>
                </a:solidFill>
                <a:latin typeface="Montserrat"/>
              </a:rPr>
              <a:t>Billfolds</a:t>
            </a:r>
          </a:p>
          <a:p>
            <a:pPr marL="647700" lvl="1" indent="-323850">
              <a:lnSpc>
                <a:spcPts val="4200"/>
              </a:lnSpc>
              <a:buFont typeface="Arial"/>
              <a:buChar char="•"/>
            </a:pPr>
            <a:r>
              <a:rPr lang="en-US" sz="3000">
                <a:solidFill>
                  <a:srgbClr val="FFFFFF"/>
                </a:solidFill>
                <a:latin typeface="Montserrat"/>
              </a:rPr>
              <a:t>Clutch Wallets </a:t>
            </a:r>
          </a:p>
          <a:p>
            <a:pPr marL="647700" lvl="1" indent="-323850">
              <a:lnSpc>
                <a:spcPts val="4200"/>
              </a:lnSpc>
              <a:buFont typeface="Arial"/>
              <a:buChar char="•"/>
            </a:pPr>
            <a:r>
              <a:rPr lang="en-US" sz="3000">
                <a:solidFill>
                  <a:srgbClr val="FFFFFF"/>
                </a:solidFill>
                <a:latin typeface="Montserrat"/>
              </a:rPr>
              <a:t>Long Wallets</a:t>
            </a:r>
          </a:p>
          <a:p>
            <a:pPr marL="647700" lvl="1" indent="-323850">
              <a:lnSpc>
                <a:spcPts val="4200"/>
              </a:lnSpc>
              <a:buFont typeface="Arial"/>
              <a:buChar char="•"/>
            </a:pPr>
            <a:r>
              <a:rPr lang="en-US" sz="3000">
                <a:solidFill>
                  <a:srgbClr val="FFFFFF"/>
                </a:solidFill>
                <a:latin typeface="Montserrat"/>
              </a:rPr>
              <a:t>Coin Wallets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Leather Wallet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A361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361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361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09502" y="2374299"/>
            <a:ext cx="7415330"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Rising Urbanization and the Minimalism Trend are Main Factors Driving Growth</a:t>
            </a:r>
          </a:p>
        </p:txBody>
      </p:sp>
      <p:sp>
        <p:nvSpPr>
          <p:cNvPr id="18" name="TextBox 18"/>
          <p:cNvSpPr txBox="1"/>
          <p:nvPr/>
        </p:nvSpPr>
        <p:spPr>
          <a:xfrm>
            <a:off x="6909502" y="6196697"/>
            <a:ext cx="7108062"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Rising Competition Between Key Players Could Restrain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660742" y="1479411"/>
            <a:ext cx="14966516" cy="7328179"/>
            <a:chExt cx="3941798" cy="1930055"/>
          </a:xfrm>
        </p:grpSpPr>
        <p:sp>
          <p:nvSpPr>
            <p:cNvPr id="4" name="Freeform 4"/>
            <p:cNvSpPr/>
            <p:nvPr/>
          </p:nvSpPr>
          <p:spPr>
            <a:xfrm>
              <a:off x="0" y="0"/>
              <a:ext cx="3941799" cy="1930055"/>
            </a:xfrm>
            <a:custGeom>
              <a:rect l="l" t="t" r="r" b="b"/>
              <a:pathLst>
                <a:path w="3941799" h="1930054">
                  <a:moveTo>
                    <a:pt x="0" y="0"/>
                  </a:moveTo>
                  <a:lnTo>
                    <a:pt x="3941799" y="0"/>
                  </a:lnTo>
                  <a:lnTo>
                    <a:pt x="3941799" y="1930055"/>
                  </a:lnTo>
                  <a:lnTo>
                    <a:pt x="0" y="1930055"/>
                  </a:lnTo>
                  <a:close/>
                </a:path>
              </a:pathLst>
            </a:custGeom>
            <a:solidFill>
              <a:srgbClr val="583023">
                <a:alpha val="89804"/>
              </a:srgbClr>
            </a:solidFill>
          </p:spPr>
          <p:txBody>
            <a:bodyPr/>
            <a:lstStyle/>
            <a:p/>
          </p:txBody>
        </p:sp>
        <p:sp>
          <p:nvSpPr>
            <p:cNvPr id="5" name="TextBox 5"/>
            <p:cNvSpPr txBox="1"/>
            <p:nvPr/>
          </p:nvSpPr>
          <p:spPr>
            <a:xfrm>
              <a:off x="0" y="-38100"/>
              <a:ext cx="3941798" cy="196815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60167" y="1894364"/>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924574" y="3072003"/>
            <a:ext cx="14438850" cy="522732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FFFFFF"/>
                </a:solidFill>
                <a:latin typeface="Canva Sans"/>
              </a:rPr>
              <a:t>The Global Leather Wallet Market is witnessing significant growth in the near future.</a:t>
            </a:r>
          </a:p>
          <a:p>
            <a:pPr marL="582922" lvl="1" indent="-291461">
              <a:lnSpc>
                <a:spcPts val="3779"/>
              </a:lnSpc>
              <a:buFont typeface="Arial"/>
              <a:buChar char="•"/>
            </a:pPr>
            <a:r>
              <a:rPr lang="en-US" sz="2699">
                <a:solidFill>
                  <a:srgbClr val="FFFFFF"/>
                </a:solidFill>
                <a:latin typeface="Canva Sans"/>
              </a:rPr>
              <a:t>A bill compartment, many card slots, and occasionally even additional pockets for money or other necessities can all be found in trifold wallets. </a:t>
            </a:r>
          </a:p>
          <a:p>
            <a:pPr marL="582922" lvl="1" indent="-291461">
              <a:lnSpc>
                <a:spcPts val="3779"/>
              </a:lnSpc>
              <a:buFont typeface="Arial"/>
              <a:buChar char="•"/>
            </a:pPr>
            <a:r>
              <a:rPr lang="en-US" sz="2699">
                <a:solidFill>
                  <a:srgbClr val="FFFFFF"/>
                </a:solidFill>
                <a:latin typeface="Canva Sans"/>
              </a:rPr>
              <a:t>The rising demand for leather wallets among working women professionals and the expanding appeal of these items among women, in general, are two important factors impacting the market's growth.</a:t>
            </a:r>
          </a:p>
          <a:p>
            <a:pPr marL="582922" lvl="1" indent="-291461">
              <a:lnSpc>
                <a:spcPts val="3779"/>
              </a:lnSpc>
              <a:buFont typeface="Arial"/>
              <a:buChar char="•"/>
            </a:pPr>
            <a:r>
              <a:rPr lang="en-US" sz="2699">
                <a:solidFill>
                  <a:srgbClr val="FFFFFF"/>
                </a:solidFill>
                <a:latin typeface="Canva Sans"/>
              </a:rPr>
              <a:t>Clutch wallets also sometimes feature extra pockets for things like ID cards, receipts, and a checkbook, as well as multiple card slots, a zippered change pocket, bill compartments, and bill compartments.</a:t>
            </a:r>
          </a:p>
          <a:p>
            <a:pPr marL="582922" lvl="1" indent="-291461">
              <a:lnSpc>
                <a:spcPts val="3779"/>
              </a:lnSpc>
              <a:buFont typeface="Arial"/>
              <a:buChar char="•"/>
            </a:pPr>
            <a:r>
              <a:rPr lang="en-US" sz="2699">
                <a:solidFill>
                  <a:srgbClr val="FFFFFF"/>
                </a:solidFill>
                <a:latin typeface="Canva Sans"/>
              </a:rPr>
              <a:t>Customers visiting these businesses have a wide range of brands to choose from before making a purchase.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74929" y="627760"/>
            <a:ext cx="9502277" cy="9659240"/>
          </a:xfrm>
          <a:custGeom>
            <a:rect l="l" t="t" r="r" b="b"/>
            <a:pathLst>
              <a:path w="9502277" h="9659240">
                <a:moveTo>
                  <a:pt x="0" y="0"/>
                </a:moveTo>
                <a:lnTo>
                  <a:pt x="9502278" y="0"/>
                </a:lnTo>
                <a:lnTo>
                  <a:pt x="9502278" y="9659240"/>
                </a:lnTo>
                <a:lnTo>
                  <a:pt x="0" y="9659240"/>
                </a:lnTo>
                <a:lnTo>
                  <a:pt x="0" y="0"/>
                </a:lnTo>
                <a:close/>
              </a:path>
            </a:pathLst>
          </a:custGeom>
          <a:blipFill>
            <a:blip r:embed="rId2"/>
            <a:stretch>
              <a:fillRect/>
            </a:stretch>
          </a:blipFill>
        </p:spPr>
        <p:txBody>
          <a:bodyPr/>
          <a:lstStyle/>
          <a:p/>
        </p:txBody>
      </p:sp>
      <p:sp>
        <p:nvSpPr>
          <p:cNvPr id="3" name="Freeform 3"/>
          <p:cNvSpPr/>
          <p:nvPr/>
        </p:nvSpPr>
        <p:spPr>
          <a:xfrm>
            <a:off x="7735766" y="2096611"/>
            <a:ext cx="2268567" cy="2766546"/>
          </a:xfrm>
          <a:custGeom>
            <a:rect l="l" t="t" r="r" b="b"/>
            <a:pathLst>
              <a:path w="2268567" h="2766546">
                <a:moveTo>
                  <a:pt x="0" y="0"/>
                </a:moveTo>
                <a:lnTo>
                  <a:pt x="2268567" y="0"/>
                </a:lnTo>
                <a:lnTo>
                  <a:pt x="2268567" y="2766546"/>
                </a:lnTo>
                <a:lnTo>
                  <a:pt x="0" y="2766546"/>
                </a:lnTo>
                <a:lnTo>
                  <a:pt x="0" y="0"/>
                </a:lnTo>
                <a:close/>
              </a:path>
            </a:pathLst>
          </a:custGeom>
          <a:blipFill>
            <a:blip r:embed="rId3"/>
            <a:stretch>
              <a:fillRect/>
            </a:stretch>
          </a:blipFill>
        </p:spPr>
        <p:txBody>
          <a:bodyPr/>
          <a:lstStyle/>
          <a:p/>
        </p:txBody>
      </p:sp>
      <p:sp>
        <p:nvSpPr>
          <p:cNvPr id="4" name="Freeform 4"/>
          <p:cNvSpPr/>
          <p:nvPr/>
        </p:nvSpPr>
        <p:spPr>
          <a:xfrm>
            <a:off x="11166500" y="2096611"/>
            <a:ext cx="2702364" cy="2766546"/>
          </a:xfrm>
          <a:custGeom>
            <a:rect l="l" t="t" r="r" b="b"/>
            <a:pathLst>
              <a:path w="2702364" h="2766546">
                <a:moveTo>
                  <a:pt x="0" y="0"/>
                </a:moveTo>
                <a:lnTo>
                  <a:pt x="2702365" y="0"/>
                </a:lnTo>
                <a:lnTo>
                  <a:pt x="2702365" y="2766546"/>
                </a:lnTo>
                <a:lnTo>
                  <a:pt x="0" y="2766546"/>
                </a:lnTo>
                <a:lnTo>
                  <a:pt x="0" y="0"/>
                </a:lnTo>
                <a:close/>
              </a:path>
            </a:pathLst>
          </a:custGeom>
          <a:blipFill>
            <a:blip r:embed="rId4"/>
            <a:stretch>
              <a:fillRect/>
            </a:stretch>
          </a:blipFill>
        </p:spPr>
        <p:txBody>
          <a:bodyPr/>
          <a:lstStyle/>
          <a:p/>
        </p:txBody>
      </p:sp>
      <p:sp>
        <p:nvSpPr>
          <p:cNvPr id="5" name="Freeform 5"/>
          <p:cNvSpPr/>
          <p:nvPr/>
        </p:nvSpPr>
        <p:spPr>
          <a:xfrm>
            <a:off x="14485789" y="2342889"/>
            <a:ext cx="3477038" cy="1955834"/>
          </a:xfrm>
          <a:custGeom>
            <a:rect l="l" t="t" r="r" b="b"/>
            <a:pathLst>
              <a:path w="3477037" h="1955834">
                <a:moveTo>
                  <a:pt x="0" y="0"/>
                </a:moveTo>
                <a:lnTo>
                  <a:pt x="3477037" y="0"/>
                </a:lnTo>
                <a:lnTo>
                  <a:pt x="3477037" y="1955834"/>
                </a:lnTo>
                <a:lnTo>
                  <a:pt x="0" y="1955834"/>
                </a:lnTo>
                <a:lnTo>
                  <a:pt x="0" y="0"/>
                </a:lnTo>
                <a:close/>
              </a:path>
            </a:pathLst>
          </a:custGeom>
          <a:blipFill>
            <a:blip r:embed="rId5"/>
            <a:stretch>
              <a:fillRect/>
            </a:stretch>
          </a:blipFill>
        </p:spPr>
        <p:txBody>
          <a:bodyPr/>
          <a:lstStyle/>
          <a:p/>
        </p:txBody>
      </p:sp>
      <p:sp>
        <p:nvSpPr>
          <p:cNvPr id="6" name="Freeform 6"/>
          <p:cNvSpPr/>
          <p:nvPr/>
        </p:nvSpPr>
        <p:spPr>
          <a:xfrm>
            <a:off x="7339486" y="5259147"/>
            <a:ext cx="3609028" cy="1813238"/>
          </a:xfrm>
          <a:custGeom>
            <a:rect l="l" t="t" r="r" b="b"/>
            <a:pathLst>
              <a:path w="3609027" h="1813238">
                <a:moveTo>
                  <a:pt x="0" y="0"/>
                </a:moveTo>
                <a:lnTo>
                  <a:pt x="3609028" y="0"/>
                </a:lnTo>
                <a:lnTo>
                  <a:pt x="3609028" y="1813237"/>
                </a:lnTo>
                <a:lnTo>
                  <a:pt x="0" y="1813237"/>
                </a:lnTo>
                <a:lnTo>
                  <a:pt x="0" y="0"/>
                </a:lnTo>
                <a:close/>
              </a:path>
            </a:pathLst>
          </a:custGeom>
          <a:blipFill>
            <a:blip r:embed="rId6"/>
            <a:stretch>
              <a:fillRect t="-13926" b="-18831"/>
            </a:stretch>
          </a:blipFill>
        </p:spPr>
        <p:txBody>
          <a:bodyPr/>
          <a:lstStyle/>
          <a:p/>
        </p:txBody>
      </p:sp>
      <p:sp>
        <p:nvSpPr>
          <p:cNvPr id="7" name="Freeform 7"/>
          <p:cNvSpPr/>
          <p:nvPr/>
        </p:nvSpPr>
        <p:spPr>
          <a:xfrm>
            <a:off x="11109620" y="4992574"/>
            <a:ext cx="3610376" cy="1985707"/>
          </a:xfrm>
          <a:custGeom>
            <a:rect l="l" t="t" r="r" b="b"/>
            <a:pathLst>
              <a:path w="3610376" h="1985707">
                <a:moveTo>
                  <a:pt x="0" y="0"/>
                </a:moveTo>
                <a:lnTo>
                  <a:pt x="3610376" y="0"/>
                </a:lnTo>
                <a:lnTo>
                  <a:pt x="3610376" y="1985707"/>
                </a:lnTo>
                <a:lnTo>
                  <a:pt x="0" y="1985707"/>
                </a:lnTo>
                <a:lnTo>
                  <a:pt x="0" y="0"/>
                </a:lnTo>
                <a:close/>
              </a:path>
            </a:pathLst>
          </a:custGeom>
          <a:blipFill>
            <a:blip r:embed="rId7"/>
            <a:stretch>
              <a:fillRect/>
            </a:stretch>
          </a:blipFill>
        </p:spPr>
        <p:txBody>
          <a:bodyPr/>
          <a:lstStyle/>
          <a:p/>
        </p:txBody>
      </p:sp>
      <p:sp>
        <p:nvSpPr>
          <p:cNvPr id="8" name="Freeform 8"/>
          <p:cNvSpPr/>
          <p:nvPr/>
        </p:nvSpPr>
        <p:spPr>
          <a:xfrm>
            <a:off x="14881921" y="4992574"/>
            <a:ext cx="3068954" cy="1872062"/>
          </a:xfrm>
          <a:custGeom>
            <a:rect l="l" t="t" r="r" b="b"/>
            <a:pathLst>
              <a:path w="3068954" h="1872062">
                <a:moveTo>
                  <a:pt x="0" y="0"/>
                </a:moveTo>
                <a:lnTo>
                  <a:pt x="3068954" y="0"/>
                </a:lnTo>
                <a:lnTo>
                  <a:pt x="3068954" y="1872062"/>
                </a:lnTo>
                <a:lnTo>
                  <a:pt x="0" y="1872062"/>
                </a:lnTo>
                <a:lnTo>
                  <a:pt x="0" y="0"/>
                </a:lnTo>
                <a:close/>
              </a:path>
            </a:pathLst>
          </a:custGeom>
          <a:blipFill>
            <a:blip r:embed="rId8"/>
            <a:stretch>
              <a:fillRect/>
            </a:stretch>
          </a:blipFill>
        </p:spPr>
        <p:txBody>
          <a:bodyPr/>
          <a:lstStyle/>
          <a:p/>
        </p:txBody>
      </p:sp>
      <p:sp>
        <p:nvSpPr>
          <p:cNvPr id="9" name="Freeform 9"/>
          <p:cNvSpPr/>
          <p:nvPr/>
        </p:nvSpPr>
        <p:spPr>
          <a:xfrm>
            <a:off x="7305177" y="7672132"/>
            <a:ext cx="3677646" cy="1412415"/>
          </a:xfrm>
          <a:custGeom>
            <a:rect l="l" t="t" r="r" b="b"/>
            <a:pathLst>
              <a:path w="3677646" h="1412415">
                <a:moveTo>
                  <a:pt x="0" y="0"/>
                </a:moveTo>
                <a:lnTo>
                  <a:pt x="3677646" y="0"/>
                </a:lnTo>
                <a:lnTo>
                  <a:pt x="3677646" y="1412415"/>
                </a:lnTo>
                <a:lnTo>
                  <a:pt x="0" y="1412415"/>
                </a:lnTo>
                <a:lnTo>
                  <a:pt x="0" y="0"/>
                </a:lnTo>
                <a:close/>
              </a:path>
            </a:pathLst>
          </a:custGeom>
          <a:blipFill>
            <a:blip r:embed="rId9"/>
            <a:stretch>
              <a:fillRect/>
            </a:stretch>
          </a:blipFill>
        </p:spPr>
        <p:txBody>
          <a:bodyPr/>
          <a:lstStyle/>
          <a:p/>
        </p:txBody>
      </p:sp>
      <p:sp>
        <p:nvSpPr>
          <p:cNvPr id="10" name="Freeform 10"/>
          <p:cNvSpPr/>
          <p:nvPr/>
        </p:nvSpPr>
        <p:spPr>
          <a:xfrm>
            <a:off x="11166500" y="7521206"/>
            <a:ext cx="2851678" cy="2504723"/>
          </a:xfrm>
          <a:custGeom>
            <a:rect l="l" t="t" r="r" b="b"/>
            <a:pathLst>
              <a:path w="2851678" h="2504723">
                <a:moveTo>
                  <a:pt x="0" y="0"/>
                </a:moveTo>
                <a:lnTo>
                  <a:pt x="2851678" y="0"/>
                </a:lnTo>
                <a:lnTo>
                  <a:pt x="2851678" y="2504724"/>
                </a:lnTo>
                <a:lnTo>
                  <a:pt x="0" y="2504724"/>
                </a:lnTo>
                <a:lnTo>
                  <a:pt x="0" y="0"/>
                </a:lnTo>
                <a:close/>
              </a:path>
            </a:pathLst>
          </a:custGeom>
          <a:blipFill>
            <a:blip r:embed="rId10"/>
            <a:stretch>
              <a:fillRect/>
            </a:stretch>
          </a:blipFill>
        </p:spPr>
        <p:txBody>
          <a:bodyPr/>
          <a:lstStyle/>
          <a:p/>
        </p:txBody>
      </p:sp>
      <p:sp>
        <p:nvSpPr>
          <p:cNvPr id="11" name="Freeform 11"/>
          <p:cNvSpPr/>
          <p:nvPr/>
        </p:nvSpPr>
        <p:spPr>
          <a:xfrm>
            <a:off x="14719996" y="7819812"/>
            <a:ext cx="3319063" cy="1438488"/>
          </a:xfrm>
          <a:custGeom>
            <a:rect l="l" t="t" r="r" b="b"/>
            <a:pathLst>
              <a:path w="3319063" h="1438488">
                <a:moveTo>
                  <a:pt x="0" y="0"/>
                </a:moveTo>
                <a:lnTo>
                  <a:pt x="3319063" y="0"/>
                </a:lnTo>
                <a:lnTo>
                  <a:pt x="3319063" y="1438488"/>
                </a:lnTo>
                <a:lnTo>
                  <a:pt x="0" y="1438488"/>
                </a:lnTo>
                <a:lnTo>
                  <a:pt x="0" y="0"/>
                </a:lnTo>
                <a:close/>
              </a:path>
            </a:pathLst>
          </a:custGeom>
          <a:blipFill>
            <a:blip r:embed="rId11"/>
            <a:stretch>
              <a:fillRect t="-62982" b="-67749"/>
            </a:stretch>
          </a:blipFill>
        </p:spPr>
        <p:txBody>
          <a:bodyPr/>
          <a:lstStyle/>
          <a:p/>
        </p:txBody>
      </p:sp>
      <p:sp>
        <p:nvSpPr>
          <p:cNvPr id="12" name="TextBox 12"/>
          <p:cNvSpPr txBox="1"/>
          <p:nvPr/>
        </p:nvSpPr>
        <p:spPr>
          <a:xfrm>
            <a:off x="6219580"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rr8544j"/>
              </a:rPr>
              <a:t>https://tinyurl.com/4rr8544j</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Leather Wallet Market Report 2024</dc:title>
  <cp:lastModifiedBy>decipher market</cp:lastModifiedBy>
  <cp:revision>2</cp:revision>
  <dcterms:created xsi:type="dcterms:W3CDTF">2006-08-16T00:00:00Z</dcterms:created>
  <dcterms:modified xsi:type="dcterms:W3CDTF">2024-04-13T02:30:08Z</dcterms:modified>
</cp:coreProperties>
</file>