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4/25/2024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 Id="rId4"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2" Type="http://schemas.openxmlformats.org/officeDocument/2006/relationships/image" Target="../media/image11.jpeg" /><Relationship Id="rId3" Type="http://schemas.openxmlformats.org/officeDocument/2006/relationships/image" Target="../media/image2.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2tu9mat3"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5150" r="38480" b="25681"/>
          <a:stretch>
            <a:fillRect/>
          </a:stretch>
        </p:blipFill>
        <p:spPr>
          <a:xfrm>
            <a:off x="0" y="23449"/>
            <a:ext cx="1818740" cy="2010502"/>
          </a:xfrm>
          <a:prstGeom prst="rect">
            <a:avLst/>
          </a:prstGeom>
        </p:spPr>
      </p:pic>
      <p:sp>
        <p:nvSpPr>
          <p:cNvPr id="4" name="TextBox 4"/>
          <p:cNvSpPr txBox="1"/>
          <p:nvPr/>
        </p:nvSpPr>
        <p:spPr>
          <a:xfrm>
            <a:off x="256739" y="4011053"/>
            <a:ext cx="15897661" cy="2677528"/>
          </a:xfrm>
          <a:prstGeom prst="rect">
            <a:avLst/>
          </a:prstGeom>
        </p:spPr>
        <p:txBody>
          <a:bodyPr wrap="square" lIns="0" tIns="0" rIns="0" bIns="0" rtlCol="0" anchor="t">
            <a:spAutoFit/>
          </a:bodyPr>
          <a:lstStyle/>
          <a:p>
            <a:pPr>
              <a:lnSpc>
                <a:spcPts val="6936"/>
              </a:lnSpc>
            </a:pPr>
            <a:r>
              <a:rPr lang="en-US" sz="6800">
                <a:solidFill>
                  <a:srgbClr val="000000"/>
                </a:solidFill>
                <a:latin typeface="Poppins"/>
              </a:rPr>
              <a:t>LAVENDER ESSENTIAL OIL</a:t>
            </a:r>
          </a:p>
          <a:p>
            <a:pPr>
              <a:lnSpc>
                <a:spcPts val="6936"/>
              </a:lnSpc>
            </a:pPr>
            <a:r>
              <a:rPr lang="en-US" sz="6800">
                <a:solidFill>
                  <a:srgbClr val="000000"/>
                </a:solidFill>
                <a:latin typeface="Poppins"/>
              </a:rPr>
              <a:t>MARKET REPORT </a:t>
            </a:r>
          </a:p>
          <a:p>
            <a:pPr>
              <a:lnSpc>
                <a:spcPts val="6936"/>
              </a:lnSpc>
            </a:pPr>
            <a:r>
              <a:rPr lang="en-US" sz="6800">
                <a:solidFill>
                  <a:srgbClr val="000000"/>
                </a:solidFill>
                <a:latin typeface="Poppins"/>
              </a:rPr>
              <a:t>2024</a:t>
            </a:r>
          </a:p>
        </p:txBody>
      </p:sp>
      <p:sp>
        <p:nvSpPr>
          <p:cNvPr id="5" name="TextBox 5"/>
          <p:cNvSpPr txBox="1"/>
          <p:nvPr/>
        </p:nvSpPr>
        <p:spPr>
          <a:xfrm>
            <a:off x="97661" y="9612061"/>
            <a:ext cx="9046339" cy="559434"/>
          </a:xfrm>
          <a:prstGeom prst="rect">
            <a:avLst/>
          </a:prstGeom>
        </p:spPr>
        <p:txBody>
          <a:bodyPr lIns="0" tIns="0" rIns="0" bIns="0" rtlCol="0" anchor="t">
            <a:spAutoFit/>
          </a:bodyPr>
          <a:lstStyle/>
          <a:p>
            <a:pPr algn="ctr">
              <a:lnSpc>
                <a:spcPts val="4340"/>
              </a:lnSpc>
            </a:pPr>
            <a:r>
              <a:rPr lang="en-US" sz="31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303040" y="1642982"/>
            <a:ext cx="16236544" cy="7774396"/>
            <a:chExt cx="4276291" cy="2047577"/>
          </a:xfrm>
        </p:grpSpPr>
        <p:sp>
          <p:nvSpPr>
            <p:cNvPr id="4" name="Freeform 4"/>
            <p:cNvSpPr/>
            <p:nvPr/>
          </p:nvSpPr>
          <p:spPr>
            <a:xfrm>
              <a:off x="0" y="0"/>
              <a:ext cx="4276291" cy="2047577"/>
            </a:xfrm>
            <a:custGeom>
              <a:rect l="l" t="t" r="r" b="b"/>
              <a:pathLst>
                <a:path w="4276291" h="2047577">
                  <a:moveTo>
                    <a:pt x="0" y="0"/>
                  </a:moveTo>
                  <a:lnTo>
                    <a:pt x="4276291" y="0"/>
                  </a:lnTo>
                  <a:lnTo>
                    <a:pt x="4276291" y="2047577"/>
                  </a:lnTo>
                  <a:lnTo>
                    <a:pt x="0" y="2047577"/>
                  </a:lnTo>
                  <a:close/>
                </a:path>
              </a:pathLst>
            </a:custGeom>
            <a:gradFill rotWithShape="1">
              <a:gsLst>
                <a:gs pos="0">
                  <a:srgbClr val="090F17">
                    <a:alpha val="56000"/>
                  </a:srgbClr>
                </a:gs>
                <a:gs pos="100000">
                  <a:srgbClr val="9C00C8">
                    <a:alpha val="56000"/>
                  </a:srgbClr>
                </a:gs>
              </a:gsLst>
              <a:lin ang="0"/>
            </a:gradFill>
          </p:spPr>
          <p:txBody>
            <a:bodyPr/>
            <a:lstStyle/>
            <a:p/>
          </p:txBody>
        </p:sp>
        <p:sp>
          <p:nvSpPr>
            <p:cNvPr id="5" name="TextBox 5"/>
            <p:cNvSpPr txBox="1"/>
            <p:nvPr/>
          </p:nvSpPr>
          <p:spPr>
            <a:xfrm>
              <a:off x="0" y="-47625"/>
              <a:ext cx="4276291" cy="209520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1028700" y="576908"/>
            <a:ext cx="2094509" cy="2132148"/>
          </a:xfrm>
          <a:prstGeom prst="rect">
            <a:avLst/>
          </a:prstGeom>
        </p:spPr>
      </p:pic>
      <p:sp>
        <p:nvSpPr>
          <p:cNvPr id="7" name="TextBox 7"/>
          <p:cNvSpPr txBox="1"/>
          <p:nvPr/>
        </p:nvSpPr>
        <p:spPr>
          <a:xfrm>
            <a:off x="1795670" y="3092303"/>
            <a:ext cx="15421953" cy="5801361"/>
          </a:xfrm>
          <a:prstGeom prst="rect">
            <a:avLst/>
          </a:prstGeom>
        </p:spPr>
        <p:txBody>
          <a:bodyPr lIns="0" tIns="0" rIns="0" bIns="0" rtlCol="0" anchor="t">
            <a:spAutoFit/>
          </a:bodyPr>
          <a:lstStyle/>
          <a:p>
            <a:pPr>
              <a:lnSpc>
                <a:spcPts val="5739"/>
              </a:lnSpc>
              <a:spcBef>
                <a:spcPct val="0"/>
              </a:spcBef>
            </a:pPr>
            <a:r>
              <a:rPr lang="en-US" sz="4099">
                <a:solidFill>
                  <a:srgbClr val="FFFFFF"/>
                </a:solidFill>
                <a:latin typeface="Poppins"/>
              </a:rPr>
              <a:t>The Lavender Essential Oil Market encompasses a segment of the wellness and aromatherapy industries focused on extracting and distributing essential oil derived from lavender plants. Lavender essential oil is renowned for its therapeutic properties, including relaxation and stress relief. One of the key drivers propelling the growth of this market is the increasing demand for natural and holistic wellness products. </a:t>
            </a:r>
          </a:p>
        </p:txBody>
      </p:sp>
      <p:sp>
        <p:nvSpPr>
          <p:cNvPr id="8" name="TextBox 8"/>
          <p:cNvSpPr txBox="1"/>
          <p:nvPr/>
        </p:nvSpPr>
        <p:spPr>
          <a:xfrm>
            <a:off x="5357409" y="184914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291643" y="5943111"/>
            <a:ext cx="8920511" cy="2697338"/>
            <a:chExt cx="879738" cy="266011"/>
          </a:xfrm>
        </p:grpSpPr>
        <p:sp>
          <p:nvSpPr>
            <p:cNvPr id="4" name="Freeform 4"/>
            <p:cNvSpPr/>
            <p:nvPr/>
          </p:nvSpPr>
          <p:spPr>
            <a:xfrm>
              <a:off x="0" y="0"/>
              <a:ext cx="879738" cy="266011"/>
            </a:xfrm>
            <a:custGeom>
              <a:rect l="l" t="t" r="r" b="b"/>
              <a:pathLst>
                <a:path w="879737" h="266011">
                  <a:moveTo>
                    <a:pt x="86788" y="0"/>
                  </a:moveTo>
                  <a:lnTo>
                    <a:pt x="792950" y="0"/>
                  </a:lnTo>
                  <a:cubicBezTo>
                    <a:pt x="840882" y="0"/>
                    <a:pt x="879738" y="38856"/>
                    <a:pt x="879738" y="86788"/>
                  </a:cubicBezTo>
                  <a:lnTo>
                    <a:pt x="879738" y="179223"/>
                  </a:lnTo>
                  <a:cubicBezTo>
                    <a:pt x="879738" y="227154"/>
                    <a:pt x="840882" y="266011"/>
                    <a:pt x="792950" y="266011"/>
                  </a:cubicBezTo>
                  <a:lnTo>
                    <a:pt x="86788" y="266011"/>
                  </a:lnTo>
                  <a:cubicBezTo>
                    <a:pt x="38856" y="266011"/>
                    <a:pt x="0" y="227154"/>
                    <a:pt x="0" y="179223"/>
                  </a:cubicBezTo>
                  <a:lnTo>
                    <a:pt x="0" y="86788"/>
                  </a:lnTo>
                  <a:cubicBezTo>
                    <a:pt x="0" y="38856"/>
                    <a:pt x="38856" y="0"/>
                    <a:pt x="86788" y="0"/>
                  </a:cubicBezTo>
                  <a:close/>
                </a:path>
              </a:pathLst>
            </a:custGeom>
            <a:gradFill rotWithShape="1">
              <a:gsLst>
                <a:gs pos="0">
                  <a:srgbClr val="090F17">
                    <a:alpha val="82000"/>
                  </a:srgbClr>
                </a:gs>
                <a:gs pos="100000">
                  <a:srgbClr val="9C00C8">
                    <a:alpha val="82000"/>
                  </a:srgbClr>
                </a:gs>
              </a:gsLst>
              <a:lin ang="0"/>
            </a:gra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57377" y="6325750"/>
            <a:ext cx="2170054" cy="2167341"/>
          </a:xfrm>
          <a:custGeom>
            <a:rect l="l" t="t" r="r" b="b"/>
            <a:pathLst>
              <a:path w="2170054" h="2167341">
                <a:moveTo>
                  <a:pt x="0" y="0"/>
                </a:moveTo>
                <a:lnTo>
                  <a:pt x="2170054" y="0"/>
                </a:lnTo>
                <a:lnTo>
                  <a:pt x="2170054" y="2167342"/>
                </a:lnTo>
                <a:lnTo>
                  <a:pt x="0" y="2167342"/>
                </a:lnTo>
                <a:lnTo>
                  <a:pt x="0" y="0"/>
                </a:lnTo>
                <a:close/>
              </a:path>
            </a:pathLst>
          </a:custGeom>
          <a:blipFill>
            <a:blip r:embed="rId3"/>
            <a:stretch>
              <a:fillRect/>
            </a:stretch>
          </a:blipFill>
        </p:spPr>
        <p:txBody>
          <a:bodyPr/>
          <a:lstStyle/>
          <a:p/>
        </p:txBody>
      </p:sp>
      <p:grpSp>
        <p:nvGrpSpPr>
          <p:cNvPr id="7" name="Group 7"/>
          <p:cNvGrpSpPr/>
          <p:nvPr/>
        </p:nvGrpSpPr>
        <p:grpSpPr>
          <a:xfrm>
            <a:off x="606783" y="6239018"/>
            <a:ext cx="2138095" cy="2138095"/>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0"/>
            <a:ext cx="1935043" cy="2083899"/>
          </a:xfrm>
          <a:prstGeom prst="rect">
            <a:avLst/>
          </a:prstGeom>
        </p:spPr>
      </p:pic>
      <p:sp>
        <p:nvSpPr>
          <p:cNvPr id="11" name="TextBox 11"/>
          <p:cNvSpPr txBox="1"/>
          <p:nvPr/>
        </p:nvSpPr>
        <p:spPr>
          <a:xfrm>
            <a:off x="5097837" y="408005"/>
            <a:ext cx="7963503" cy="914400"/>
          </a:xfrm>
          <a:prstGeom prst="rect">
            <a:avLst/>
          </a:prstGeom>
        </p:spPr>
        <p:txBody>
          <a:bodyPr lIns="0" tIns="0" rIns="0" bIns="0" rtlCol="0" anchor="t">
            <a:spAutoFit/>
          </a:bodyPr>
          <a:lstStyle/>
          <a:p>
            <a:pPr algn="ctr">
              <a:lnSpc>
                <a:spcPts val="6299"/>
              </a:lnSpc>
            </a:pPr>
            <a:r>
              <a:rPr lang="en-US" sz="6999">
                <a:solidFill>
                  <a:srgbClr val="000000"/>
                </a:solidFill>
                <a:latin typeface="Poppins"/>
              </a:rPr>
              <a:t>KEY INSIGHTS</a:t>
            </a:r>
          </a:p>
        </p:txBody>
      </p:sp>
      <p:sp>
        <p:nvSpPr>
          <p:cNvPr id="12" name="TextBox 12"/>
          <p:cNvSpPr txBox="1"/>
          <p:nvPr/>
        </p:nvSpPr>
        <p:spPr>
          <a:xfrm>
            <a:off x="892707" y="6815059"/>
            <a:ext cx="1566247" cy="1222572"/>
          </a:xfrm>
          <a:prstGeom prst="rect">
            <a:avLst/>
          </a:prstGeom>
        </p:spPr>
        <p:txBody>
          <a:bodyPr lIns="0" tIns="0" rIns="0" bIns="0" rtlCol="0" anchor="t">
            <a:spAutoFit/>
          </a:bodyPr>
          <a:lstStyle/>
          <a:p>
            <a:pPr algn="ctr">
              <a:lnSpc>
                <a:spcPts val="2905"/>
              </a:lnSpc>
            </a:pPr>
            <a:r>
              <a:rPr lang="en-US" sz="4612">
                <a:solidFill>
                  <a:srgbClr val="1E3048"/>
                </a:solidFill>
                <a:latin typeface="Poppins Bold"/>
              </a:rPr>
              <a:t>2024- 2031</a:t>
            </a:r>
          </a:p>
        </p:txBody>
      </p:sp>
      <p:sp>
        <p:nvSpPr>
          <p:cNvPr id="13" name="TextBox 13"/>
          <p:cNvSpPr txBox="1"/>
          <p:nvPr/>
        </p:nvSpPr>
        <p:spPr>
          <a:xfrm>
            <a:off x="2827431" y="6491392"/>
            <a:ext cx="5861928" cy="1546239"/>
          </a:xfrm>
          <a:prstGeom prst="rect">
            <a:avLst/>
          </a:prstGeom>
        </p:spPr>
        <p:txBody>
          <a:bodyPr lIns="0" tIns="0" rIns="0" bIns="0" rtlCol="0" anchor="t">
            <a:spAutoFit/>
          </a:bodyPr>
          <a:lstStyle/>
          <a:p>
            <a:pPr algn="ctr">
              <a:lnSpc>
                <a:spcPts val="5906"/>
              </a:lnSpc>
            </a:pPr>
            <a:r>
              <a:rPr lang="en-US" sz="5005">
                <a:solidFill>
                  <a:srgbClr val="FFFFFF"/>
                </a:solidFill>
                <a:latin typeface="Poppins"/>
              </a:rPr>
              <a:t>CAGR</a:t>
            </a:r>
          </a:p>
          <a:p>
            <a:pPr algn="ctr">
              <a:lnSpc>
                <a:spcPts val="5906"/>
              </a:lnSpc>
            </a:pPr>
            <a:r>
              <a:rPr lang="en-US" sz="5005">
                <a:solidFill>
                  <a:srgbClr val="FFFFFF"/>
                </a:solidFill>
                <a:latin typeface="Poppins"/>
              </a:rPr>
              <a:t> 8.00%</a:t>
            </a:r>
          </a:p>
        </p:txBody>
      </p:sp>
      <p:grpSp>
        <p:nvGrpSpPr>
          <p:cNvPr id="14" name="Group 14"/>
          <p:cNvGrpSpPr/>
          <p:nvPr/>
        </p:nvGrpSpPr>
        <p:grpSpPr>
          <a:xfrm>
            <a:off x="291643" y="2998354"/>
            <a:ext cx="8920511" cy="2697338"/>
            <a:chExt cx="879738" cy="266011"/>
          </a:xfrm>
        </p:grpSpPr>
        <p:sp>
          <p:nvSpPr>
            <p:cNvPr id="15" name="Freeform 15"/>
            <p:cNvSpPr/>
            <p:nvPr/>
          </p:nvSpPr>
          <p:spPr>
            <a:xfrm>
              <a:off x="0" y="0"/>
              <a:ext cx="879738" cy="266011"/>
            </a:xfrm>
            <a:custGeom>
              <a:rect l="l" t="t" r="r" b="b"/>
              <a:pathLst>
                <a:path w="879737" h="266011">
                  <a:moveTo>
                    <a:pt x="86788" y="0"/>
                  </a:moveTo>
                  <a:lnTo>
                    <a:pt x="792950" y="0"/>
                  </a:lnTo>
                  <a:cubicBezTo>
                    <a:pt x="840882" y="0"/>
                    <a:pt x="879738" y="38856"/>
                    <a:pt x="879738" y="86788"/>
                  </a:cubicBezTo>
                  <a:lnTo>
                    <a:pt x="879738" y="179223"/>
                  </a:lnTo>
                  <a:cubicBezTo>
                    <a:pt x="879738" y="227154"/>
                    <a:pt x="840882" y="266011"/>
                    <a:pt x="792950" y="266011"/>
                  </a:cubicBezTo>
                  <a:lnTo>
                    <a:pt x="86788" y="266011"/>
                  </a:lnTo>
                  <a:cubicBezTo>
                    <a:pt x="38856" y="266011"/>
                    <a:pt x="0" y="227154"/>
                    <a:pt x="0" y="179223"/>
                  </a:cubicBezTo>
                  <a:lnTo>
                    <a:pt x="0" y="86788"/>
                  </a:lnTo>
                  <a:cubicBezTo>
                    <a:pt x="0" y="38856"/>
                    <a:pt x="38856" y="0"/>
                    <a:pt x="86788" y="0"/>
                  </a:cubicBezTo>
                  <a:close/>
                </a:path>
              </a:pathLst>
            </a:custGeom>
            <a:gradFill rotWithShape="1">
              <a:gsLst>
                <a:gs pos="0">
                  <a:srgbClr val="090F17">
                    <a:alpha val="82000"/>
                  </a:srgbClr>
                </a:gs>
                <a:gs pos="100000">
                  <a:srgbClr val="9C00C8">
                    <a:alpha val="82000"/>
                  </a:srgbClr>
                </a:gs>
              </a:gsLst>
              <a:lin ang="0"/>
            </a:gradFill>
          </p:spPr>
          <p:txBody>
            <a:bodyPr/>
            <a:lstStyle/>
            <a:p/>
          </p:txBody>
        </p:sp>
        <p:sp>
          <p:nvSpPr>
            <p:cNvPr id="16" name="TextBox 16"/>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7" name="Freeform 17"/>
          <p:cNvSpPr/>
          <p:nvPr/>
        </p:nvSpPr>
        <p:spPr>
          <a:xfrm>
            <a:off x="657377" y="3380993"/>
            <a:ext cx="2170054" cy="2167341"/>
          </a:xfrm>
          <a:custGeom>
            <a:rect l="l" t="t" r="r" b="b"/>
            <a:pathLst>
              <a:path w="2170054" h="2167341">
                <a:moveTo>
                  <a:pt x="0" y="0"/>
                </a:moveTo>
                <a:lnTo>
                  <a:pt x="2170054" y="0"/>
                </a:lnTo>
                <a:lnTo>
                  <a:pt x="2170054" y="2167341"/>
                </a:lnTo>
                <a:lnTo>
                  <a:pt x="0" y="2167341"/>
                </a:lnTo>
                <a:lnTo>
                  <a:pt x="0" y="0"/>
                </a:lnTo>
                <a:close/>
              </a:path>
            </a:pathLst>
          </a:custGeom>
          <a:blipFill>
            <a:blip r:embed="rId3"/>
            <a:stretch>
              <a:fillRect/>
            </a:stretch>
          </a:blipFill>
        </p:spPr>
        <p:txBody>
          <a:bodyPr/>
          <a:lstStyle/>
          <a:p/>
        </p:txBody>
      </p:sp>
      <p:grpSp>
        <p:nvGrpSpPr>
          <p:cNvPr id="18" name="Group 18"/>
          <p:cNvGrpSpPr/>
          <p:nvPr/>
        </p:nvGrpSpPr>
        <p:grpSpPr>
          <a:xfrm>
            <a:off x="606783" y="3294260"/>
            <a:ext cx="2138095" cy="2138095"/>
            <a:chExt cx="812800" cy="812800"/>
          </a:xfrm>
        </p:grpSpPr>
        <p:sp>
          <p:nvSpPr>
            <p:cNvPr id="19" name="Freeform 1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0" name="TextBox 20"/>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1" name="TextBox 21"/>
          <p:cNvSpPr txBox="1"/>
          <p:nvPr/>
        </p:nvSpPr>
        <p:spPr>
          <a:xfrm>
            <a:off x="892707" y="4113100"/>
            <a:ext cx="1566247" cy="490410"/>
          </a:xfrm>
          <a:prstGeom prst="rect">
            <a:avLst/>
          </a:prstGeom>
        </p:spPr>
        <p:txBody>
          <a:bodyPr lIns="0" tIns="0" rIns="0" bIns="0" rtlCol="0" anchor="t">
            <a:spAutoFit/>
          </a:bodyPr>
          <a:lstStyle/>
          <a:p>
            <a:pPr algn="ctr">
              <a:lnSpc>
                <a:spcPts val="2905"/>
              </a:lnSpc>
            </a:pPr>
            <a:r>
              <a:rPr lang="en-US" sz="4612">
                <a:solidFill>
                  <a:srgbClr val="1E3048"/>
                </a:solidFill>
                <a:latin typeface="Poppins Bold"/>
              </a:rPr>
              <a:t>2024</a:t>
            </a:r>
          </a:p>
        </p:txBody>
      </p:sp>
      <p:sp>
        <p:nvSpPr>
          <p:cNvPr id="22" name="TextBox 22"/>
          <p:cNvSpPr txBox="1"/>
          <p:nvPr/>
        </p:nvSpPr>
        <p:spPr>
          <a:xfrm>
            <a:off x="2299876" y="3456598"/>
            <a:ext cx="7161065" cy="1546239"/>
          </a:xfrm>
          <a:prstGeom prst="rect">
            <a:avLst/>
          </a:prstGeom>
        </p:spPr>
        <p:txBody>
          <a:bodyPr lIns="0" tIns="0" rIns="0" bIns="0" rtlCol="0" anchor="t">
            <a:spAutoFit/>
          </a:bodyPr>
          <a:lstStyle/>
          <a:p>
            <a:pPr algn="ctr">
              <a:lnSpc>
                <a:spcPts val="5906"/>
              </a:lnSpc>
            </a:pPr>
            <a:r>
              <a:rPr lang="en-US" sz="5005">
                <a:solidFill>
                  <a:srgbClr val="FFFFFF"/>
                </a:solidFill>
                <a:latin typeface="Poppins"/>
              </a:rPr>
              <a:t>MARKET SIZE</a:t>
            </a:r>
          </a:p>
          <a:p>
            <a:pPr algn="ctr">
              <a:lnSpc>
                <a:spcPts val="5906"/>
              </a:lnSpc>
            </a:pPr>
            <a:r>
              <a:rPr lang="en-US" sz="5005">
                <a:solidFill>
                  <a:srgbClr val="FFFFFF"/>
                </a:solidFill>
                <a:latin typeface="Poppins"/>
              </a:rPr>
              <a:t>USD 880.9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grpSp>
        <p:nvGrpSpPr>
          <p:cNvPr id="3" name="Group 3"/>
          <p:cNvGrpSpPr/>
          <p:nvPr/>
        </p:nvGrpSpPr>
        <p:grpSpPr>
          <a:xfrm>
            <a:off x="2985890" y="3245728"/>
            <a:ext cx="8326964" cy="4643189"/>
            <a:chExt cx="8170985" cy="4556213"/>
          </a:xfrm>
        </p:grpSpPr>
        <p:sp>
          <p:nvSpPr>
            <p:cNvPr id="4" name="Freeform 4"/>
            <p:cNvSpPr/>
            <p:nvPr/>
          </p:nvSpPr>
          <p:spPr>
            <a:xfrm>
              <a:off x="0" y="0"/>
              <a:ext cx="8170986" cy="4556213"/>
            </a:xfrm>
            <a:custGeom>
              <a:rect l="l" t="t" r="r" b="b"/>
              <a:pathLst>
                <a:path w="8170986" h="4556213">
                  <a:moveTo>
                    <a:pt x="8046525" y="4556213"/>
                  </a:moveTo>
                  <a:lnTo>
                    <a:pt x="124460" y="4556213"/>
                  </a:lnTo>
                  <a:cubicBezTo>
                    <a:pt x="55880" y="4556213"/>
                    <a:pt x="0" y="4500333"/>
                    <a:pt x="0" y="4431753"/>
                  </a:cubicBezTo>
                  <a:lnTo>
                    <a:pt x="0" y="124460"/>
                  </a:lnTo>
                  <a:cubicBezTo>
                    <a:pt x="0" y="55880"/>
                    <a:pt x="55880" y="0"/>
                    <a:pt x="124460" y="0"/>
                  </a:cubicBezTo>
                  <a:lnTo>
                    <a:pt x="8046525" y="0"/>
                  </a:lnTo>
                  <a:cubicBezTo>
                    <a:pt x="8115105" y="0"/>
                    <a:pt x="8170986" y="55880"/>
                    <a:pt x="8170986" y="124460"/>
                  </a:cubicBezTo>
                  <a:lnTo>
                    <a:pt x="8170986" y="4431754"/>
                  </a:lnTo>
                  <a:cubicBezTo>
                    <a:pt x="8170986" y="4500333"/>
                    <a:pt x="8115105" y="4556213"/>
                    <a:pt x="8046525" y="4556213"/>
                  </a:cubicBezTo>
                  <a:close/>
                </a:path>
              </a:pathLst>
            </a:custGeom>
            <a:gradFill rotWithShape="1">
              <a:gsLst>
                <a:gs pos="0">
                  <a:srgbClr val="090F17">
                    <a:alpha val="83000"/>
                  </a:srgbClr>
                </a:gs>
                <a:gs pos="100000">
                  <a:srgbClr val="9C00C8">
                    <a:alpha val="83000"/>
                  </a:srgbClr>
                </a:gs>
              </a:gsLst>
              <a:lin ang="0"/>
            </a:gradFill>
          </p:spPr>
          <p:txBody>
            <a:bodyPr/>
            <a:lstStyle/>
            <a:p/>
          </p:txBody>
        </p:sp>
      </p:grpSp>
      <p:grpSp>
        <p:nvGrpSpPr>
          <p:cNvPr id="5" name="Group 5"/>
          <p:cNvGrpSpPr/>
          <p:nvPr/>
        </p:nvGrpSpPr>
        <p:grpSpPr>
          <a:xfrm rot="5400000">
            <a:off x="1527448" y="3530874"/>
            <a:ext cx="1083445" cy="4138341"/>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028700" y="227051"/>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0" y="70393"/>
            <a:ext cx="1871908" cy="1916613"/>
          </a:xfrm>
          <a:prstGeom prst="rect">
            <a:avLst/>
          </a:prstGeom>
        </p:spPr>
      </p:pic>
      <p:sp>
        <p:nvSpPr>
          <p:cNvPr id="9" name="TextBox 9"/>
          <p:cNvSpPr txBox="1"/>
          <p:nvPr/>
        </p:nvSpPr>
        <p:spPr>
          <a:xfrm>
            <a:off x="4138341" y="3480179"/>
            <a:ext cx="7125904" cy="4186620"/>
          </a:xfrm>
          <a:prstGeom prst="rect">
            <a:avLst/>
          </a:prstGeom>
        </p:spPr>
        <p:txBody>
          <a:bodyPr lIns="0" tIns="0" rIns="0" bIns="0" rtlCol="0" anchor="t">
            <a:spAutoFit/>
          </a:bodyPr>
          <a:lstStyle/>
          <a:p>
            <a:pPr marL="848696" lvl="1" indent="-424348">
              <a:lnSpc>
                <a:spcPts val="5503"/>
              </a:lnSpc>
              <a:buFont typeface="Arial"/>
              <a:buChar char="•"/>
            </a:pPr>
            <a:r>
              <a:rPr lang="en-US" sz="3930">
                <a:solidFill>
                  <a:srgbClr val="FFFFFF"/>
                </a:solidFill>
                <a:latin typeface="Poppins"/>
              </a:rPr>
              <a:t>Supermarkets and hypermarkets</a:t>
            </a:r>
          </a:p>
          <a:p>
            <a:pPr marL="848696" lvl="1" indent="-424348">
              <a:lnSpc>
                <a:spcPts val="5503"/>
              </a:lnSpc>
              <a:buFont typeface="Arial"/>
              <a:buChar char="•"/>
            </a:pPr>
            <a:r>
              <a:rPr lang="en-US" sz="3930">
                <a:solidFill>
                  <a:srgbClr val="FFFFFF"/>
                </a:solidFill>
                <a:latin typeface="Poppins"/>
              </a:rPr>
              <a:t>Convenient Stores</a:t>
            </a:r>
          </a:p>
          <a:p>
            <a:pPr marL="848696" lvl="1" indent="-424348">
              <a:lnSpc>
                <a:spcPts val="5503"/>
              </a:lnSpc>
              <a:buFont typeface="Arial"/>
              <a:buChar char="•"/>
            </a:pPr>
            <a:r>
              <a:rPr lang="en-US" sz="3930">
                <a:solidFill>
                  <a:srgbClr val="FFFFFF"/>
                </a:solidFill>
                <a:latin typeface="Poppins"/>
              </a:rPr>
              <a:t>Beauty Shops</a:t>
            </a:r>
          </a:p>
          <a:p>
            <a:pPr marL="848696" lvl="1" indent="-424348">
              <a:lnSpc>
                <a:spcPts val="5503"/>
              </a:lnSpc>
              <a:buFont typeface="Arial"/>
              <a:buChar char="•"/>
            </a:pPr>
            <a:r>
              <a:rPr lang="en-US" sz="3930">
                <a:solidFill>
                  <a:srgbClr val="FFFFFF"/>
                </a:solidFill>
                <a:latin typeface="Poppins"/>
              </a:rPr>
              <a:t>Pharmacies</a:t>
            </a:r>
          </a:p>
          <a:p>
            <a:pPr marL="848696" lvl="1" indent="-424348">
              <a:lnSpc>
                <a:spcPts val="5503"/>
              </a:lnSpc>
              <a:buFont typeface="Arial"/>
              <a:buChar char="•"/>
            </a:pPr>
            <a:r>
              <a:rPr lang="en-US" sz="3930">
                <a:solidFill>
                  <a:srgbClr val="FFFFFF"/>
                </a:solidFill>
                <a:latin typeface="Poppins"/>
              </a:rPr>
              <a:t>Online Stores</a:t>
            </a:r>
          </a:p>
        </p:txBody>
      </p:sp>
      <p:sp>
        <p:nvSpPr>
          <p:cNvPr id="10" name="TextBox 10"/>
          <p:cNvSpPr txBox="1"/>
          <p:nvPr/>
        </p:nvSpPr>
        <p:spPr>
          <a:xfrm>
            <a:off x="0" y="5138561"/>
            <a:ext cx="3964453" cy="1003205"/>
          </a:xfrm>
          <a:prstGeom prst="rect">
            <a:avLst/>
          </a:prstGeom>
        </p:spPr>
        <p:txBody>
          <a:bodyPr lIns="0" tIns="0" rIns="0" bIns="0" rtlCol="0" anchor="t">
            <a:spAutoFit/>
          </a:bodyPr>
          <a:lstStyle/>
          <a:p>
            <a:pPr algn="ctr">
              <a:lnSpc>
                <a:spcPts val="3713"/>
              </a:lnSpc>
            </a:pPr>
            <a:r>
              <a:rPr lang="en-US" sz="3676">
                <a:solidFill>
                  <a:srgbClr val="43B4BE"/>
                </a:solidFill>
                <a:latin typeface="Poppins"/>
              </a:rPr>
              <a:t>Oil Sales Channel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CFBADD"/>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9851596" y="4919809"/>
            <a:ext cx="8168357" cy="271070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Lavender Essential Oil Market Revenue share for 2024 is </a:t>
            </a:r>
            <a:r>
              <a:rPr lang="en-US" sz="4414" spc="141">
                <a:solidFill>
                  <a:srgbClr val="B83E29"/>
                </a:solidFill>
                <a:latin typeface="Poppins Bold"/>
              </a:rPr>
              <a:t>40%</a:t>
            </a:r>
          </a:p>
        </p:txBody>
      </p:sp>
      <p:sp>
        <p:nvSpPr>
          <p:cNvPr id="5" name="Freeform 5"/>
          <p:cNvSpPr/>
          <p:nvPr/>
        </p:nvSpPr>
        <p:spPr>
          <a:xfrm>
            <a:off x="-129472" y="324337"/>
            <a:ext cx="11665144" cy="9638325"/>
          </a:xfrm>
          <a:custGeom>
            <a:rect l="l" t="t" r="r" b="b"/>
            <a:pathLst>
              <a:path w="11665144" h="9638325">
                <a:moveTo>
                  <a:pt x="0" y="0"/>
                </a:moveTo>
                <a:lnTo>
                  <a:pt x="11665144" y="0"/>
                </a:lnTo>
                <a:lnTo>
                  <a:pt x="11665144" y="9638326"/>
                </a:lnTo>
                <a:lnTo>
                  <a:pt x="0" y="9638326"/>
                </a:lnTo>
                <a:lnTo>
                  <a:pt x="0" y="0"/>
                </a:lnTo>
                <a:close/>
              </a:path>
            </a:pathLst>
          </a:custGeom>
          <a:blipFill>
            <a:blip r:embed="rId4">
              <a:extLst>
                <a:ext uri="{96DAC541-7B7A-43D3-8B79-37D633B846F1}">
                  <asvg:svgBlip xmlns:asvg="http://schemas.microsoft.com/office/drawing/2016/SVG/main" r:embed="rId6"/>
                </a:ext>
              </a:extLst>
            </a:blip>
            <a:stretch>
              <a:fillRect/>
            </a:stretch>
          </a:blipFill>
        </p:spPr>
        <p:txBody>
          <a:bodyPr/>
          <a:lstStyle/>
          <a:p/>
        </p:txBody>
      </p:sp>
      <p:sp>
        <p:nvSpPr>
          <p:cNvPr id="6" name="TextBox 6"/>
          <p:cNvSpPr txBox="1"/>
          <p:nvPr/>
        </p:nvSpPr>
        <p:spPr>
          <a:xfrm>
            <a:off x="3974394" y="3509219"/>
            <a:ext cx="4121706" cy="1283969"/>
          </a:xfrm>
          <a:prstGeom prst="rect">
            <a:avLst/>
          </a:prstGeom>
        </p:spPr>
        <p:txBody>
          <a:bodyPr lIns="0" tIns="0" rIns="0" bIns="0" rtlCol="0" anchor="t">
            <a:spAutoFit/>
          </a:bodyPr>
          <a:lstStyle/>
          <a:p>
            <a:pPr algn="ctr">
              <a:lnSpc>
                <a:spcPts val="4814"/>
              </a:lnSpc>
            </a:pPr>
            <a:r>
              <a:rPr lang="en-US" sz="4499">
                <a:solidFill>
                  <a:srgbClr val="785196"/>
                </a:solidFill>
                <a:latin typeface="Poppins"/>
              </a:rPr>
              <a:t>North America</a:t>
            </a:r>
          </a:p>
          <a:p>
            <a:pPr algn="ctr">
              <a:lnSpc>
                <a:spcPts val="4814"/>
              </a:lnSpc>
            </a:pPr>
            <a:r>
              <a:rPr lang="en-US" sz="4499">
                <a:solidFill>
                  <a:srgbClr val="785196"/>
                </a:solidFill>
                <a:latin typeface="Poppins"/>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gradFill rotWithShape="1">
              <a:gsLst>
                <a:gs pos="0">
                  <a:srgbClr val="090F17">
                    <a:alpha val="86000"/>
                  </a:srgbClr>
                </a:gs>
                <a:gs pos="100000">
                  <a:srgbClr val="9C00C8">
                    <a:alpha val="86000"/>
                  </a:srgbClr>
                </a:gs>
              </a:gsLst>
              <a:lin ang="0"/>
            </a:gra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86667"/>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gradFill rotWithShape="1">
              <a:gsLst>
                <a:gs pos="0">
                  <a:srgbClr val="090F17">
                    <a:alpha val="86000"/>
                  </a:srgbClr>
                </a:gs>
                <a:gs pos="100000">
                  <a:srgbClr val="9C00C8">
                    <a:alpha val="86000"/>
                  </a:srgbClr>
                </a:gs>
              </a:gsLst>
              <a:lin ang="0"/>
            </a:gra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86667"/>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gradFill rotWithShape="1">
              <a:gsLst>
                <a:gs pos="0">
                  <a:srgbClr val="090F17">
                    <a:alpha val="86000"/>
                  </a:srgbClr>
                </a:gs>
                <a:gs pos="100000">
                  <a:srgbClr val="9C00C8">
                    <a:alpha val="86000"/>
                  </a:srgbClr>
                </a:gs>
              </a:gsLst>
              <a:lin ang="0"/>
            </a:gra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86667"/>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542365" y="1683132"/>
            <a:ext cx="7643613" cy="3200400"/>
          </a:xfrm>
          <a:prstGeom prst="rect">
            <a:avLst/>
          </a:prstGeom>
        </p:spPr>
        <p:txBody>
          <a:bodyPr lIns="0" tIns="0" rIns="0" bIns="0" rtlCol="0" anchor="t">
            <a:spAutoFit/>
          </a:bodyPr>
          <a:lstStyle/>
          <a:p>
            <a:pPr marL="863599" lvl="1" indent="-431800">
              <a:lnSpc>
                <a:spcPts val="4199"/>
              </a:lnSpc>
              <a:buFont typeface="Arial"/>
              <a:buChar char="•"/>
            </a:pPr>
            <a:r>
              <a:rPr lang="en-US" sz="3999" spc="127">
                <a:solidFill>
                  <a:srgbClr val="FFFFFF"/>
                </a:solidFill>
                <a:latin typeface="Poppins"/>
              </a:rPr>
              <a:t>Increasing Demand for Natural and Organic Products</a:t>
            </a:r>
          </a:p>
          <a:p>
            <a:pPr marL="863599" lvl="1" indent="-431800">
              <a:lnSpc>
                <a:spcPts val="4199"/>
              </a:lnSpc>
              <a:buFont typeface="Arial"/>
              <a:buChar char="•"/>
            </a:pPr>
            <a:r>
              <a:rPr lang="en-US" sz="3999" spc="127">
                <a:solidFill>
                  <a:srgbClr val="FFFFFF"/>
                </a:solidFill>
                <a:latin typeface="Poppins"/>
              </a:rPr>
              <a:t>Expanding Applications in Cosmetics and Personal Care</a:t>
            </a:r>
          </a:p>
        </p:txBody>
      </p:sp>
      <p:sp>
        <p:nvSpPr>
          <p:cNvPr id="19" name="TextBox 19"/>
          <p:cNvSpPr txBox="1"/>
          <p:nvPr/>
        </p:nvSpPr>
        <p:spPr>
          <a:xfrm>
            <a:off x="6642418" y="6217196"/>
            <a:ext cx="7704979" cy="1104900"/>
          </a:xfrm>
          <a:prstGeom prst="rect">
            <a:avLst/>
          </a:prstGeom>
        </p:spPr>
        <p:txBody>
          <a:bodyPr lIns="0" tIns="0" rIns="0" bIns="0" rtlCol="0" anchor="t">
            <a:spAutoFit/>
          </a:bodyPr>
          <a:lstStyle/>
          <a:p>
            <a:pPr>
              <a:lnSpc>
                <a:spcPts val="4199"/>
              </a:lnSpc>
            </a:pPr>
            <a:r>
              <a:rPr lang="en-US" sz="3999" spc="127">
                <a:solidFill>
                  <a:srgbClr val="FFFFFF"/>
                </a:solidFill>
                <a:latin typeface="Poppins"/>
              </a:rPr>
              <a:t>Volatile Nature of Lavender Cultivation</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537052"/>
            <a:ext cx="16230600" cy="7880326"/>
            <a:chExt cx="4274726" cy="2075477"/>
          </a:xfrm>
        </p:grpSpPr>
        <p:sp>
          <p:nvSpPr>
            <p:cNvPr id="4" name="Freeform 4"/>
            <p:cNvSpPr/>
            <p:nvPr/>
          </p:nvSpPr>
          <p:spPr>
            <a:xfrm>
              <a:off x="0" y="0"/>
              <a:ext cx="4274726" cy="2075477"/>
            </a:xfrm>
            <a:custGeom>
              <a:rect l="l" t="t" r="r" b="b"/>
              <a:pathLst>
                <a:path w="4274726" h="2075477">
                  <a:moveTo>
                    <a:pt x="0" y="0"/>
                  </a:moveTo>
                  <a:lnTo>
                    <a:pt x="4274726" y="0"/>
                  </a:lnTo>
                  <a:lnTo>
                    <a:pt x="4274726" y="2075477"/>
                  </a:lnTo>
                  <a:lnTo>
                    <a:pt x="0" y="2075477"/>
                  </a:lnTo>
                  <a:close/>
                </a:path>
              </a:pathLst>
            </a:custGeom>
            <a:gradFill rotWithShape="1">
              <a:gsLst>
                <a:gs pos="0">
                  <a:srgbClr val="090F17">
                    <a:alpha val="67000"/>
                  </a:srgbClr>
                </a:gs>
                <a:gs pos="100000">
                  <a:srgbClr val="9C00C8">
                    <a:alpha val="67000"/>
                  </a:srgbClr>
                </a:gs>
              </a:gsLst>
              <a:lin ang="0"/>
            </a:gradFill>
          </p:spPr>
          <p:txBody>
            <a:bodyPr/>
            <a:lstStyle/>
            <a:p/>
          </p:txBody>
        </p:sp>
        <p:sp>
          <p:nvSpPr>
            <p:cNvPr id="5" name="TextBox 5"/>
            <p:cNvSpPr txBox="1"/>
            <p:nvPr/>
          </p:nvSpPr>
          <p:spPr>
            <a:xfrm>
              <a:off x="0" y="-38100"/>
              <a:ext cx="4274726" cy="2113577"/>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347254" y="161664"/>
            <a:ext cx="2161164" cy="2583051"/>
          </a:xfrm>
          <a:prstGeom prst="rect">
            <a:avLst/>
          </a:prstGeom>
        </p:spPr>
      </p:pic>
      <p:sp>
        <p:nvSpPr>
          <p:cNvPr id="7" name="TextBox 7"/>
          <p:cNvSpPr txBox="1"/>
          <p:nvPr/>
        </p:nvSpPr>
        <p:spPr>
          <a:xfrm>
            <a:off x="1269970" y="2658989"/>
            <a:ext cx="15748059" cy="6410325"/>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Poppins"/>
              </a:rPr>
              <a:t>The global Lavender Essential Oil Market will expand significantly by 5.30% CAGR between 2024 to 2031. </a:t>
            </a:r>
          </a:p>
          <a:p>
            <a:pPr marL="647700" lvl="1" indent="-323850">
              <a:lnSpc>
                <a:spcPts val="4200"/>
              </a:lnSpc>
              <a:buFont typeface="Arial"/>
              <a:buChar char="•"/>
            </a:pPr>
            <a:r>
              <a:rPr lang="en-US" sz="3000">
                <a:solidFill>
                  <a:srgbClr val="FFFFFF"/>
                </a:solidFill>
                <a:latin typeface="Poppins"/>
              </a:rPr>
              <a:t>Lavandin, a hybrid lavender species, exhibits similar therapeutic properties to traditional lavender but at a more economical price point. </a:t>
            </a:r>
          </a:p>
          <a:p>
            <a:pPr marL="647700" lvl="1" indent="-323850">
              <a:lnSpc>
                <a:spcPts val="4200"/>
              </a:lnSpc>
              <a:buFont typeface="Arial"/>
              <a:buChar char="•"/>
            </a:pPr>
            <a:r>
              <a:rPr lang="en-US" sz="3000">
                <a:solidFill>
                  <a:srgbClr val="FFFFFF"/>
                </a:solidFill>
                <a:latin typeface="Poppins"/>
              </a:rPr>
              <a:t>Lavender essential oil, renowned for its calming and soothing properties, plays a central role in aromatherapy practices.</a:t>
            </a:r>
          </a:p>
          <a:p>
            <a:pPr marL="647700" lvl="1" indent="-323850">
              <a:lnSpc>
                <a:spcPts val="4200"/>
              </a:lnSpc>
              <a:buFont typeface="Arial"/>
              <a:buChar char="•"/>
            </a:pPr>
            <a:r>
              <a:rPr lang="en-US" sz="3000">
                <a:solidFill>
                  <a:srgbClr val="FFFFFF"/>
                </a:solidFill>
                <a:latin typeface="Poppins"/>
              </a:rPr>
              <a:t>The largest segment in the Lavender Essential Oil Market is Lavandin, owing to its similar therapeutic properties to lavender but at a more affordable price point.</a:t>
            </a:r>
          </a:p>
          <a:p>
            <a:pPr marL="647700" lvl="1" indent="-323850">
              <a:lnSpc>
                <a:spcPts val="4200"/>
              </a:lnSpc>
              <a:buFont typeface="Arial"/>
              <a:buChar char="•"/>
            </a:pPr>
            <a:r>
              <a:rPr lang="en-US" sz="3000">
                <a:solidFill>
                  <a:srgbClr val="FFFFFF"/>
                </a:solidFill>
                <a:latin typeface="Poppins"/>
              </a:rPr>
              <a:t>The largest segment is Aromatherapy, fueled by the growing popularity of holistic wellness practices and the therapeutic benefits of lavender essential oil in promoting relaxation and stress relief.</a:t>
            </a:r>
          </a:p>
        </p:txBody>
      </p:sp>
      <p:sp>
        <p:nvSpPr>
          <p:cNvPr id="8" name="TextBox 8"/>
          <p:cNvSpPr txBox="1"/>
          <p:nvPr/>
        </p:nvSpPr>
        <p:spPr>
          <a:xfrm>
            <a:off x="3879906" y="1770931"/>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712" b="-10805"/>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25212"/>
            <a:ext cx="1684364" cy="1819778"/>
          </a:xfrm>
          <a:prstGeom prst="rect">
            <a:avLst/>
          </a:prstGeom>
        </p:spPr>
      </p:pic>
      <p:sp>
        <p:nvSpPr>
          <p:cNvPr id="4" name="Freeform 4"/>
          <p:cNvSpPr/>
          <p:nvPr/>
        </p:nvSpPr>
        <p:spPr>
          <a:xfrm>
            <a:off x="413022" y="1794565"/>
            <a:ext cx="4903073" cy="2101317"/>
          </a:xfrm>
          <a:custGeom>
            <a:rect l="l" t="t" r="r" b="b"/>
            <a:pathLst>
              <a:path w="4903073" h="2101317">
                <a:moveTo>
                  <a:pt x="0" y="0"/>
                </a:moveTo>
                <a:lnTo>
                  <a:pt x="4903072" y="0"/>
                </a:lnTo>
                <a:lnTo>
                  <a:pt x="4903072" y="2101317"/>
                </a:lnTo>
                <a:lnTo>
                  <a:pt x="0" y="2101317"/>
                </a:lnTo>
                <a:lnTo>
                  <a:pt x="0" y="0"/>
                </a:lnTo>
                <a:close/>
              </a:path>
            </a:pathLst>
          </a:custGeom>
          <a:blipFill>
            <a:blip r:embed="rId4"/>
            <a:stretch>
              <a:fillRect/>
            </a:stretch>
          </a:blipFill>
        </p:spPr>
        <p:txBody>
          <a:bodyPr/>
          <a:lstStyle/>
          <a:p/>
        </p:txBody>
      </p:sp>
      <p:sp>
        <p:nvSpPr>
          <p:cNvPr id="5" name="Freeform 5"/>
          <p:cNvSpPr/>
          <p:nvPr/>
        </p:nvSpPr>
        <p:spPr>
          <a:xfrm>
            <a:off x="5789673" y="2088814"/>
            <a:ext cx="5348193" cy="1807068"/>
          </a:xfrm>
          <a:custGeom>
            <a:rect l="l" t="t" r="r" b="b"/>
            <a:pathLst>
              <a:path w="5348193" h="1807067">
                <a:moveTo>
                  <a:pt x="0" y="0"/>
                </a:moveTo>
                <a:lnTo>
                  <a:pt x="5348192" y="0"/>
                </a:lnTo>
                <a:lnTo>
                  <a:pt x="5348192" y="1807068"/>
                </a:lnTo>
                <a:lnTo>
                  <a:pt x="0" y="1807068"/>
                </a:lnTo>
                <a:lnTo>
                  <a:pt x="0" y="0"/>
                </a:lnTo>
                <a:close/>
              </a:path>
            </a:pathLst>
          </a:custGeom>
          <a:blipFill>
            <a:blip r:embed="rId5"/>
            <a:stretch>
              <a:fillRect t="-65656" r="-2389" b="-50505"/>
            </a:stretch>
          </a:blipFill>
        </p:spPr>
        <p:txBody>
          <a:bodyPr/>
          <a:lstStyle/>
          <a:p/>
        </p:txBody>
      </p:sp>
      <p:sp>
        <p:nvSpPr>
          <p:cNvPr id="6" name="Freeform 6"/>
          <p:cNvSpPr/>
          <p:nvPr/>
        </p:nvSpPr>
        <p:spPr>
          <a:xfrm>
            <a:off x="293801" y="4248307"/>
            <a:ext cx="5022294" cy="1330997"/>
          </a:xfrm>
          <a:custGeom>
            <a:rect l="l" t="t" r="r" b="b"/>
            <a:pathLst>
              <a:path w="5022294" h="1330997">
                <a:moveTo>
                  <a:pt x="0" y="0"/>
                </a:moveTo>
                <a:lnTo>
                  <a:pt x="5022293" y="0"/>
                </a:lnTo>
                <a:lnTo>
                  <a:pt x="5022293" y="1330997"/>
                </a:lnTo>
                <a:lnTo>
                  <a:pt x="0" y="1330997"/>
                </a:lnTo>
                <a:lnTo>
                  <a:pt x="0" y="0"/>
                </a:lnTo>
                <a:close/>
              </a:path>
            </a:pathLst>
          </a:custGeom>
          <a:blipFill>
            <a:blip r:embed="rId6"/>
            <a:stretch>
              <a:fillRect/>
            </a:stretch>
          </a:blipFill>
        </p:spPr>
        <p:txBody>
          <a:bodyPr/>
          <a:lstStyle/>
          <a:p/>
        </p:txBody>
      </p:sp>
      <p:sp>
        <p:nvSpPr>
          <p:cNvPr id="7" name="Freeform 7"/>
          <p:cNvSpPr/>
          <p:nvPr/>
        </p:nvSpPr>
        <p:spPr>
          <a:xfrm>
            <a:off x="5789673" y="4144102"/>
            <a:ext cx="5081745" cy="1295330"/>
          </a:xfrm>
          <a:custGeom>
            <a:rect l="l" t="t" r="r" b="b"/>
            <a:pathLst>
              <a:path w="5081745" h="1295330">
                <a:moveTo>
                  <a:pt x="0" y="0"/>
                </a:moveTo>
                <a:lnTo>
                  <a:pt x="5081744" y="0"/>
                </a:lnTo>
                <a:lnTo>
                  <a:pt x="5081744" y="1295330"/>
                </a:lnTo>
                <a:lnTo>
                  <a:pt x="0" y="1295330"/>
                </a:lnTo>
                <a:lnTo>
                  <a:pt x="0" y="0"/>
                </a:lnTo>
                <a:close/>
              </a:path>
            </a:pathLst>
          </a:custGeom>
          <a:blipFill>
            <a:blip r:embed="rId7"/>
            <a:stretch>
              <a:fillRect l="-12940" t="-63241" r="-10987" b="-79850"/>
            </a:stretch>
          </a:blipFill>
        </p:spPr>
        <p:txBody>
          <a:bodyPr/>
          <a:lstStyle/>
          <a:p/>
        </p:txBody>
      </p:sp>
      <p:sp>
        <p:nvSpPr>
          <p:cNvPr id="8" name="Freeform 8"/>
          <p:cNvSpPr/>
          <p:nvPr/>
        </p:nvSpPr>
        <p:spPr>
          <a:xfrm>
            <a:off x="293801" y="5931729"/>
            <a:ext cx="4028611" cy="1401957"/>
          </a:xfrm>
          <a:custGeom>
            <a:rect l="l" t="t" r="r" b="b"/>
            <a:pathLst>
              <a:path w="4028611" h="1401957">
                <a:moveTo>
                  <a:pt x="0" y="0"/>
                </a:moveTo>
                <a:lnTo>
                  <a:pt x="4028611" y="0"/>
                </a:lnTo>
                <a:lnTo>
                  <a:pt x="4028611" y="1401956"/>
                </a:lnTo>
                <a:lnTo>
                  <a:pt x="0" y="1401956"/>
                </a:lnTo>
                <a:lnTo>
                  <a:pt x="0" y="0"/>
                </a:lnTo>
                <a:close/>
              </a:path>
            </a:pathLst>
          </a:custGeom>
          <a:blipFill>
            <a:blip r:embed="rId8"/>
            <a:stretch>
              <a:fillRect/>
            </a:stretch>
          </a:blipFill>
        </p:spPr>
        <p:txBody>
          <a:bodyPr/>
          <a:lstStyle/>
          <a:p/>
        </p:txBody>
      </p:sp>
      <p:sp>
        <p:nvSpPr>
          <p:cNvPr id="9" name="Freeform 9"/>
          <p:cNvSpPr/>
          <p:nvPr/>
        </p:nvSpPr>
        <p:spPr>
          <a:xfrm>
            <a:off x="5526343" y="5579304"/>
            <a:ext cx="3444563" cy="1844508"/>
          </a:xfrm>
          <a:custGeom>
            <a:rect l="l" t="t" r="r" b="b"/>
            <a:pathLst>
              <a:path w="3444563" h="1844508">
                <a:moveTo>
                  <a:pt x="0" y="0"/>
                </a:moveTo>
                <a:lnTo>
                  <a:pt x="3444563" y="0"/>
                </a:lnTo>
                <a:lnTo>
                  <a:pt x="3444563" y="1844508"/>
                </a:lnTo>
                <a:lnTo>
                  <a:pt x="0" y="1844508"/>
                </a:lnTo>
                <a:lnTo>
                  <a:pt x="0" y="0"/>
                </a:lnTo>
                <a:close/>
              </a:path>
            </a:pathLst>
          </a:custGeom>
          <a:blipFill>
            <a:blip r:embed="rId9"/>
            <a:stretch>
              <a:fillRect l="-8755" t="-8605" r="-9216" b="-15318"/>
            </a:stretch>
          </a:blipFill>
        </p:spPr>
        <p:txBody>
          <a:bodyPr/>
          <a:lstStyle/>
          <a:p/>
        </p:txBody>
      </p:sp>
      <p:sp>
        <p:nvSpPr>
          <p:cNvPr id="10" name="Freeform 10"/>
          <p:cNvSpPr/>
          <p:nvPr/>
        </p:nvSpPr>
        <p:spPr>
          <a:xfrm>
            <a:off x="338647" y="7950399"/>
            <a:ext cx="3983765" cy="1468336"/>
          </a:xfrm>
          <a:custGeom>
            <a:rect l="l" t="t" r="r" b="b"/>
            <a:pathLst>
              <a:path w="3983765" h="1468336">
                <a:moveTo>
                  <a:pt x="0" y="0"/>
                </a:moveTo>
                <a:lnTo>
                  <a:pt x="3983765" y="0"/>
                </a:lnTo>
                <a:lnTo>
                  <a:pt x="3983765" y="1468336"/>
                </a:lnTo>
                <a:lnTo>
                  <a:pt x="0" y="1468336"/>
                </a:lnTo>
                <a:lnTo>
                  <a:pt x="0" y="0"/>
                </a:lnTo>
                <a:close/>
              </a:path>
            </a:pathLst>
          </a:custGeom>
          <a:blipFill>
            <a:blip r:embed="rId10"/>
            <a:stretch>
              <a:fillRect/>
            </a:stretch>
          </a:blipFill>
        </p:spPr>
        <p:txBody>
          <a:bodyPr/>
          <a:lstStyle/>
          <a:p/>
        </p:txBody>
      </p:sp>
      <p:sp>
        <p:nvSpPr>
          <p:cNvPr id="11" name="Freeform 11"/>
          <p:cNvSpPr/>
          <p:nvPr/>
        </p:nvSpPr>
        <p:spPr>
          <a:xfrm>
            <a:off x="4251991" y="7671462"/>
            <a:ext cx="5993267" cy="1053504"/>
          </a:xfrm>
          <a:custGeom>
            <a:rect l="l" t="t" r="r" b="b"/>
            <a:pathLst>
              <a:path w="5993267" h="1053504">
                <a:moveTo>
                  <a:pt x="0" y="0"/>
                </a:moveTo>
                <a:lnTo>
                  <a:pt x="5993267" y="0"/>
                </a:lnTo>
                <a:lnTo>
                  <a:pt x="5993267" y="1053503"/>
                </a:lnTo>
                <a:lnTo>
                  <a:pt x="0" y="1053503"/>
                </a:lnTo>
                <a:lnTo>
                  <a:pt x="0" y="0"/>
                </a:lnTo>
                <a:close/>
              </a:path>
            </a:pathLst>
          </a:custGeom>
          <a:blipFill>
            <a:blip r:embed="rId11"/>
            <a:stretch>
              <a:fillRect/>
            </a:stretch>
          </a:blipFill>
        </p:spPr>
        <p:txBody>
          <a:bodyPr/>
          <a:lstStyle/>
          <a:p/>
        </p:txBody>
      </p:sp>
      <p:sp>
        <p:nvSpPr>
          <p:cNvPr id="12" name="Freeform 12"/>
          <p:cNvSpPr/>
          <p:nvPr/>
        </p:nvSpPr>
        <p:spPr>
          <a:xfrm>
            <a:off x="5715833" y="8842943"/>
            <a:ext cx="4190197" cy="1361814"/>
          </a:xfrm>
          <a:custGeom>
            <a:rect l="l" t="t" r="r" b="b"/>
            <a:pathLst>
              <a:path w="4190197" h="1361814">
                <a:moveTo>
                  <a:pt x="0" y="0"/>
                </a:moveTo>
                <a:lnTo>
                  <a:pt x="4190197" y="0"/>
                </a:lnTo>
                <a:lnTo>
                  <a:pt x="4190197" y="1361814"/>
                </a:lnTo>
                <a:lnTo>
                  <a:pt x="0" y="1361814"/>
                </a:lnTo>
                <a:lnTo>
                  <a:pt x="0" y="0"/>
                </a:lnTo>
                <a:close/>
              </a:path>
            </a:pathLst>
          </a:custGeom>
          <a:blipFill>
            <a:blip r:embed="rId12"/>
            <a:stretch>
              <a:fillRect/>
            </a:stretch>
          </a:blipFill>
        </p:spPr>
        <p:txBody>
          <a:bodyPr/>
          <a:lstStyle/>
          <a:p/>
        </p:txBody>
      </p:sp>
      <p:sp>
        <p:nvSpPr>
          <p:cNvPr id="13" name="TextBox 13"/>
          <p:cNvSpPr txBox="1"/>
          <p:nvPr/>
        </p:nvSpPr>
        <p:spPr>
          <a:xfrm>
            <a:off x="5542739" y="326106"/>
            <a:ext cx="6856334" cy="906780"/>
          </a:xfrm>
          <a:prstGeom prst="rect">
            <a:avLst/>
          </a:prstGeom>
        </p:spPr>
        <p:txBody>
          <a:bodyPr lIns="0" tIns="0" rIns="0" bIns="0" rtlCol="0" anchor="t">
            <a:spAutoFit/>
          </a:bodyPr>
          <a:lstStyle/>
          <a:p>
            <a:pPr algn="ctr">
              <a:lnSpc>
                <a:spcPts val="6120"/>
              </a:lnSpc>
            </a:pPr>
            <a:r>
              <a:rPr lang="en-US" sz="6800">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tu9mat3"/>
              </a:rPr>
              <a:t>https://tinyurl.com/2tu9mat3</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Lavender Essential Oil Market Report 2024</dc:title>
  <cp:lastModifiedBy>decipher market</cp:lastModifiedBy>
  <cp:revision>2</cp:revision>
  <dcterms:created xsi:type="dcterms:W3CDTF">2006-08-16T00:00:00Z</dcterms:created>
  <dcterms:modified xsi:type="dcterms:W3CDTF">2024-04-27T12:37:07Z</dcterms:modified>
</cp:coreProperties>
</file>