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3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 Id="rId3" Type="http://schemas.openxmlformats.org/officeDocument/2006/relationships/hyperlink" Target="https://www.cognitivemarketresearch.com/interpretation-services-market-report" TargetMode="Externa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hyperlink" Target="https://tinyurl.com/yc7cdafb"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7973486" y="-27514"/>
            <a:ext cx="10314514" cy="10314514"/>
          </a:xfrm>
          <a:custGeom>
            <a:rect l="l" t="t" r="r" b="b"/>
            <a:pathLst>
              <a:path w="10314514" h="10314514">
                <a:moveTo>
                  <a:pt x="0" y="0"/>
                </a:moveTo>
                <a:lnTo>
                  <a:pt x="10314514" y="0"/>
                </a:lnTo>
                <a:lnTo>
                  <a:pt x="10314514" y="10314514"/>
                </a:lnTo>
                <a:lnTo>
                  <a:pt x="0" y="10314514"/>
                </a:lnTo>
                <a:lnTo>
                  <a:pt x="0" y="0"/>
                </a:lnTo>
                <a:close/>
              </a:path>
            </a:pathLst>
          </a:custGeom>
          <a:blipFill>
            <a:blip r:embed="rId2"/>
            <a:stretch>
              <a:fillRect/>
            </a:stretch>
          </a:blipFill>
        </p:spPr>
        <p:txBody>
          <a:bodyPr/>
          <a:lstStyle/>
          <a:p/>
        </p:txBody>
      </p:sp>
      <p:sp>
        <p:nvSpPr>
          <p:cNvPr id="3" name="TextBox 3"/>
          <p:cNvSpPr txBox="1"/>
          <p:nvPr/>
        </p:nvSpPr>
        <p:spPr>
          <a:xfrm>
            <a:off x="255465" y="9357135"/>
            <a:ext cx="8076298" cy="688974"/>
          </a:xfrm>
          <a:prstGeom prst="rect">
            <a:avLst/>
          </a:prstGeom>
        </p:spPr>
        <p:txBody>
          <a:bodyPr lIns="0" tIns="0" rIns="0" bIns="0" rtlCol="0" anchor="t">
            <a:spAutoFit/>
          </a:bodyPr>
          <a:lstStyle/>
          <a:p>
            <a:pPr algn="ctr">
              <a:lnSpc>
                <a:spcPts val="5600"/>
              </a:lnSpc>
            </a:pPr>
            <a:r>
              <a:rPr lang="en-US" sz="4000">
                <a:solidFill>
                  <a:srgbClr val="000000"/>
                </a:solidFill>
                <a:latin typeface="DM Sans"/>
              </a:rPr>
              <a:t>Global,Regional,CountryAnalysis</a:t>
            </a:r>
          </a:p>
        </p:txBody>
      </p:sp>
      <p:sp>
        <p:nvSpPr>
          <p:cNvPr id="4" name="TextBox 4"/>
          <p:cNvSpPr txBox="1"/>
          <p:nvPr/>
        </p:nvSpPr>
        <p:spPr>
          <a:xfrm>
            <a:off x="255465" y="3897994"/>
            <a:ext cx="8633071" cy="3180358"/>
          </a:xfrm>
          <a:prstGeom prst="rect">
            <a:avLst/>
          </a:prstGeom>
        </p:spPr>
        <p:txBody>
          <a:bodyPr lIns="0" tIns="0" rIns="0" bIns="0" rtlCol="0" anchor="t">
            <a:spAutoFit/>
          </a:bodyPr>
          <a:lstStyle/>
          <a:p>
            <a:pPr>
              <a:lnSpc>
                <a:spcPts val="6174"/>
              </a:lnSpc>
            </a:pPr>
            <a:r>
              <a:rPr lang="en-US" sz="5400">
                <a:solidFill>
                  <a:srgbClr val="000000"/>
                </a:solidFill>
                <a:latin typeface="Canva Sans"/>
              </a:rPr>
              <a:t>GLOBAL </a:t>
            </a:r>
          </a:p>
          <a:p>
            <a:pPr>
              <a:lnSpc>
                <a:spcPts val="6174"/>
              </a:lnSpc>
            </a:pPr>
            <a:r>
              <a:rPr lang="en-US" sz="5400">
                <a:solidFill>
                  <a:srgbClr val="000000"/>
                </a:solidFill>
                <a:latin typeface="Canva Sans"/>
              </a:rPr>
              <a:t>LANGUAGE SERVICES</a:t>
            </a:r>
          </a:p>
          <a:p>
            <a:pPr>
              <a:lnSpc>
                <a:spcPts val="6174"/>
              </a:lnSpc>
            </a:pPr>
            <a:r>
              <a:rPr lang="en-US" sz="5400">
                <a:solidFill>
                  <a:srgbClr val="000000"/>
                </a:solidFill>
                <a:latin typeface="Canva Sans"/>
              </a:rPr>
              <a:t>MARKET REPORT </a:t>
            </a:r>
          </a:p>
          <a:p>
            <a:pPr>
              <a:lnSpc>
                <a:spcPts val="6174"/>
              </a:lnSpc>
            </a:pPr>
            <a:r>
              <a:rPr lang="en-US" sz="5400">
                <a:solidFill>
                  <a:srgbClr val="000000"/>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966939" y="1492672"/>
            <a:ext cx="14354122" cy="6665344"/>
            <a:chExt cx="3780509" cy="1755481"/>
          </a:xfrm>
        </p:grpSpPr>
        <p:sp>
          <p:nvSpPr>
            <p:cNvPr id="4" name="Freeform 4"/>
            <p:cNvSpPr/>
            <p:nvPr/>
          </p:nvSpPr>
          <p:spPr>
            <a:xfrm>
              <a:off x="0" y="0"/>
              <a:ext cx="3780510" cy="1755481"/>
            </a:xfrm>
            <a:custGeom>
              <a:rect l="l" t="t" r="r" b="b"/>
              <a:pathLst>
                <a:path w="3780510" h="1755481">
                  <a:moveTo>
                    <a:pt x="0" y="0"/>
                  </a:moveTo>
                  <a:lnTo>
                    <a:pt x="3780510" y="0"/>
                  </a:lnTo>
                  <a:lnTo>
                    <a:pt x="3780510" y="1755481"/>
                  </a:lnTo>
                  <a:lnTo>
                    <a:pt x="0" y="1755481"/>
                  </a:lnTo>
                  <a:close/>
                </a:path>
              </a:pathLst>
            </a:custGeom>
            <a:solidFill>
              <a:srgbClr val="59501C">
                <a:alpha val="84706"/>
              </a:srgbClr>
            </a:solidFill>
          </p:spPr>
          <p:txBody>
            <a:bodyPr/>
            <a:lstStyle/>
            <a:p/>
          </p:txBody>
        </p:sp>
        <p:sp>
          <p:nvSpPr>
            <p:cNvPr id="5" name="TextBox 5"/>
            <p:cNvSpPr txBox="1"/>
            <p:nvPr/>
          </p:nvSpPr>
          <p:spPr>
            <a:xfrm>
              <a:off x="0" y="-38100"/>
              <a:ext cx="3780509" cy="1793581"/>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182015" y="3003536"/>
            <a:ext cx="13923970" cy="4471671"/>
          </a:xfrm>
          <a:prstGeom prst="rect">
            <a:avLst/>
          </a:prstGeom>
        </p:spPr>
        <p:txBody>
          <a:bodyPr lIns="0" tIns="0" rIns="0" bIns="0" rtlCol="0" anchor="t">
            <a:spAutoFit/>
          </a:bodyPr>
          <a:lstStyle/>
          <a:p>
            <a:pPr>
              <a:lnSpc>
                <a:spcPts val="4479"/>
              </a:lnSpc>
              <a:spcBef>
                <a:spcPct val="0"/>
              </a:spcBef>
            </a:pPr>
            <a:r>
              <a:rPr lang="en-US" sz="3199">
                <a:solidFill>
                  <a:srgbClr val="FFFFFF"/>
                </a:solidFill>
                <a:latin typeface="Canva Sans"/>
              </a:rPr>
              <a:t>Language services means it is a professional service used for communication and understanding between different cultural groups. It facilitates effective communication and bridge language barriers. Language services include oral or signed information conveyed from one language into another. A Language Service Company (LSC) is a professional business which provides one or more language-related services, which include translation, </a:t>
            </a:r>
            <a:r>
              <a:rPr lang="en-US" sz="3199" u="sng">
                <a:solidFill>
                  <a:srgbClr val="FFFFFF"/>
                </a:solidFill>
                <a:latin typeface="Canva Sans"/>
                <a:hlinkClick r:id="rId3" tooltip="https://www.cognitivemarketresearch.com/interpretation-services-market-report"/>
              </a:rPr>
              <a:t>interpreting</a:t>
            </a:r>
            <a:r>
              <a:rPr lang="en-US" sz="3199">
                <a:solidFill>
                  <a:srgbClr val="FFFFFF"/>
                </a:solidFill>
                <a:latin typeface="Canva Sans"/>
              </a:rPr>
              <a:t>, language instruction, language testing, cultural consulting, or localization.</a:t>
            </a:r>
          </a:p>
        </p:txBody>
      </p:sp>
      <p:sp>
        <p:nvSpPr>
          <p:cNvPr id="7" name="TextBox 7"/>
          <p:cNvSpPr txBox="1"/>
          <p:nvPr/>
        </p:nvSpPr>
        <p:spPr>
          <a:xfrm>
            <a:off x="5080096" y="1870155"/>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386309" y="6089629"/>
            <a:ext cx="8693898" cy="2632070"/>
            <a:chExt cx="860407" cy="260488"/>
          </a:xfrm>
        </p:grpSpPr>
        <p:sp>
          <p:nvSpPr>
            <p:cNvPr id="4" name="Freeform 4"/>
            <p:cNvSpPr/>
            <p:nvPr/>
          </p:nvSpPr>
          <p:spPr>
            <a:xfrm>
              <a:off x="0" y="0"/>
              <a:ext cx="860407" cy="260488"/>
            </a:xfrm>
            <a:custGeom>
              <a:rect l="l" t="t" r="r" b="b"/>
              <a:pathLst>
                <a:path w="860407" h="260488">
                  <a:moveTo>
                    <a:pt x="89050" y="0"/>
                  </a:moveTo>
                  <a:lnTo>
                    <a:pt x="771357" y="0"/>
                  </a:lnTo>
                  <a:cubicBezTo>
                    <a:pt x="820538" y="0"/>
                    <a:pt x="860407" y="39869"/>
                    <a:pt x="860407" y="89050"/>
                  </a:cubicBezTo>
                  <a:lnTo>
                    <a:pt x="860407" y="171438"/>
                  </a:lnTo>
                  <a:cubicBezTo>
                    <a:pt x="860407" y="220619"/>
                    <a:pt x="820538" y="260488"/>
                    <a:pt x="771357" y="260488"/>
                  </a:cubicBezTo>
                  <a:lnTo>
                    <a:pt x="89050" y="260488"/>
                  </a:lnTo>
                  <a:cubicBezTo>
                    <a:pt x="39869" y="260488"/>
                    <a:pt x="0" y="220619"/>
                    <a:pt x="0" y="171438"/>
                  </a:cubicBezTo>
                  <a:lnTo>
                    <a:pt x="0" y="89050"/>
                  </a:lnTo>
                  <a:cubicBezTo>
                    <a:pt x="0" y="39869"/>
                    <a:pt x="39869" y="0"/>
                    <a:pt x="89050" y="0"/>
                  </a:cubicBezTo>
                  <a:close/>
                </a:path>
              </a:pathLst>
            </a:custGeom>
            <a:solidFill>
              <a:srgbClr val="291E05"/>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744197" y="6413025"/>
            <a:ext cx="2123503" cy="2120849"/>
          </a:xfrm>
          <a:custGeom>
            <a:rect l="l" t="t" r="r" b="b"/>
            <a:pathLst>
              <a:path w="2123503" h="2120849">
                <a:moveTo>
                  <a:pt x="0" y="0"/>
                </a:moveTo>
                <a:lnTo>
                  <a:pt x="2123503" y="0"/>
                </a:lnTo>
                <a:lnTo>
                  <a:pt x="2123503" y="2120848"/>
                </a:lnTo>
                <a:lnTo>
                  <a:pt x="0" y="2120848"/>
                </a:lnTo>
                <a:lnTo>
                  <a:pt x="0" y="0"/>
                </a:lnTo>
                <a:close/>
              </a:path>
            </a:pathLst>
          </a:custGeom>
          <a:blipFill>
            <a:blip r:embed="rId3"/>
            <a:stretch>
              <a:fillRect/>
            </a:stretch>
          </a:blipFill>
        </p:spPr>
        <p:txBody>
          <a:bodyPr/>
          <a:lstStyle/>
          <a:p/>
        </p:txBody>
      </p:sp>
      <p:grpSp>
        <p:nvGrpSpPr>
          <p:cNvPr id="7" name="Group 7"/>
          <p:cNvGrpSpPr/>
          <p:nvPr/>
        </p:nvGrpSpPr>
        <p:grpSpPr>
          <a:xfrm>
            <a:off x="694689" y="6328152"/>
            <a:ext cx="2092229" cy="2092229"/>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386309" y="3177555"/>
            <a:ext cx="8693898" cy="2632070"/>
            <a:chExt cx="860407" cy="260488"/>
          </a:xfrm>
        </p:grpSpPr>
        <p:sp>
          <p:nvSpPr>
            <p:cNvPr id="14" name="Freeform 14"/>
            <p:cNvSpPr/>
            <p:nvPr/>
          </p:nvSpPr>
          <p:spPr>
            <a:xfrm>
              <a:off x="0" y="0"/>
              <a:ext cx="860407" cy="260488"/>
            </a:xfrm>
            <a:custGeom>
              <a:rect l="l" t="t" r="r" b="b"/>
              <a:pathLst>
                <a:path w="860407" h="260488">
                  <a:moveTo>
                    <a:pt x="89050" y="0"/>
                  </a:moveTo>
                  <a:lnTo>
                    <a:pt x="771357" y="0"/>
                  </a:lnTo>
                  <a:cubicBezTo>
                    <a:pt x="820538" y="0"/>
                    <a:pt x="860407" y="39869"/>
                    <a:pt x="860407" y="89050"/>
                  </a:cubicBezTo>
                  <a:lnTo>
                    <a:pt x="860407" y="171438"/>
                  </a:lnTo>
                  <a:cubicBezTo>
                    <a:pt x="860407" y="220619"/>
                    <a:pt x="820538" y="260488"/>
                    <a:pt x="771357" y="260488"/>
                  </a:cubicBezTo>
                  <a:lnTo>
                    <a:pt x="89050" y="260488"/>
                  </a:lnTo>
                  <a:cubicBezTo>
                    <a:pt x="39869" y="260488"/>
                    <a:pt x="0" y="220619"/>
                    <a:pt x="0" y="171438"/>
                  </a:cubicBezTo>
                  <a:lnTo>
                    <a:pt x="0" y="89050"/>
                  </a:lnTo>
                  <a:cubicBezTo>
                    <a:pt x="0" y="39869"/>
                    <a:pt x="39869" y="0"/>
                    <a:pt x="89050" y="0"/>
                  </a:cubicBezTo>
                  <a:close/>
                </a:path>
              </a:pathLst>
            </a:custGeom>
            <a:solidFill>
              <a:srgbClr val="291E05"/>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744197" y="3500950"/>
            <a:ext cx="2123503" cy="2120849"/>
          </a:xfrm>
          <a:custGeom>
            <a:rect l="l" t="t" r="r" b="b"/>
            <a:pathLst>
              <a:path w="2123503" h="2120849">
                <a:moveTo>
                  <a:pt x="0" y="0"/>
                </a:moveTo>
                <a:lnTo>
                  <a:pt x="2123503" y="0"/>
                </a:lnTo>
                <a:lnTo>
                  <a:pt x="2123503" y="2120849"/>
                </a:lnTo>
                <a:lnTo>
                  <a:pt x="0" y="2120849"/>
                </a:lnTo>
                <a:lnTo>
                  <a:pt x="0" y="0"/>
                </a:lnTo>
                <a:close/>
              </a:path>
            </a:pathLst>
          </a:custGeom>
          <a:blipFill>
            <a:blip r:embed="rId3"/>
            <a:stretch>
              <a:fillRect/>
            </a:stretch>
          </a:blipFill>
        </p:spPr>
        <p:txBody>
          <a:bodyPr/>
          <a:lstStyle/>
          <a:p/>
        </p:txBody>
      </p:sp>
      <p:grpSp>
        <p:nvGrpSpPr>
          <p:cNvPr id="17" name="Group 17"/>
          <p:cNvGrpSpPr/>
          <p:nvPr/>
        </p:nvGrpSpPr>
        <p:grpSpPr>
          <a:xfrm>
            <a:off x="694689" y="3416078"/>
            <a:ext cx="2092229" cy="2092229"/>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974479" y="6867757"/>
            <a:ext cx="1532649" cy="1283449"/>
          </a:xfrm>
          <a:prstGeom prst="rect">
            <a:avLst/>
          </a:prstGeom>
        </p:spPr>
        <p:txBody>
          <a:bodyPr lIns="0" tIns="0" rIns="0" bIns="0" rtlCol="0" anchor="t">
            <a:spAutoFit/>
          </a:bodyPr>
          <a:lstStyle/>
          <a:p>
            <a:pPr algn="ctr">
              <a:lnSpc>
                <a:spcPts val="3069"/>
              </a:lnSpc>
            </a:pPr>
            <a:r>
              <a:rPr lang="en-US" sz="4513">
                <a:solidFill>
                  <a:srgbClr val="1E3048"/>
                </a:solidFill>
                <a:latin typeface="Poppins Bold"/>
              </a:rPr>
              <a:t>2022- 2030</a:t>
            </a:r>
          </a:p>
        </p:txBody>
      </p:sp>
      <p:sp>
        <p:nvSpPr>
          <p:cNvPr id="21" name="TextBox 21"/>
          <p:cNvSpPr txBox="1"/>
          <p:nvPr/>
        </p:nvSpPr>
        <p:spPr>
          <a:xfrm>
            <a:off x="2786918" y="6467124"/>
            <a:ext cx="5841370" cy="1734206"/>
          </a:xfrm>
          <a:prstGeom prst="rect">
            <a:avLst/>
          </a:prstGeom>
        </p:spPr>
        <p:txBody>
          <a:bodyPr lIns="0" tIns="0" rIns="0" bIns="0" rtlCol="0" anchor="t">
            <a:spAutoFit/>
          </a:bodyPr>
          <a:lstStyle/>
          <a:p>
            <a:pPr algn="ctr">
              <a:lnSpc>
                <a:spcPts val="6773"/>
              </a:lnSpc>
            </a:pPr>
            <a:r>
              <a:rPr lang="en-US" sz="4837">
                <a:solidFill>
                  <a:srgbClr val="FFFFFF"/>
                </a:solidFill>
                <a:latin typeface="Poppins"/>
              </a:rPr>
              <a:t>CAGR</a:t>
            </a:r>
          </a:p>
          <a:p>
            <a:pPr algn="ctr">
              <a:lnSpc>
                <a:spcPts val="6773"/>
              </a:lnSpc>
              <a:spcBef>
                <a:spcPct val="0"/>
              </a:spcBef>
            </a:pPr>
            <a:r>
              <a:rPr lang="en-US" sz="4837">
                <a:solidFill>
                  <a:srgbClr val="FFFFFF"/>
                </a:solidFill>
                <a:latin typeface="Poppins"/>
              </a:rPr>
              <a:t>6.2%</a:t>
            </a:r>
          </a:p>
        </p:txBody>
      </p:sp>
      <p:sp>
        <p:nvSpPr>
          <p:cNvPr id="22" name="TextBox 22"/>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3" name="TextBox 23"/>
          <p:cNvSpPr txBox="1"/>
          <p:nvPr/>
        </p:nvSpPr>
        <p:spPr>
          <a:xfrm>
            <a:off x="912481" y="4398926"/>
            <a:ext cx="1532649" cy="505872"/>
          </a:xfrm>
          <a:prstGeom prst="rect">
            <a:avLst/>
          </a:prstGeom>
        </p:spPr>
        <p:txBody>
          <a:bodyPr lIns="0" tIns="0" rIns="0" bIns="0" rtlCol="0" anchor="t">
            <a:spAutoFit/>
          </a:bodyPr>
          <a:lstStyle/>
          <a:p>
            <a:pPr algn="ctr">
              <a:lnSpc>
                <a:spcPts val="3069"/>
              </a:lnSpc>
            </a:pPr>
            <a:r>
              <a:rPr lang="en-US" sz="4513">
                <a:solidFill>
                  <a:srgbClr val="1E3048"/>
                </a:solidFill>
                <a:latin typeface="Poppins Bold"/>
              </a:rPr>
              <a:t>2022</a:t>
            </a:r>
          </a:p>
        </p:txBody>
      </p:sp>
      <p:sp>
        <p:nvSpPr>
          <p:cNvPr id="24" name="TextBox 24"/>
          <p:cNvSpPr txBox="1"/>
          <p:nvPr/>
        </p:nvSpPr>
        <p:spPr>
          <a:xfrm>
            <a:off x="3176838" y="3523652"/>
            <a:ext cx="5841370" cy="1734206"/>
          </a:xfrm>
          <a:prstGeom prst="rect">
            <a:avLst/>
          </a:prstGeom>
        </p:spPr>
        <p:txBody>
          <a:bodyPr lIns="0" tIns="0" rIns="0" bIns="0" rtlCol="0" anchor="t">
            <a:spAutoFit/>
          </a:bodyPr>
          <a:lstStyle/>
          <a:p>
            <a:pPr algn="ctr">
              <a:lnSpc>
                <a:spcPts val="6773"/>
              </a:lnSpc>
            </a:pPr>
            <a:r>
              <a:rPr lang="en-US" sz="4837">
                <a:solidFill>
                  <a:srgbClr val="FFFFFF"/>
                </a:solidFill>
                <a:latin typeface="Poppins"/>
              </a:rPr>
              <a:t>MARKET SIZE</a:t>
            </a:r>
          </a:p>
          <a:p>
            <a:pPr algn="ctr">
              <a:lnSpc>
                <a:spcPts val="6773"/>
              </a:lnSpc>
              <a:spcBef>
                <a:spcPct val="0"/>
              </a:spcBef>
            </a:pPr>
            <a:r>
              <a:rPr lang="en-US" sz="4837">
                <a:solidFill>
                  <a:srgbClr val="FFFFFF"/>
                </a:solidFill>
                <a:latin typeface="Poppins"/>
              </a:rPr>
              <a:t>USD 58.9 billion </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163540" y="1199635"/>
            <a:ext cx="6638230" cy="4261491"/>
            <a:chExt cx="8768116" cy="5628797"/>
          </a:xfrm>
        </p:grpSpPr>
        <p:sp>
          <p:nvSpPr>
            <p:cNvPr id="7" name="Freeform 7"/>
            <p:cNvSpPr/>
            <p:nvPr/>
          </p:nvSpPr>
          <p:spPr>
            <a:xfrm>
              <a:off x="0" y="0"/>
              <a:ext cx="8768117" cy="5628797"/>
            </a:xfrm>
            <a:custGeom>
              <a:rect l="l" t="t" r="r" b="b"/>
              <a:pathLst>
                <a:path w="8768117" h="5628797">
                  <a:moveTo>
                    <a:pt x="8643656" y="5628797"/>
                  </a:moveTo>
                  <a:lnTo>
                    <a:pt x="124460" y="5628797"/>
                  </a:lnTo>
                  <a:cubicBezTo>
                    <a:pt x="55880" y="5628797"/>
                    <a:pt x="0" y="5572917"/>
                    <a:pt x="0" y="5504337"/>
                  </a:cubicBezTo>
                  <a:lnTo>
                    <a:pt x="0" y="124460"/>
                  </a:lnTo>
                  <a:cubicBezTo>
                    <a:pt x="0" y="55880"/>
                    <a:pt x="55880" y="0"/>
                    <a:pt x="124460" y="0"/>
                  </a:cubicBezTo>
                  <a:lnTo>
                    <a:pt x="8643656" y="0"/>
                  </a:lnTo>
                  <a:cubicBezTo>
                    <a:pt x="8712236" y="0"/>
                    <a:pt x="8768117" y="55880"/>
                    <a:pt x="8768117" y="124460"/>
                  </a:cubicBezTo>
                  <a:lnTo>
                    <a:pt x="8768117" y="5504337"/>
                  </a:lnTo>
                  <a:cubicBezTo>
                    <a:pt x="8768117" y="5572917"/>
                    <a:pt x="8712236" y="5628797"/>
                    <a:pt x="8643656" y="5628797"/>
                  </a:cubicBezTo>
                  <a:close/>
                </a:path>
              </a:pathLst>
            </a:custGeom>
            <a:solidFill>
              <a:srgbClr val="3E3124"/>
            </a:solidFill>
          </p:spPr>
          <p:txBody>
            <a:bodyPr/>
            <a:lstStyle/>
            <a:p/>
          </p:txBody>
        </p:sp>
      </p:grpSp>
      <p:grpSp>
        <p:nvGrpSpPr>
          <p:cNvPr id="8" name="Group 8"/>
          <p:cNvGrpSpPr/>
          <p:nvPr/>
        </p:nvGrpSpPr>
        <p:grpSpPr>
          <a:xfrm rot="5400000">
            <a:off x="1271228" y="1471756"/>
            <a:ext cx="778740" cy="3321197"/>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163540" y="5632576"/>
            <a:ext cx="6638230" cy="4261491"/>
            <a:chExt cx="8768116" cy="5628797"/>
          </a:xfrm>
        </p:grpSpPr>
        <p:sp>
          <p:nvSpPr>
            <p:cNvPr id="11" name="Freeform 11"/>
            <p:cNvSpPr/>
            <p:nvPr/>
          </p:nvSpPr>
          <p:spPr>
            <a:xfrm>
              <a:off x="0" y="0"/>
              <a:ext cx="8768117" cy="5628797"/>
            </a:xfrm>
            <a:custGeom>
              <a:rect l="l" t="t" r="r" b="b"/>
              <a:pathLst>
                <a:path w="8768117" h="5628797">
                  <a:moveTo>
                    <a:pt x="8643656" y="5628797"/>
                  </a:moveTo>
                  <a:lnTo>
                    <a:pt x="124460" y="5628797"/>
                  </a:lnTo>
                  <a:cubicBezTo>
                    <a:pt x="55880" y="5628797"/>
                    <a:pt x="0" y="5572917"/>
                    <a:pt x="0" y="5504337"/>
                  </a:cubicBezTo>
                  <a:lnTo>
                    <a:pt x="0" y="124460"/>
                  </a:lnTo>
                  <a:cubicBezTo>
                    <a:pt x="0" y="55880"/>
                    <a:pt x="55880" y="0"/>
                    <a:pt x="124460" y="0"/>
                  </a:cubicBezTo>
                  <a:lnTo>
                    <a:pt x="8643656" y="0"/>
                  </a:lnTo>
                  <a:cubicBezTo>
                    <a:pt x="8712236" y="0"/>
                    <a:pt x="8768117" y="55880"/>
                    <a:pt x="8768117" y="124460"/>
                  </a:cubicBezTo>
                  <a:lnTo>
                    <a:pt x="8768117" y="5504337"/>
                  </a:lnTo>
                  <a:cubicBezTo>
                    <a:pt x="8768117" y="5572917"/>
                    <a:pt x="8712236" y="5628797"/>
                    <a:pt x="8643656" y="5628797"/>
                  </a:cubicBezTo>
                  <a:close/>
                </a:path>
              </a:pathLst>
            </a:custGeom>
            <a:solidFill>
              <a:srgbClr val="ED432E"/>
            </a:solidFill>
          </p:spPr>
          <p:txBody>
            <a:bodyPr/>
            <a:lstStyle/>
            <a:p/>
          </p:txBody>
        </p:sp>
      </p:grpSp>
      <p:grpSp>
        <p:nvGrpSpPr>
          <p:cNvPr id="12" name="Group 12"/>
          <p:cNvGrpSpPr/>
          <p:nvPr/>
        </p:nvGrpSpPr>
        <p:grpSpPr>
          <a:xfrm rot="5400000">
            <a:off x="1271228" y="5904697"/>
            <a:ext cx="778740" cy="3321197"/>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11649770" y="3693175"/>
            <a:ext cx="6638230" cy="4261491"/>
            <a:chExt cx="8768116" cy="5628797"/>
          </a:xfrm>
        </p:grpSpPr>
        <p:sp>
          <p:nvSpPr>
            <p:cNvPr id="15" name="Freeform 15"/>
            <p:cNvSpPr/>
            <p:nvPr/>
          </p:nvSpPr>
          <p:spPr>
            <a:xfrm>
              <a:off x="0" y="0"/>
              <a:ext cx="8768117" cy="5628797"/>
            </a:xfrm>
            <a:custGeom>
              <a:rect l="l" t="t" r="r" b="b"/>
              <a:pathLst>
                <a:path w="8768117" h="5628797">
                  <a:moveTo>
                    <a:pt x="8643656" y="5628797"/>
                  </a:moveTo>
                  <a:lnTo>
                    <a:pt x="124460" y="5628797"/>
                  </a:lnTo>
                  <a:cubicBezTo>
                    <a:pt x="55880" y="5628797"/>
                    <a:pt x="0" y="5572917"/>
                    <a:pt x="0" y="5504337"/>
                  </a:cubicBezTo>
                  <a:lnTo>
                    <a:pt x="0" y="124460"/>
                  </a:lnTo>
                  <a:cubicBezTo>
                    <a:pt x="0" y="55880"/>
                    <a:pt x="55880" y="0"/>
                    <a:pt x="124460" y="0"/>
                  </a:cubicBezTo>
                  <a:lnTo>
                    <a:pt x="8643656" y="0"/>
                  </a:lnTo>
                  <a:cubicBezTo>
                    <a:pt x="8712236" y="0"/>
                    <a:pt x="8768117" y="55880"/>
                    <a:pt x="8768117" y="124460"/>
                  </a:cubicBezTo>
                  <a:lnTo>
                    <a:pt x="8768117" y="5504337"/>
                  </a:lnTo>
                  <a:cubicBezTo>
                    <a:pt x="8768117" y="5572917"/>
                    <a:pt x="8712236" y="5628797"/>
                    <a:pt x="8643656" y="5628797"/>
                  </a:cubicBezTo>
                  <a:close/>
                </a:path>
              </a:pathLst>
            </a:custGeom>
            <a:solidFill>
              <a:srgbClr val="66A6A6"/>
            </a:solidFill>
          </p:spPr>
          <p:txBody>
            <a:bodyPr/>
            <a:lstStyle/>
            <a:p/>
          </p:txBody>
        </p:sp>
      </p:grpSp>
      <p:grpSp>
        <p:nvGrpSpPr>
          <p:cNvPr id="16" name="Group 16"/>
          <p:cNvGrpSpPr/>
          <p:nvPr/>
        </p:nvGrpSpPr>
        <p:grpSpPr>
          <a:xfrm rot="5400000">
            <a:off x="10757459" y="3965296"/>
            <a:ext cx="778740" cy="3321197"/>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8" name="TextBox 18"/>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9" name="TextBox 19"/>
          <p:cNvSpPr txBox="1"/>
          <p:nvPr/>
        </p:nvSpPr>
        <p:spPr>
          <a:xfrm>
            <a:off x="3321197" y="1265442"/>
            <a:ext cx="4593322" cy="4162426"/>
          </a:xfrm>
          <a:prstGeom prst="rect">
            <a:avLst/>
          </a:prstGeom>
        </p:spPr>
        <p:txBody>
          <a:bodyPr lIns="0" tIns="0" rIns="0" bIns="0" rtlCol="0" anchor="t">
            <a:spAutoFit/>
          </a:bodyPr>
          <a:lstStyle/>
          <a:p>
            <a:pPr marL="647695" lvl="1" indent="-323848">
              <a:lnSpc>
                <a:spcPts val="4199"/>
              </a:lnSpc>
              <a:buFont typeface="Arial"/>
              <a:buChar char="•"/>
            </a:pPr>
            <a:r>
              <a:rPr lang="en-US" sz="2999">
                <a:solidFill>
                  <a:srgbClr val="FFFFFF"/>
                </a:solidFill>
                <a:latin typeface="Montserrat"/>
              </a:rPr>
              <a:t>Interpretation</a:t>
            </a:r>
          </a:p>
          <a:p>
            <a:pPr marL="647695" lvl="1" indent="-323848">
              <a:lnSpc>
                <a:spcPts val="4199"/>
              </a:lnSpc>
              <a:buFont typeface="Arial"/>
              <a:buChar char="•"/>
            </a:pPr>
            <a:r>
              <a:rPr lang="en-US" sz="2999">
                <a:solidFill>
                  <a:srgbClr val="FFFFFF"/>
                </a:solidFill>
                <a:latin typeface="Montserrat"/>
              </a:rPr>
              <a:t>Language Instruction</a:t>
            </a:r>
          </a:p>
          <a:p>
            <a:pPr marL="647695" lvl="1" indent="-323848">
              <a:lnSpc>
                <a:spcPts val="4199"/>
              </a:lnSpc>
              <a:buFont typeface="Arial"/>
              <a:buChar char="•"/>
            </a:pPr>
            <a:r>
              <a:rPr lang="en-US" sz="2999">
                <a:solidFill>
                  <a:srgbClr val="FFFFFF"/>
                </a:solidFill>
                <a:latin typeface="Montserrat"/>
              </a:rPr>
              <a:t>Language Testing</a:t>
            </a:r>
          </a:p>
          <a:p>
            <a:pPr marL="647695" lvl="1" indent="-323848">
              <a:lnSpc>
                <a:spcPts val="4199"/>
              </a:lnSpc>
              <a:buFont typeface="Arial"/>
              <a:buChar char="•"/>
            </a:pPr>
            <a:r>
              <a:rPr lang="en-US" sz="2999">
                <a:solidFill>
                  <a:srgbClr val="FFFFFF"/>
                </a:solidFill>
                <a:latin typeface="Montserrat"/>
              </a:rPr>
              <a:t>Localization</a:t>
            </a:r>
          </a:p>
          <a:p>
            <a:pPr marL="647695" lvl="1" indent="-323848">
              <a:lnSpc>
                <a:spcPts val="4199"/>
              </a:lnSpc>
              <a:buFont typeface="Arial"/>
              <a:buChar char="•"/>
            </a:pPr>
            <a:r>
              <a:rPr lang="en-US" sz="2999">
                <a:solidFill>
                  <a:srgbClr val="FFFFFF"/>
                </a:solidFill>
                <a:latin typeface="Montserrat"/>
              </a:rPr>
              <a:t>Transcreation</a:t>
            </a:r>
          </a:p>
          <a:p>
            <a:pPr marL="647695" lvl="1" indent="-323848">
              <a:lnSpc>
                <a:spcPts val="4199"/>
              </a:lnSpc>
              <a:buFont typeface="Arial"/>
              <a:buChar char="•"/>
            </a:pPr>
            <a:r>
              <a:rPr lang="en-US" sz="2999">
                <a:solidFill>
                  <a:srgbClr val="FFFFFF"/>
                </a:solidFill>
                <a:latin typeface="Montserrat"/>
              </a:rPr>
              <a:t>Translation</a:t>
            </a:r>
          </a:p>
          <a:p>
            <a:pPr marL="647695" lvl="1" indent="-323848">
              <a:lnSpc>
                <a:spcPts val="4199"/>
              </a:lnSpc>
              <a:buFont typeface="Arial"/>
              <a:buChar char="•"/>
            </a:pPr>
            <a:r>
              <a:rPr lang="en-US" sz="2999">
                <a:solidFill>
                  <a:srgbClr val="FFFFFF"/>
                </a:solidFill>
                <a:latin typeface="Montserrat"/>
              </a:rPr>
              <a:t>Subtitling</a:t>
            </a:r>
          </a:p>
        </p:txBody>
      </p:sp>
      <p:sp>
        <p:nvSpPr>
          <p:cNvPr id="20" name="TextBox 20"/>
          <p:cNvSpPr txBox="1"/>
          <p:nvPr/>
        </p:nvSpPr>
        <p:spPr>
          <a:xfrm>
            <a:off x="235847" y="2981954"/>
            <a:ext cx="2849504" cy="348427"/>
          </a:xfrm>
          <a:prstGeom prst="rect">
            <a:avLst/>
          </a:prstGeom>
        </p:spPr>
        <p:txBody>
          <a:bodyPr lIns="0" tIns="0" rIns="0" bIns="0" rtlCol="0" anchor="t">
            <a:spAutoFit/>
          </a:bodyPr>
          <a:lstStyle/>
          <a:p>
            <a:pPr algn="ctr">
              <a:lnSpc>
                <a:spcPts val="2669"/>
              </a:lnSpc>
            </a:pPr>
            <a:r>
              <a:rPr lang="en-US" sz="2642">
                <a:solidFill>
                  <a:srgbClr val="43B4BE"/>
                </a:solidFill>
                <a:latin typeface="Montserrat Classic"/>
              </a:rPr>
              <a:t>Service Segment</a:t>
            </a:r>
          </a:p>
        </p:txBody>
      </p:sp>
      <p:sp>
        <p:nvSpPr>
          <p:cNvPr id="21" name="TextBox 21"/>
          <p:cNvSpPr txBox="1"/>
          <p:nvPr/>
        </p:nvSpPr>
        <p:spPr>
          <a:xfrm>
            <a:off x="3752210" y="6879785"/>
            <a:ext cx="4593322" cy="1304089"/>
          </a:xfrm>
          <a:prstGeom prst="rect">
            <a:avLst/>
          </a:prstGeom>
        </p:spPr>
        <p:txBody>
          <a:bodyPr lIns="0" tIns="0" rIns="0" bIns="0" rtlCol="0" anchor="t">
            <a:spAutoFit/>
          </a:bodyPr>
          <a:lstStyle/>
          <a:p>
            <a:pPr marL="816732" lvl="1" indent="-408366">
              <a:lnSpc>
                <a:spcPts val="5296"/>
              </a:lnSpc>
              <a:buFont typeface="Arial"/>
              <a:buChar char="•"/>
            </a:pPr>
            <a:r>
              <a:rPr lang="en-US" sz="3782">
                <a:solidFill>
                  <a:srgbClr val="FFFFFF"/>
                </a:solidFill>
                <a:latin typeface="Montserrat"/>
              </a:rPr>
              <a:t>Software</a:t>
            </a:r>
          </a:p>
          <a:p>
            <a:pPr marL="816732" lvl="1" indent="-408366">
              <a:lnSpc>
                <a:spcPts val="5296"/>
              </a:lnSpc>
              <a:buFont typeface="Arial"/>
              <a:buChar char="•"/>
            </a:pPr>
            <a:r>
              <a:rPr lang="en-US" sz="3782">
                <a:solidFill>
                  <a:srgbClr val="FFFFFF"/>
                </a:solidFill>
                <a:latin typeface="Montserrat"/>
              </a:rPr>
              <a:t>Hardware</a:t>
            </a:r>
          </a:p>
        </p:txBody>
      </p:sp>
      <p:sp>
        <p:nvSpPr>
          <p:cNvPr id="22" name="TextBox 22"/>
          <p:cNvSpPr txBox="1"/>
          <p:nvPr/>
        </p:nvSpPr>
        <p:spPr>
          <a:xfrm>
            <a:off x="235847" y="7248754"/>
            <a:ext cx="2849504" cy="680709"/>
          </a:xfrm>
          <a:prstGeom prst="rect">
            <a:avLst/>
          </a:prstGeom>
        </p:spPr>
        <p:txBody>
          <a:bodyPr lIns="0" tIns="0" rIns="0" bIns="0" rtlCol="0" anchor="t">
            <a:spAutoFit/>
          </a:bodyPr>
          <a:lstStyle/>
          <a:p>
            <a:pPr algn="ctr">
              <a:lnSpc>
                <a:spcPts val="2669"/>
              </a:lnSpc>
            </a:pPr>
            <a:r>
              <a:rPr lang="en-US" sz="2642">
                <a:solidFill>
                  <a:srgbClr val="43B4BE"/>
                </a:solidFill>
                <a:latin typeface="Montserrat Classic"/>
              </a:rPr>
              <a:t>Component Segment</a:t>
            </a:r>
          </a:p>
        </p:txBody>
      </p:sp>
      <p:sp>
        <p:nvSpPr>
          <p:cNvPr id="23" name="TextBox 23"/>
          <p:cNvSpPr txBox="1"/>
          <p:nvPr/>
        </p:nvSpPr>
        <p:spPr>
          <a:xfrm>
            <a:off x="12807428" y="3937970"/>
            <a:ext cx="5242447" cy="37147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Professional Services (Legal)</a:t>
            </a:r>
          </a:p>
          <a:p>
            <a:pPr marL="647700" lvl="1" indent="-323850">
              <a:lnSpc>
                <a:spcPts val="4200"/>
              </a:lnSpc>
              <a:buFont typeface="Arial"/>
              <a:buChar char="•"/>
            </a:pPr>
            <a:r>
              <a:rPr lang="en-US" sz="3000">
                <a:solidFill>
                  <a:srgbClr val="FFFFFF"/>
                </a:solidFill>
                <a:latin typeface="Montserrat"/>
              </a:rPr>
              <a:t>Banking and Finance</a:t>
            </a:r>
          </a:p>
          <a:p>
            <a:pPr marL="647700" lvl="1" indent="-323850">
              <a:lnSpc>
                <a:spcPts val="4200"/>
              </a:lnSpc>
              <a:buFont typeface="Arial"/>
              <a:buChar char="•"/>
            </a:pPr>
            <a:r>
              <a:rPr lang="en-US" sz="3000">
                <a:solidFill>
                  <a:srgbClr val="FFFFFF"/>
                </a:solidFill>
                <a:latin typeface="Montserrat"/>
              </a:rPr>
              <a:t>Gaming o Media</a:t>
            </a:r>
          </a:p>
          <a:p>
            <a:pPr marL="647700" lvl="1" indent="-323850">
              <a:lnSpc>
                <a:spcPts val="4200"/>
              </a:lnSpc>
              <a:buFont typeface="Arial"/>
              <a:buChar char="•"/>
            </a:pPr>
            <a:r>
              <a:rPr lang="en-US" sz="3000">
                <a:solidFill>
                  <a:srgbClr val="FFFFFF"/>
                </a:solidFill>
                <a:latin typeface="Montserrat"/>
              </a:rPr>
              <a:t>Engineering &amp; Manufacturing</a:t>
            </a:r>
          </a:p>
          <a:p>
            <a:pPr marL="647700" lvl="1" indent="-323850">
              <a:lnSpc>
                <a:spcPts val="4200"/>
              </a:lnSpc>
              <a:buFont typeface="Arial"/>
              <a:buChar char="•"/>
            </a:pPr>
            <a:r>
              <a:rPr lang="en-US" sz="3000">
                <a:solidFill>
                  <a:srgbClr val="FFFFFF"/>
                </a:solidFill>
                <a:latin typeface="Montserrat"/>
              </a:rPr>
              <a:t>Aerospace &amp; Defense</a:t>
            </a:r>
          </a:p>
        </p:txBody>
      </p:sp>
      <p:sp>
        <p:nvSpPr>
          <p:cNvPr id="24" name="TextBox 24"/>
          <p:cNvSpPr txBox="1"/>
          <p:nvPr/>
        </p:nvSpPr>
        <p:spPr>
          <a:xfrm>
            <a:off x="9722077" y="5309223"/>
            <a:ext cx="2849504" cy="680709"/>
          </a:xfrm>
          <a:prstGeom prst="rect">
            <a:avLst/>
          </a:prstGeom>
        </p:spPr>
        <p:txBody>
          <a:bodyPr lIns="0" tIns="0" rIns="0" bIns="0" rtlCol="0" anchor="t">
            <a:spAutoFit/>
          </a:bodyPr>
          <a:lstStyle/>
          <a:p>
            <a:pPr algn="ctr">
              <a:lnSpc>
                <a:spcPts val="2669"/>
              </a:lnSpc>
            </a:pPr>
            <a:r>
              <a:rPr lang="en-US" sz="2642">
                <a:solidFill>
                  <a:srgbClr val="43B4BE"/>
                </a:solidFill>
                <a:latin typeface="Montserrat Classic"/>
              </a:rPr>
              <a:t>End User Segment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478148"/>
            <a:ext cx="10661243" cy="8808852"/>
          </a:xfrm>
          <a:custGeom>
            <a:rect l="l" t="t" r="r" b="b"/>
            <a:pathLst>
              <a:path w="10661243" h="8808852">
                <a:moveTo>
                  <a:pt x="0" y="0"/>
                </a:moveTo>
                <a:lnTo>
                  <a:pt x="10661243" y="0"/>
                </a:lnTo>
                <a:lnTo>
                  <a:pt x="10661243" y="8808852"/>
                </a:lnTo>
                <a:lnTo>
                  <a:pt x="0" y="880885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825504"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35%</a:t>
            </a:r>
          </a:p>
        </p:txBody>
      </p:sp>
      <p:sp>
        <p:nvSpPr>
          <p:cNvPr id="4" name="TextBox 4"/>
          <p:cNvSpPr txBox="1"/>
          <p:nvPr/>
        </p:nvSpPr>
        <p:spPr>
          <a:xfrm>
            <a:off x="135983" y="290201"/>
            <a:ext cx="18016034" cy="795021"/>
          </a:xfrm>
          <a:prstGeom prst="rect">
            <a:avLst/>
          </a:prstGeom>
        </p:spPr>
        <p:txBody>
          <a:bodyPr lIns="0" tIns="0" rIns="0" bIns="0" rtlCol="0" anchor="t">
            <a:spAutoFit/>
          </a:bodyPr>
          <a:lstStyle/>
          <a:p>
            <a:pPr algn="ctr">
              <a:lnSpc>
                <a:spcPts val="6579"/>
              </a:lnSpc>
              <a:spcBef>
                <a:spcPct val="0"/>
              </a:spcBef>
            </a:pPr>
            <a:r>
              <a:rPr lang="en-US" sz="4699" spc="150">
                <a:solidFill>
                  <a:srgbClr val="000000"/>
                </a:solidFill>
                <a:latin typeface="Canva Sans"/>
              </a:rPr>
              <a:t>Global Language Services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795827" y="5358967"/>
            <a:ext cx="9635068" cy="3284424"/>
            <a:chExt cx="7487197" cy="2552253"/>
          </a:xfrm>
        </p:grpSpPr>
        <p:sp>
          <p:nvSpPr>
            <p:cNvPr id="4" name="Freeform 4"/>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4B560E"/>
            </a:solidFill>
          </p:spPr>
          <p:txBody>
            <a:bodyPr/>
            <a:lstStyle/>
            <a:p/>
          </p:txBody>
        </p:sp>
      </p:grpSp>
      <p:grpSp>
        <p:nvGrpSpPr>
          <p:cNvPr id="5" name="Group 5"/>
          <p:cNvGrpSpPr/>
          <p:nvPr/>
        </p:nvGrpSpPr>
        <p:grpSpPr>
          <a:xfrm>
            <a:off x="4795827" y="1643609"/>
            <a:ext cx="9635068" cy="3248143"/>
            <a:chExt cx="7487197" cy="2524059"/>
          </a:xfrm>
        </p:grpSpPr>
        <p:sp>
          <p:nvSpPr>
            <p:cNvPr id="6" name="Freeform 6"/>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1D1D22"/>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4B560E"/>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1D1D22"/>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4B560E"/>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1D1D22"/>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7071161" y="2386618"/>
            <a:ext cx="6920490"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Technological Advancements to Propel Market Growth</a:t>
            </a:r>
          </a:p>
        </p:txBody>
      </p:sp>
      <p:sp>
        <p:nvSpPr>
          <p:cNvPr id="18" name="TextBox 18"/>
          <p:cNvSpPr txBox="1"/>
          <p:nvPr/>
        </p:nvSpPr>
        <p:spPr>
          <a:xfrm>
            <a:off x="6883590" y="6120117"/>
            <a:ext cx="7108062"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Machine Translation Limitations to Hinder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5957" b="-5957"/>
            </a:stretch>
          </a:blipFill>
        </p:spPr>
        <p:txBody>
          <a:bodyPr/>
          <a:lstStyle/>
          <a:p/>
        </p:txBody>
      </p:sp>
      <p:grpSp>
        <p:nvGrpSpPr>
          <p:cNvPr id="3" name="Group 3"/>
          <p:cNvGrpSpPr/>
          <p:nvPr/>
        </p:nvGrpSpPr>
        <p:grpSpPr>
          <a:xfrm>
            <a:off x="1357140" y="1665007"/>
            <a:ext cx="15902160" cy="7407708"/>
            <a:chExt cx="4188223" cy="1951001"/>
          </a:xfrm>
        </p:grpSpPr>
        <p:sp>
          <p:nvSpPr>
            <p:cNvPr id="4" name="Freeform 4"/>
            <p:cNvSpPr/>
            <p:nvPr/>
          </p:nvSpPr>
          <p:spPr>
            <a:xfrm>
              <a:off x="0" y="0"/>
              <a:ext cx="4188223" cy="1951001"/>
            </a:xfrm>
            <a:custGeom>
              <a:rect l="l" t="t" r="r" b="b"/>
              <a:pathLst>
                <a:path w="4188223" h="1951001">
                  <a:moveTo>
                    <a:pt x="0" y="0"/>
                  </a:moveTo>
                  <a:lnTo>
                    <a:pt x="4188223" y="0"/>
                  </a:lnTo>
                  <a:lnTo>
                    <a:pt x="4188223" y="1951001"/>
                  </a:lnTo>
                  <a:lnTo>
                    <a:pt x="0" y="1951001"/>
                  </a:lnTo>
                  <a:close/>
                </a:path>
              </a:pathLst>
            </a:custGeom>
            <a:solidFill>
              <a:srgbClr val="4A3D1A">
                <a:alpha val="94902"/>
              </a:srgbClr>
            </a:solidFill>
          </p:spPr>
          <p:txBody>
            <a:bodyPr/>
            <a:lstStyle/>
            <a:p/>
          </p:txBody>
        </p:sp>
        <p:sp>
          <p:nvSpPr>
            <p:cNvPr id="5" name="TextBox 5"/>
            <p:cNvSpPr txBox="1"/>
            <p:nvPr/>
          </p:nvSpPr>
          <p:spPr>
            <a:xfrm>
              <a:off x="0" y="-38100"/>
              <a:ext cx="4188223" cy="1989101"/>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693695" y="3066087"/>
            <a:ext cx="15229050" cy="5631816"/>
          </a:xfrm>
          <a:prstGeom prst="rect">
            <a:avLst/>
          </a:prstGeom>
        </p:spPr>
        <p:txBody>
          <a:bodyPr lIns="0" tIns="0" rIns="0" bIns="0" rtlCol="0" anchor="t">
            <a:spAutoFit/>
          </a:bodyPr>
          <a:lstStyle/>
          <a:p>
            <a:pPr marL="626106" lvl="1" indent="-313053">
              <a:lnSpc>
                <a:spcPts val="4059"/>
              </a:lnSpc>
              <a:buFont typeface="Arial"/>
              <a:buChar char="•"/>
            </a:pPr>
            <a:r>
              <a:rPr lang="en-US" sz="2899">
                <a:solidFill>
                  <a:srgbClr val="FFFFFF"/>
                </a:solidFill>
                <a:latin typeface="Montserrat"/>
              </a:rPr>
              <a:t>The Global Language Services Market is witnessing significant growth in the near future.</a:t>
            </a:r>
          </a:p>
          <a:p>
            <a:pPr marL="626106" lvl="1" indent="-313053">
              <a:lnSpc>
                <a:spcPts val="4059"/>
              </a:lnSpc>
              <a:buFont typeface="Arial"/>
              <a:buChar char="•"/>
            </a:pPr>
            <a:r>
              <a:rPr lang="en-US" sz="2899">
                <a:solidFill>
                  <a:srgbClr val="FFFFFF"/>
                </a:solidFill>
                <a:latin typeface="Montserrat"/>
              </a:rPr>
              <a:t>Translation is converting spoken or written content from one language to another while retaining its context and meaning. Many different areas, including business, law, healthcare, marketing, and more, significantly demand translation services. </a:t>
            </a:r>
          </a:p>
          <a:p>
            <a:pPr marL="626106" lvl="1" indent="-313053">
              <a:lnSpc>
                <a:spcPts val="4059"/>
              </a:lnSpc>
              <a:buFont typeface="Arial"/>
              <a:buChar char="•"/>
            </a:pPr>
            <a:r>
              <a:rPr lang="en-US" sz="2899">
                <a:solidFill>
                  <a:srgbClr val="FFFFFF"/>
                </a:solidFill>
                <a:latin typeface="Montserrat"/>
              </a:rPr>
              <a:t>Hardware is the second-most used product. While software rules the market, hardware is still necessary for some language services, especially in environments where interpretation is used.</a:t>
            </a:r>
          </a:p>
          <a:p>
            <a:pPr marL="626106" lvl="1" indent="-313053">
              <a:lnSpc>
                <a:spcPts val="4059"/>
              </a:lnSpc>
              <a:buFont typeface="Arial"/>
              <a:buChar char="•"/>
            </a:pPr>
            <a:r>
              <a:rPr lang="en-US" sz="2899">
                <a:solidFill>
                  <a:srgbClr val="FFFFFF"/>
                </a:solidFill>
                <a:latin typeface="Montserrat"/>
              </a:rPr>
              <a:t>Legal language services demand specialist knowledge since even minor mistakes or misinterpretations can have severe legal repercussions. </a:t>
            </a:r>
          </a:p>
        </p:txBody>
      </p:sp>
      <p:sp>
        <p:nvSpPr>
          <p:cNvPr id="7" name="TextBox 7"/>
          <p:cNvSpPr txBox="1"/>
          <p:nvPr/>
        </p:nvSpPr>
        <p:spPr>
          <a:xfrm>
            <a:off x="4522848" y="2095033"/>
            <a:ext cx="9242305" cy="806936"/>
          </a:xfrm>
          <a:prstGeom prst="rect">
            <a:avLst/>
          </a:prstGeom>
        </p:spPr>
        <p:txBody>
          <a:bodyPr lIns="0" tIns="0" rIns="0" bIns="0" rtlCol="0" anchor="t">
            <a:spAutoFit/>
          </a:bodyPr>
          <a:lstStyle/>
          <a:p>
            <a:pPr algn="ctr">
              <a:lnSpc>
                <a:spcPts val="6233"/>
              </a:lnSpc>
            </a:pPr>
            <a:r>
              <a:rPr lang="en-US" sz="5825">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7969033" y="2687535"/>
            <a:ext cx="10317067" cy="7644122"/>
          </a:xfrm>
          <a:custGeom>
            <a:rect l="l" t="t" r="r" b="b"/>
            <a:pathLst>
              <a:path w="10317067" h="7644122">
                <a:moveTo>
                  <a:pt x="0" y="0"/>
                </a:moveTo>
                <a:lnTo>
                  <a:pt x="10317067" y="0"/>
                </a:lnTo>
                <a:lnTo>
                  <a:pt x="10317067" y="7644123"/>
                </a:lnTo>
                <a:lnTo>
                  <a:pt x="0" y="7644123"/>
                </a:lnTo>
                <a:lnTo>
                  <a:pt x="0" y="0"/>
                </a:lnTo>
                <a:close/>
              </a:path>
            </a:pathLst>
          </a:custGeom>
          <a:blipFill>
            <a:blip r:embed="rId2"/>
            <a:stretch>
              <a:fillRect/>
            </a:stretch>
          </a:blipFill>
        </p:spPr>
        <p:txBody>
          <a:bodyPr/>
          <a:lstStyle/>
          <a:p/>
        </p:txBody>
      </p:sp>
      <p:sp>
        <p:nvSpPr>
          <p:cNvPr id="3" name="Freeform 3"/>
          <p:cNvSpPr/>
          <p:nvPr/>
        </p:nvSpPr>
        <p:spPr>
          <a:xfrm>
            <a:off x="476944" y="1557337"/>
            <a:ext cx="3390594" cy="2260396"/>
          </a:xfrm>
          <a:custGeom>
            <a:rect l="l" t="t" r="r" b="b"/>
            <a:pathLst>
              <a:path w="3390594" h="2260396">
                <a:moveTo>
                  <a:pt x="0" y="0"/>
                </a:moveTo>
                <a:lnTo>
                  <a:pt x="3390594" y="0"/>
                </a:lnTo>
                <a:lnTo>
                  <a:pt x="3390594" y="2260396"/>
                </a:lnTo>
                <a:lnTo>
                  <a:pt x="0" y="2260396"/>
                </a:lnTo>
                <a:lnTo>
                  <a:pt x="0" y="0"/>
                </a:lnTo>
                <a:close/>
              </a:path>
            </a:pathLst>
          </a:custGeom>
          <a:blipFill>
            <a:blip r:embed="rId3"/>
            <a:stretch>
              <a:fillRect/>
            </a:stretch>
          </a:blipFill>
        </p:spPr>
        <p:txBody>
          <a:bodyPr/>
          <a:lstStyle/>
          <a:p/>
        </p:txBody>
      </p:sp>
      <p:sp>
        <p:nvSpPr>
          <p:cNvPr id="4" name="Freeform 4"/>
          <p:cNvSpPr/>
          <p:nvPr/>
        </p:nvSpPr>
        <p:spPr>
          <a:xfrm>
            <a:off x="4490389" y="2296171"/>
            <a:ext cx="4865715" cy="1378167"/>
          </a:xfrm>
          <a:custGeom>
            <a:rect l="l" t="t" r="r" b="b"/>
            <a:pathLst>
              <a:path w="4865715" h="1378167">
                <a:moveTo>
                  <a:pt x="0" y="0"/>
                </a:moveTo>
                <a:lnTo>
                  <a:pt x="4865715" y="0"/>
                </a:lnTo>
                <a:lnTo>
                  <a:pt x="4865715" y="1378166"/>
                </a:lnTo>
                <a:lnTo>
                  <a:pt x="0" y="1378166"/>
                </a:lnTo>
                <a:lnTo>
                  <a:pt x="0" y="0"/>
                </a:lnTo>
                <a:close/>
              </a:path>
            </a:pathLst>
          </a:custGeom>
          <a:blipFill>
            <a:blip r:embed="rId4"/>
            <a:stretch>
              <a:fillRect r="-2376"/>
            </a:stretch>
          </a:blipFill>
        </p:spPr>
        <p:txBody>
          <a:bodyPr/>
          <a:lstStyle/>
          <a:p/>
        </p:txBody>
      </p:sp>
      <p:sp>
        <p:nvSpPr>
          <p:cNvPr id="5" name="Freeform 5"/>
          <p:cNvSpPr/>
          <p:nvPr/>
        </p:nvSpPr>
        <p:spPr>
          <a:xfrm>
            <a:off x="283706" y="4086584"/>
            <a:ext cx="3777071" cy="1414705"/>
          </a:xfrm>
          <a:custGeom>
            <a:rect l="l" t="t" r="r" b="b"/>
            <a:pathLst>
              <a:path w="3777070" h="1414705">
                <a:moveTo>
                  <a:pt x="0" y="0"/>
                </a:moveTo>
                <a:lnTo>
                  <a:pt x="3777070" y="0"/>
                </a:lnTo>
                <a:lnTo>
                  <a:pt x="3777070" y="1414705"/>
                </a:lnTo>
                <a:lnTo>
                  <a:pt x="0" y="1414705"/>
                </a:lnTo>
                <a:lnTo>
                  <a:pt x="0" y="0"/>
                </a:lnTo>
                <a:close/>
              </a:path>
            </a:pathLst>
          </a:custGeom>
          <a:blipFill>
            <a:blip r:embed="rId5"/>
            <a:stretch>
              <a:fillRect t="-7892" b="-16033"/>
            </a:stretch>
          </a:blipFill>
        </p:spPr>
        <p:txBody>
          <a:bodyPr/>
          <a:lstStyle/>
          <a:p/>
        </p:txBody>
      </p:sp>
      <p:sp>
        <p:nvSpPr>
          <p:cNvPr id="6" name="Freeform 6"/>
          <p:cNvSpPr/>
          <p:nvPr/>
        </p:nvSpPr>
        <p:spPr>
          <a:xfrm>
            <a:off x="4490389" y="4303654"/>
            <a:ext cx="4258256" cy="1197635"/>
          </a:xfrm>
          <a:custGeom>
            <a:rect l="l" t="t" r="r" b="b"/>
            <a:pathLst>
              <a:path w="4258256" h="1197635">
                <a:moveTo>
                  <a:pt x="0" y="0"/>
                </a:moveTo>
                <a:lnTo>
                  <a:pt x="4258257" y="0"/>
                </a:lnTo>
                <a:lnTo>
                  <a:pt x="4258257" y="1197635"/>
                </a:lnTo>
                <a:lnTo>
                  <a:pt x="0" y="1197635"/>
                </a:lnTo>
                <a:lnTo>
                  <a:pt x="0" y="0"/>
                </a:lnTo>
                <a:close/>
              </a:path>
            </a:pathLst>
          </a:custGeom>
          <a:blipFill>
            <a:blip r:embed="rId6"/>
            <a:stretch>
              <a:fillRect/>
            </a:stretch>
          </a:blipFill>
        </p:spPr>
        <p:txBody>
          <a:bodyPr/>
          <a:lstStyle/>
          <a:p/>
        </p:txBody>
      </p:sp>
      <p:sp>
        <p:nvSpPr>
          <p:cNvPr id="7" name="Freeform 7"/>
          <p:cNvSpPr/>
          <p:nvPr/>
        </p:nvSpPr>
        <p:spPr>
          <a:xfrm>
            <a:off x="476944" y="5910864"/>
            <a:ext cx="4467247" cy="1374538"/>
          </a:xfrm>
          <a:custGeom>
            <a:rect l="l" t="t" r="r" b="b"/>
            <a:pathLst>
              <a:path w="4467247" h="1374538">
                <a:moveTo>
                  <a:pt x="0" y="0"/>
                </a:moveTo>
                <a:lnTo>
                  <a:pt x="4467247" y="0"/>
                </a:lnTo>
                <a:lnTo>
                  <a:pt x="4467247" y="1374538"/>
                </a:lnTo>
                <a:lnTo>
                  <a:pt x="0" y="1374538"/>
                </a:lnTo>
                <a:lnTo>
                  <a:pt x="0" y="0"/>
                </a:lnTo>
                <a:close/>
              </a:path>
            </a:pathLst>
          </a:custGeom>
          <a:blipFill>
            <a:blip r:embed="rId7"/>
            <a:stretch>
              <a:fillRect/>
            </a:stretch>
          </a:blipFill>
        </p:spPr>
        <p:txBody>
          <a:bodyPr/>
          <a:lstStyle/>
          <a:p/>
        </p:txBody>
      </p:sp>
      <p:sp>
        <p:nvSpPr>
          <p:cNvPr id="8" name="Freeform 8"/>
          <p:cNvSpPr/>
          <p:nvPr/>
        </p:nvSpPr>
        <p:spPr>
          <a:xfrm>
            <a:off x="283706" y="7552102"/>
            <a:ext cx="2805307" cy="2116003"/>
          </a:xfrm>
          <a:custGeom>
            <a:rect l="l" t="t" r="r" b="b"/>
            <a:pathLst>
              <a:path w="2805307" h="2116003">
                <a:moveTo>
                  <a:pt x="0" y="0"/>
                </a:moveTo>
                <a:lnTo>
                  <a:pt x="2805307" y="0"/>
                </a:lnTo>
                <a:lnTo>
                  <a:pt x="2805307" y="2116003"/>
                </a:lnTo>
                <a:lnTo>
                  <a:pt x="0" y="2116003"/>
                </a:lnTo>
                <a:lnTo>
                  <a:pt x="0" y="0"/>
                </a:lnTo>
                <a:close/>
              </a:path>
            </a:pathLst>
          </a:custGeom>
          <a:blipFill>
            <a:blip r:embed="rId8"/>
            <a:stretch>
              <a:fillRect/>
            </a:stretch>
          </a:blipFill>
        </p:spPr>
        <p:txBody>
          <a:bodyPr/>
          <a:lstStyle/>
          <a:p/>
        </p:txBody>
      </p:sp>
      <p:sp>
        <p:nvSpPr>
          <p:cNvPr id="9" name="Freeform 9"/>
          <p:cNvSpPr/>
          <p:nvPr/>
        </p:nvSpPr>
        <p:spPr>
          <a:xfrm>
            <a:off x="3376663" y="8266969"/>
            <a:ext cx="4306621" cy="1229948"/>
          </a:xfrm>
          <a:custGeom>
            <a:rect l="l" t="t" r="r" b="b"/>
            <a:pathLst>
              <a:path w="4306621" h="1229948">
                <a:moveTo>
                  <a:pt x="0" y="0"/>
                </a:moveTo>
                <a:lnTo>
                  <a:pt x="4306620" y="0"/>
                </a:lnTo>
                <a:lnTo>
                  <a:pt x="4306620" y="1229948"/>
                </a:lnTo>
                <a:lnTo>
                  <a:pt x="0" y="1229948"/>
                </a:lnTo>
                <a:lnTo>
                  <a:pt x="0" y="0"/>
                </a:lnTo>
                <a:close/>
              </a:path>
            </a:pathLst>
          </a:custGeom>
          <a:blipFill>
            <a:blip r:embed="rId9"/>
            <a:stretch>
              <a:fillRect t="-100363" b="-149782"/>
            </a:stretch>
          </a:blipFill>
        </p:spPr>
        <p:txBody>
          <a:bodyPr/>
          <a:lstStyle/>
          <a:p/>
        </p:txBody>
      </p:sp>
      <p:sp>
        <p:nvSpPr>
          <p:cNvPr id="10" name="TextBox 10"/>
          <p:cNvSpPr txBox="1"/>
          <p:nvPr/>
        </p:nvSpPr>
        <p:spPr>
          <a:xfrm>
            <a:off x="5715833" y="700088"/>
            <a:ext cx="6856334" cy="857250"/>
          </a:xfrm>
          <a:prstGeom prst="rect">
            <a:avLst/>
          </a:prstGeom>
        </p:spPr>
        <p:txBody>
          <a:bodyPr lIns="0" tIns="0" rIns="0" bIns="0" rtlCol="0" anchor="t">
            <a:spAutoFit/>
          </a:bodyPr>
          <a:lstStyle/>
          <a:p>
            <a:pPr algn="ctr">
              <a:lnSpc>
                <a:spcPts val="6299"/>
              </a:lnSpc>
            </a:pPr>
            <a:r>
              <a:rPr lang="en-US" sz="6999">
                <a:solidFill>
                  <a:srgbClr val="1915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yc7cdafb"/>
              </a:rPr>
              <a:t>https://tinyurl.com/yc7cdafb</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54</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Language Services Market Report 2024</dc:title>
  <cp:lastModifiedBy>decipher market</cp:lastModifiedBy>
  <cp:revision>2</cp:revision>
  <dcterms:created xsi:type="dcterms:W3CDTF">2006-08-16T00:00:00Z</dcterms:created>
  <dcterms:modified xsi:type="dcterms:W3CDTF">2024-03-11T15:44:06Z</dcterms:modified>
</cp:coreProperties>
</file>