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hyperlink" Target="https://tinyurl.com/442c2znt"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290" b="-8228"/>
            </a:stretch>
          </a:blipFill>
        </p:spPr>
        <p:txBody>
          <a:bodyPr/>
          <a:lstStyle/>
          <a:p/>
        </p:txBody>
      </p:sp>
      <p:sp>
        <p:nvSpPr>
          <p:cNvPr id="3" name="TextBox 3"/>
          <p:cNvSpPr txBox="1"/>
          <p:nvPr/>
        </p:nvSpPr>
        <p:spPr>
          <a:xfrm>
            <a:off x="4787391" y="7510751"/>
            <a:ext cx="8076298" cy="606424"/>
          </a:xfrm>
          <a:prstGeom prst="rect">
            <a:avLst/>
          </a:prstGeom>
        </p:spPr>
        <p:txBody>
          <a:bodyPr lIns="0" tIns="0" rIns="0" bIns="0" rtlCol="0" anchor="t">
            <a:spAutoFit/>
          </a:bodyPr>
          <a:lstStyle/>
          <a:p>
            <a:pPr algn="ctr">
              <a:lnSpc>
                <a:spcPts val="4900"/>
              </a:lnSpc>
            </a:pPr>
            <a:r>
              <a:rPr lang="en-US" sz="3500">
                <a:solidFill>
                  <a:srgbClr val="000000"/>
                </a:solidFill>
                <a:latin typeface="DM Sans"/>
              </a:rPr>
              <a:t>Global,Regional,CountryAnalysis</a:t>
            </a:r>
          </a:p>
        </p:txBody>
      </p:sp>
      <p:sp>
        <p:nvSpPr>
          <p:cNvPr id="4" name="TextBox 4"/>
          <p:cNvSpPr txBox="1"/>
          <p:nvPr/>
        </p:nvSpPr>
        <p:spPr>
          <a:xfrm>
            <a:off x="3947149" y="2579189"/>
            <a:ext cx="11576013" cy="4295137"/>
          </a:xfrm>
          <a:prstGeom prst="rect">
            <a:avLst/>
          </a:prstGeom>
        </p:spPr>
        <p:txBody>
          <a:bodyPr lIns="0" tIns="0" rIns="0" bIns="0" rtlCol="0" anchor="t">
            <a:spAutoFit/>
          </a:bodyPr>
          <a:lstStyle/>
          <a:p>
            <a:pPr>
              <a:lnSpc>
                <a:spcPts val="8329"/>
              </a:lnSpc>
            </a:pPr>
            <a:r>
              <a:rPr lang="en-US" sz="8000">
                <a:solidFill>
                  <a:srgbClr val="000000"/>
                </a:solidFill>
                <a:latin typeface="Canva Sans"/>
              </a:rPr>
              <a:t>GLOBAL </a:t>
            </a:r>
          </a:p>
          <a:p>
            <a:pPr>
              <a:lnSpc>
                <a:spcPts val="8329"/>
              </a:lnSpc>
            </a:pPr>
            <a:r>
              <a:rPr lang="en-US" sz="8000">
                <a:solidFill>
                  <a:srgbClr val="000000"/>
                </a:solidFill>
                <a:latin typeface="Canva Sans"/>
              </a:rPr>
              <a:t>LEGO CLASS BLOCKS</a:t>
            </a:r>
          </a:p>
          <a:p>
            <a:pPr>
              <a:lnSpc>
                <a:spcPts val="8329"/>
              </a:lnSpc>
            </a:pPr>
            <a:r>
              <a:rPr lang="en-US" sz="8000">
                <a:solidFill>
                  <a:srgbClr val="000000"/>
                </a:solidFill>
                <a:latin typeface="Canva Sans"/>
              </a:rPr>
              <a:t>MARKET REPORT </a:t>
            </a:r>
          </a:p>
          <a:p>
            <a:pPr>
              <a:lnSpc>
                <a:spcPts val="8329"/>
              </a:lnSpc>
            </a:pPr>
            <a:r>
              <a:rPr lang="en-US" sz="8000">
                <a:solidFill>
                  <a:srgbClr val="000000"/>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028700" y="1678263"/>
            <a:ext cx="16230600" cy="7275143"/>
            <a:chExt cx="4274726" cy="1916087"/>
          </a:xfrm>
        </p:grpSpPr>
        <p:sp>
          <p:nvSpPr>
            <p:cNvPr id="4" name="Freeform 4"/>
            <p:cNvSpPr/>
            <p:nvPr/>
          </p:nvSpPr>
          <p:spPr>
            <a:xfrm>
              <a:off x="0" y="0"/>
              <a:ext cx="4274726" cy="1916087"/>
            </a:xfrm>
            <a:custGeom>
              <a:rect l="l" t="t" r="r" b="b"/>
              <a:pathLst>
                <a:path w="4274726" h="1916086">
                  <a:moveTo>
                    <a:pt x="0" y="0"/>
                  </a:moveTo>
                  <a:lnTo>
                    <a:pt x="4274726" y="0"/>
                  </a:lnTo>
                  <a:lnTo>
                    <a:pt x="4274726" y="1916087"/>
                  </a:lnTo>
                  <a:lnTo>
                    <a:pt x="0" y="1916087"/>
                  </a:lnTo>
                  <a:close/>
                </a:path>
              </a:pathLst>
            </a:custGeom>
            <a:solidFill>
              <a:srgbClr val="1A1A17">
                <a:alpha val="80000"/>
              </a:srgbClr>
            </a:solidFill>
          </p:spPr>
          <p:txBody>
            <a:bodyPr/>
            <a:lstStyle/>
            <a:p/>
          </p:txBody>
        </p:sp>
        <p:sp>
          <p:nvSpPr>
            <p:cNvPr id="5" name="TextBox 5"/>
            <p:cNvSpPr txBox="1"/>
            <p:nvPr/>
          </p:nvSpPr>
          <p:spPr>
            <a:xfrm>
              <a:off x="0" y="-38100"/>
              <a:ext cx="4274726" cy="19541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254060" y="2893632"/>
            <a:ext cx="15276133" cy="5734051"/>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Technology integration in education is a key driver for the lego class blocks market, as these blocks align seamlessly with STEM initiatives, providing a hands-on approach to learning technical concepts and enhancing educational value. The lego class blocks market is propelled by a rising awareness of early childhood development, as parents and educators acknowledge the crucial role of constructive play in fostering cognitive and motor skills. Lego class blocks, with their tactile nature and emphasis on creativity, play an instrumental role in this developmental process. As awareness grows regarding the long-term benefits of such play in early childhood, there is a corresponding increase in the demand for Lego Class Blocks as a favored educational toy contributing to the holistic development of young minds.</a:t>
            </a:r>
          </a:p>
        </p:txBody>
      </p:sp>
      <p:sp>
        <p:nvSpPr>
          <p:cNvPr id="7" name="TextBox 7"/>
          <p:cNvSpPr txBox="1"/>
          <p:nvPr/>
        </p:nvSpPr>
        <p:spPr>
          <a:xfrm>
            <a:off x="4828223" y="1923181"/>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963" r="-7832"/>
            </a:stretch>
          </a:blipFill>
        </p:spPr>
        <p:txBody>
          <a:bodyPr/>
          <a:lstStyle/>
          <a:p/>
        </p:txBody>
      </p:sp>
      <p:grpSp>
        <p:nvGrpSpPr>
          <p:cNvPr id="3" name="Group 3"/>
          <p:cNvGrpSpPr/>
          <p:nvPr/>
        </p:nvGrpSpPr>
        <p:grpSpPr>
          <a:xfrm>
            <a:off x="9815962" y="4419311"/>
            <a:ext cx="8693898" cy="2632070"/>
            <a:chExt cx="860407" cy="260488"/>
          </a:xfrm>
        </p:grpSpPr>
        <p:sp>
          <p:nvSpPr>
            <p:cNvPr id="4" name="Freeform 4"/>
            <p:cNvSpPr/>
            <p:nvPr/>
          </p:nvSpPr>
          <p:spPr>
            <a:xfrm>
              <a:off x="0" y="0"/>
              <a:ext cx="860407" cy="260488"/>
            </a:xfrm>
            <a:custGeom>
              <a:rect l="l" t="t" r="r" b="b"/>
              <a:pathLst>
                <a:path w="860407" h="260488">
                  <a:moveTo>
                    <a:pt x="89050" y="0"/>
                  </a:moveTo>
                  <a:lnTo>
                    <a:pt x="771357" y="0"/>
                  </a:lnTo>
                  <a:cubicBezTo>
                    <a:pt x="820538" y="0"/>
                    <a:pt x="860407" y="39869"/>
                    <a:pt x="860407" y="89050"/>
                  </a:cubicBezTo>
                  <a:lnTo>
                    <a:pt x="860407" y="171438"/>
                  </a:lnTo>
                  <a:cubicBezTo>
                    <a:pt x="860407" y="220619"/>
                    <a:pt x="820538" y="260488"/>
                    <a:pt x="771357" y="260488"/>
                  </a:cubicBezTo>
                  <a:lnTo>
                    <a:pt x="89050" y="260488"/>
                  </a:lnTo>
                  <a:cubicBezTo>
                    <a:pt x="39869" y="260488"/>
                    <a:pt x="0" y="220619"/>
                    <a:pt x="0" y="171438"/>
                  </a:cubicBezTo>
                  <a:lnTo>
                    <a:pt x="0" y="89050"/>
                  </a:lnTo>
                  <a:cubicBezTo>
                    <a:pt x="0" y="39869"/>
                    <a:pt x="39869" y="0"/>
                    <a:pt x="89050" y="0"/>
                  </a:cubicBezTo>
                  <a:close/>
                </a:path>
              </a:pathLst>
            </a:custGeom>
            <a:solidFill>
              <a:srgbClr val="4B301E"/>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173851" y="4742706"/>
            <a:ext cx="2123503" cy="2120849"/>
          </a:xfrm>
          <a:custGeom>
            <a:rect l="l" t="t" r="r" b="b"/>
            <a:pathLst>
              <a:path w="2123503" h="2120849">
                <a:moveTo>
                  <a:pt x="0" y="0"/>
                </a:moveTo>
                <a:lnTo>
                  <a:pt x="2123503" y="0"/>
                </a:lnTo>
                <a:lnTo>
                  <a:pt x="2123503" y="2120849"/>
                </a:lnTo>
                <a:lnTo>
                  <a:pt x="0" y="2120849"/>
                </a:lnTo>
                <a:lnTo>
                  <a:pt x="0" y="0"/>
                </a:lnTo>
                <a:close/>
              </a:path>
            </a:pathLst>
          </a:custGeom>
          <a:blipFill>
            <a:blip r:embed="rId3"/>
            <a:stretch>
              <a:fillRect/>
            </a:stretch>
          </a:blipFill>
        </p:spPr>
        <p:txBody>
          <a:bodyPr/>
          <a:lstStyle/>
          <a:p/>
        </p:txBody>
      </p:sp>
      <p:grpSp>
        <p:nvGrpSpPr>
          <p:cNvPr id="7" name="Group 7"/>
          <p:cNvGrpSpPr/>
          <p:nvPr/>
        </p:nvGrpSpPr>
        <p:grpSpPr>
          <a:xfrm>
            <a:off x="10124342" y="4657834"/>
            <a:ext cx="2092229" cy="2092229"/>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157845"/>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404132" y="5197439"/>
            <a:ext cx="1532649" cy="1283449"/>
          </a:xfrm>
          <a:prstGeom prst="rect">
            <a:avLst/>
          </a:prstGeom>
        </p:spPr>
        <p:txBody>
          <a:bodyPr lIns="0" tIns="0" rIns="0" bIns="0" rtlCol="0" anchor="t">
            <a:spAutoFit/>
          </a:bodyPr>
          <a:lstStyle/>
          <a:p>
            <a:pPr algn="ctr">
              <a:lnSpc>
                <a:spcPts val="3069"/>
              </a:lnSpc>
            </a:pPr>
            <a:r>
              <a:rPr lang="en-US" sz="4513">
                <a:solidFill>
                  <a:srgbClr val="1E3048"/>
                </a:solidFill>
                <a:latin typeface="Poppins Bold"/>
              </a:rPr>
              <a:t>2023- 2030</a:t>
            </a:r>
          </a:p>
        </p:txBody>
      </p:sp>
      <p:sp>
        <p:nvSpPr>
          <p:cNvPr id="14" name="TextBox 14"/>
          <p:cNvSpPr txBox="1"/>
          <p:nvPr/>
        </p:nvSpPr>
        <p:spPr>
          <a:xfrm>
            <a:off x="12216572" y="4796806"/>
            <a:ext cx="5841370" cy="1734206"/>
          </a:xfrm>
          <a:prstGeom prst="rect">
            <a:avLst/>
          </a:prstGeom>
        </p:spPr>
        <p:txBody>
          <a:bodyPr lIns="0" tIns="0" rIns="0" bIns="0" rtlCol="0" anchor="t">
            <a:spAutoFit/>
          </a:bodyPr>
          <a:lstStyle/>
          <a:p>
            <a:pPr algn="ctr">
              <a:lnSpc>
                <a:spcPts val="6773"/>
              </a:lnSpc>
            </a:pPr>
            <a:r>
              <a:rPr lang="en-US" sz="4837">
                <a:solidFill>
                  <a:srgbClr val="FFFFFF"/>
                </a:solidFill>
                <a:latin typeface="Poppins"/>
              </a:rPr>
              <a:t>CAGR</a:t>
            </a:r>
          </a:p>
          <a:p>
            <a:pPr algn="ctr">
              <a:lnSpc>
                <a:spcPts val="6773"/>
              </a:lnSpc>
              <a:spcBef>
                <a:spcPct val="0"/>
              </a:spcBef>
            </a:pPr>
            <a:r>
              <a:rPr lang="en-US" sz="4837">
                <a:solidFill>
                  <a:srgbClr val="FFFFFF"/>
                </a:solidFill>
                <a:latin typeface="Poppins"/>
              </a:rPr>
              <a:t>5.10%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629" b="-462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19230" y="2870775"/>
            <a:ext cx="6195454" cy="2616295"/>
            <a:chExt cx="8768116" cy="3702712"/>
          </a:xfrm>
        </p:grpSpPr>
        <p:sp>
          <p:nvSpPr>
            <p:cNvPr id="7" name="Freeform 7"/>
            <p:cNvSpPr/>
            <p:nvPr/>
          </p:nvSpPr>
          <p:spPr>
            <a:xfrm>
              <a:off x="0" y="0"/>
              <a:ext cx="8768117" cy="3702712"/>
            </a:xfrm>
            <a:custGeom>
              <a:rect l="l" t="t" r="r" b="b"/>
              <a:pathLst>
                <a:path w="8768117" h="3702712">
                  <a:moveTo>
                    <a:pt x="8643656" y="3702712"/>
                  </a:moveTo>
                  <a:lnTo>
                    <a:pt x="124460" y="3702712"/>
                  </a:lnTo>
                  <a:cubicBezTo>
                    <a:pt x="55880" y="3702712"/>
                    <a:pt x="0" y="3646832"/>
                    <a:pt x="0" y="3578252"/>
                  </a:cubicBezTo>
                  <a:lnTo>
                    <a:pt x="0" y="124460"/>
                  </a:lnTo>
                  <a:cubicBezTo>
                    <a:pt x="0" y="55880"/>
                    <a:pt x="55880" y="0"/>
                    <a:pt x="124460" y="0"/>
                  </a:cubicBezTo>
                  <a:lnTo>
                    <a:pt x="8643656" y="0"/>
                  </a:lnTo>
                  <a:cubicBezTo>
                    <a:pt x="8712236" y="0"/>
                    <a:pt x="8768117" y="55880"/>
                    <a:pt x="8768117" y="124460"/>
                  </a:cubicBezTo>
                  <a:lnTo>
                    <a:pt x="8768117" y="3578252"/>
                  </a:lnTo>
                  <a:cubicBezTo>
                    <a:pt x="8768117" y="3646832"/>
                    <a:pt x="8712236" y="3702712"/>
                    <a:pt x="8643656" y="3702712"/>
                  </a:cubicBezTo>
                  <a:close/>
                </a:path>
              </a:pathLst>
            </a:custGeom>
            <a:solidFill>
              <a:srgbClr val="3E3124"/>
            </a:solidFill>
          </p:spPr>
          <p:txBody>
            <a:bodyPr/>
            <a:lstStyle/>
            <a:p/>
          </p:txBody>
        </p:sp>
      </p:grpSp>
      <p:grpSp>
        <p:nvGrpSpPr>
          <p:cNvPr id="8" name="Group 8"/>
          <p:cNvGrpSpPr/>
          <p:nvPr/>
        </p:nvGrpSpPr>
        <p:grpSpPr>
          <a:xfrm rot="5400000">
            <a:off x="1186436" y="2629088"/>
            <a:ext cx="726798" cy="3099670"/>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19230" y="5961647"/>
            <a:ext cx="6195454" cy="2616295"/>
            <a:chExt cx="8768116" cy="3702712"/>
          </a:xfrm>
        </p:grpSpPr>
        <p:sp>
          <p:nvSpPr>
            <p:cNvPr id="11" name="Freeform 11"/>
            <p:cNvSpPr/>
            <p:nvPr/>
          </p:nvSpPr>
          <p:spPr>
            <a:xfrm>
              <a:off x="0" y="0"/>
              <a:ext cx="8768117" cy="3702712"/>
            </a:xfrm>
            <a:custGeom>
              <a:rect l="l" t="t" r="r" b="b"/>
              <a:pathLst>
                <a:path w="8768117" h="3702712">
                  <a:moveTo>
                    <a:pt x="8643656" y="3702712"/>
                  </a:moveTo>
                  <a:lnTo>
                    <a:pt x="124460" y="3702712"/>
                  </a:lnTo>
                  <a:cubicBezTo>
                    <a:pt x="55880" y="3702712"/>
                    <a:pt x="0" y="3646832"/>
                    <a:pt x="0" y="3578252"/>
                  </a:cubicBezTo>
                  <a:lnTo>
                    <a:pt x="0" y="124460"/>
                  </a:lnTo>
                  <a:cubicBezTo>
                    <a:pt x="0" y="55880"/>
                    <a:pt x="55880" y="0"/>
                    <a:pt x="124460" y="0"/>
                  </a:cubicBezTo>
                  <a:lnTo>
                    <a:pt x="8643656" y="0"/>
                  </a:lnTo>
                  <a:cubicBezTo>
                    <a:pt x="8712236" y="0"/>
                    <a:pt x="8768117" y="55880"/>
                    <a:pt x="8768117" y="124460"/>
                  </a:cubicBezTo>
                  <a:lnTo>
                    <a:pt x="8768117" y="3578252"/>
                  </a:lnTo>
                  <a:cubicBezTo>
                    <a:pt x="8768117" y="3646832"/>
                    <a:pt x="8712236" y="3702712"/>
                    <a:pt x="8643656" y="3702712"/>
                  </a:cubicBezTo>
                  <a:close/>
                </a:path>
              </a:pathLst>
            </a:custGeom>
            <a:solidFill>
              <a:srgbClr val="B1865F"/>
            </a:solidFill>
          </p:spPr>
          <p:txBody>
            <a:bodyPr/>
            <a:lstStyle/>
            <a:p/>
          </p:txBody>
        </p:sp>
      </p:grpSp>
      <p:grpSp>
        <p:nvGrpSpPr>
          <p:cNvPr id="12" name="Group 12"/>
          <p:cNvGrpSpPr/>
          <p:nvPr/>
        </p:nvGrpSpPr>
        <p:grpSpPr>
          <a:xfrm rot="5400000">
            <a:off x="1186436" y="5719960"/>
            <a:ext cx="726798" cy="3099670"/>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2092546" y="2870775"/>
            <a:ext cx="6195454" cy="2616295"/>
            <a:chExt cx="8768116" cy="3702712"/>
          </a:xfrm>
        </p:grpSpPr>
        <p:sp>
          <p:nvSpPr>
            <p:cNvPr id="15" name="Freeform 15"/>
            <p:cNvSpPr/>
            <p:nvPr/>
          </p:nvSpPr>
          <p:spPr>
            <a:xfrm>
              <a:off x="0" y="0"/>
              <a:ext cx="8768117" cy="3702712"/>
            </a:xfrm>
            <a:custGeom>
              <a:rect l="l" t="t" r="r" b="b"/>
              <a:pathLst>
                <a:path w="8768117" h="3702712">
                  <a:moveTo>
                    <a:pt x="8643656" y="3702712"/>
                  </a:moveTo>
                  <a:lnTo>
                    <a:pt x="124460" y="3702712"/>
                  </a:lnTo>
                  <a:cubicBezTo>
                    <a:pt x="55880" y="3702712"/>
                    <a:pt x="0" y="3646832"/>
                    <a:pt x="0" y="3578252"/>
                  </a:cubicBezTo>
                  <a:lnTo>
                    <a:pt x="0" y="124460"/>
                  </a:lnTo>
                  <a:cubicBezTo>
                    <a:pt x="0" y="55880"/>
                    <a:pt x="55880" y="0"/>
                    <a:pt x="124460" y="0"/>
                  </a:cubicBezTo>
                  <a:lnTo>
                    <a:pt x="8643656" y="0"/>
                  </a:lnTo>
                  <a:cubicBezTo>
                    <a:pt x="8712236" y="0"/>
                    <a:pt x="8768117" y="55880"/>
                    <a:pt x="8768117" y="124460"/>
                  </a:cubicBezTo>
                  <a:lnTo>
                    <a:pt x="8768117" y="3578252"/>
                  </a:lnTo>
                  <a:cubicBezTo>
                    <a:pt x="8768117" y="3646832"/>
                    <a:pt x="8712236" y="3702712"/>
                    <a:pt x="8643656" y="3702712"/>
                  </a:cubicBezTo>
                  <a:close/>
                </a:path>
              </a:pathLst>
            </a:custGeom>
            <a:solidFill>
              <a:srgbClr val="3E3124"/>
            </a:solidFill>
          </p:spPr>
          <p:txBody>
            <a:bodyPr/>
            <a:lstStyle/>
            <a:p/>
          </p:txBody>
        </p:sp>
      </p:grpSp>
      <p:grpSp>
        <p:nvGrpSpPr>
          <p:cNvPr id="16" name="Group 16"/>
          <p:cNvGrpSpPr/>
          <p:nvPr/>
        </p:nvGrpSpPr>
        <p:grpSpPr>
          <a:xfrm rot="5400000">
            <a:off x="11259753" y="2629088"/>
            <a:ext cx="726798" cy="3099670"/>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2092546" y="5961647"/>
            <a:ext cx="6195454" cy="2616295"/>
            <a:chExt cx="8768116" cy="3702712"/>
          </a:xfrm>
        </p:grpSpPr>
        <p:sp>
          <p:nvSpPr>
            <p:cNvPr id="19" name="Freeform 19"/>
            <p:cNvSpPr/>
            <p:nvPr/>
          </p:nvSpPr>
          <p:spPr>
            <a:xfrm>
              <a:off x="0" y="0"/>
              <a:ext cx="8768117" cy="3702712"/>
            </a:xfrm>
            <a:custGeom>
              <a:rect l="l" t="t" r="r" b="b"/>
              <a:pathLst>
                <a:path w="8768117" h="3702712">
                  <a:moveTo>
                    <a:pt x="8643656" y="3702712"/>
                  </a:moveTo>
                  <a:lnTo>
                    <a:pt x="124460" y="3702712"/>
                  </a:lnTo>
                  <a:cubicBezTo>
                    <a:pt x="55880" y="3702712"/>
                    <a:pt x="0" y="3646832"/>
                    <a:pt x="0" y="3578252"/>
                  </a:cubicBezTo>
                  <a:lnTo>
                    <a:pt x="0" y="124460"/>
                  </a:lnTo>
                  <a:cubicBezTo>
                    <a:pt x="0" y="55880"/>
                    <a:pt x="55880" y="0"/>
                    <a:pt x="124460" y="0"/>
                  </a:cubicBezTo>
                  <a:lnTo>
                    <a:pt x="8643656" y="0"/>
                  </a:lnTo>
                  <a:cubicBezTo>
                    <a:pt x="8712236" y="0"/>
                    <a:pt x="8768117" y="55880"/>
                    <a:pt x="8768117" y="124460"/>
                  </a:cubicBezTo>
                  <a:lnTo>
                    <a:pt x="8768117" y="3578252"/>
                  </a:lnTo>
                  <a:cubicBezTo>
                    <a:pt x="8768117" y="3646832"/>
                    <a:pt x="8712236" y="3702712"/>
                    <a:pt x="8643656" y="3702712"/>
                  </a:cubicBezTo>
                  <a:close/>
                </a:path>
              </a:pathLst>
            </a:custGeom>
            <a:solidFill>
              <a:srgbClr val="B1865F"/>
            </a:solidFill>
          </p:spPr>
          <p:txBody>
            <a:bodyPr/>
            <a:lstStyle/>
            <a:p/>
          </p:txBody>
        </p:sp>
      </p:grpSp>
      <p:grpSp>
        <p:nvGrpSpPr>
          <p:cNvPr id="20" name="Group 20"/>
          <p:cNvGrpSpPr/>
          <p:nvPr/>
        </p:nvGrpSpPr>
        <p:grpSpPr>
          <a:xfrm rot="5400000">
            <a:off x="11259753" y="5719960"/>
            <a:ext cx="726798" cy="3099670"/>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303978" y="3374261"/>
            <a:ext cx="3610441" cy="998108"/>
          </a:xfrm>
          <a:prstGeom prst="rect">
            <a:avLst/>
          </a:prstGeom>
        </p:spPr>
        <p:txBody>
          <a:bodyPr lIns="0" tIns="0" rIns="0" bIns="0" rtlCol="0" anchor="t">
            <a:spAutoFit/>
          </a:bodyPr>
          <a:lstStyle/>
          <a:p>
            <a:pPr marL="621210" lvl="1" indent="-310605">
              <a:lnSpc>
                <a:spcPts val="4028"/>
              </a:lnSpc>
              <a:buFont typeface="Arial"/>
              <a:buChar char="•"/>
            </a:pPr>
            <a:r>
              <a:rPr lang="en-US" sz="2877">
                <a:solidFill>
                  <a:srgbClr val="FFFFFF"/>
                </a:solidFill>
                <a:latin typeface="Montserrat"/>
              </a:rPr>
              <a:t>Entertainment</a:t>
            </a:r>
          </a:p>
          <a:p>
            <a:pPr marL="621210" lvl="1" indent="-310605">
              <a:lnSpc>
                <a:spcPts val="4028"/>
              </a:lnSpc>
              <a:buFont typeface="Arial"/>
              <a:buChar char="•"/>
            </a:pPr>
            <a:r>
              <a:rPr lang="en-US" sz="2877">
                <a:solidFill>
                  <a:srgbClr val="FFFFFF"/>
                </a:solidFill>
                <a:latin typeface="Montserrat"/>
              </a:rPr>
              <a:t>Education</a:t>
            </a:r>
          </a:p>
        </p:txBody>
      </p:sp>
      <p:sp>
        <p:nvSpPr>
          <p:cNvPr id="24" name="TextBox 24"/>
          <p:cNvSpPr txBox="1"/>
          <p:nvPr/>
        </p:nvSpPr>
        <p:spPr>
          <a:xfrm>
            <a:off x="215914" y="4008683"/>
            <a:ext cx="2659439" cy="331535"/>
          </a:xfrm>
          <a:prstGeom prst="rect">
            <a:avLst/>
          </a:prstGeom>
        </p:spPr>
        <p:txBody>
          <a:bodyPr lIns="0" tIns="0" rIns="0" bIns="0" rtlCol="0" anchor="t">
            <a:spAutoFit/>
          </a:bodyPr>
          <a:lstStyle/>
          <a:p>
            <a:pPr algn="ctr">
              <a:lnSpc>
                <a:spcPts val="2491"/>
              </a:lnSpc>
            </a:pPr>
            <a:r>
              <a:rPr lang="en-US" sz="2466">
                <a:solidFill>
                  <a:srgbClr val="43B4BE"/>
                </a:solidFill>
                <a:latin typeface="Montserrat Classic"/>
              </a:rPr>
              <a:t>Type Segment </a:t>
            </a:r>
          </a:p>
        </p:txBody>
      </p:sp>
      <p:sp>
        <p:nvSpPr>
          <p:cNvPr id="25" name="TextBox 25"/>
          <p:cNvSpPr txBox="1"/>
          <p:nvPr/>
        </p:nvSpPr>
        <p:spPr>
          <a:xfrm>
            <a:off x="3303978" y="6417927"/>
            <a:ext cx="4534389" cy="1505129"/>
          </a:xfrm>
          <a:prstGeom prst="rect">
            <a:avLst/>
          </a:prstGeom>
        </p:spPr>
        <p:txBody>
          <a:bodyPr lIns="0" tIns="0" rIns="0" bIns="0" rtlCol="0" anchor="t">
            <a:spAutoFit/>
          </a:bodyPr>
          <a:lstStyle/>
          <a:p>
            <a:pPr marL="621210" lvl="1" indent="-310605">
              <a:lnSpc>
                <a:spcPts val="4028"/>
              </a:lnSpc>
              <a:buFont typeface="Arial"/>
              <a:buChar char="•"/>
            </a:pPr>
            <a:r>
              <a:rPr lang="en-US" sz="2877">
                <a:solidFill>
                  <a:srgbClr val="FFFFFF"/>
                </a:solidFill>
                <a:latin typeface="Montserrat"/>
              </a:rPr>
              <a:t>Home</a:t>
            </a:r>
          </a:p>
          <a:p>
            <a:pPr marL="621210" lvl="1" indent="-310605">
              <a:lnSpc>
                <a:spcPts val="4028"/>
              </a:lnSpc>
              <a:buFont typeface="Arial"/>
              <a:buChar char="•"/>
            </a:pPr>
            <a:r>
              <a:rPr lang="en-US" sz="2877">
                <a:solidFill>
                  <a:srgbClr val="FFFFFF"/>
                </a:solidFill>
                <a:latin typeface="Montserrat"/>
              </a:rPr>
              <a:t>Commercial</a:t>
            </a:r>
          </a:p>
          <a:p>
            <a:pPr marL="621210" lvl="1" indent="-310605">
              <a:lnSpc>
                <a:spcPts val="4028"/>
              </a:lnSpc>
              <a:buFont typeface="Arial"/>
              <a:buChar char="•"/>
            </a:pPr>
            <a:r>
              <a:rPr lang="en-US" sz="2877">
                <a:solidFill>
                  <a:srgbClr val="FFFFFF"/>
                </a:solidFill>
                <a:latin typeface="Montserrat"/>
              </a:rPr>
              <a:t>Therapeutic</a:t>
            </a:r>
          </a:p>
        </p:txBody>
      </p:sp>
      <p:sp>
        <p:nvSpPr>
          <p:cNvPr id="26" name="TextBox 26"/>
          <p:cNvSpPr txBox="1"/>
          <p:nvPr/>
        </p:nvSpPr>
        <p:spPr>
          <a:xfrm>
            <a:off x="220116" y="6991541"/>
            <a:ext cx="2659439" cy="641653"/>
          </a:xfrm>
          <a:prstGeom prst="rect">
            <a:avLst/>
          </a:prstGeom>
        </p:spPr>
        <p:txBody>
          <a:bodyPr lIns="0" tIns="0" rIns="0" bIns="0" rtlCol="0" anchor="t">
            <a:spAutoFit/>
          </a:bodyPr>
          <a:lstStyle/>
          <a:p>
            <a:pPr algn="ctr">
              <a:lnSpc>
                <a:spcPts val="2491"/>
              </a:lnSpc>
            </a:pPr>
            <a:r>
              <a:rPr lang="en-US" sz="2466">
                <a:solidFill>
                  <a:srgbClr val="43B4BE"/>
                </a:solidFill>
                <a:latin typeface="Montserrat Classic"/>
              </a:rPr>
              <a:t>Application Segment</a:t>
            </a:r>
          </a:p>
        </p:txBody>
      </p:sp>
      <p:sp>
        <p:nvSpPr>
          <p:cNvPr id="27" name="TextBox 27"/>
          <p:cNvSpPr txBox="1"/>
          <p:nvPr/>
        </p:nvSpPr>
        <p:spPr>
          <a:xfrm>
            <a:off x="13601612" y="3544214"/>
            <a:ext cx="3610441" cy="998108"/>
          </a:xfrm>
          <a:prstGeom prst="rect">
            <a:avLst/>
          </a:prstGeom>
        </p:spPr>
        <p:txBody>
          <a:bodyPr lIns="0" tIns="0" rIns="0" bIns="0" rtlCol="0" anchor="t">
            <a:spAutoFit/>
          </a:bodyPr>
          <a:lstStyle/>
          <a:p>
            <a:pPr marL="621210" lvl="1" indent="-310605">
              <a:lnSpc>
                <a:spcPts val="4028"/>
              </a:lnSpc>
              <a:buFont typeface="Arial"/>
              <a:buChar char="•"/>
            </a:pPr>
            <a:r>
              <a:rPr lang="en-US" sz="2877">
                <a:solidFill>
                  <a:srgbClr val="FFFFFF"/>
                </a:solidFill>
                <a:latin typeface="Montserrat"/>
              </a:rPr>
              <a:t>Children</a:t>
            </a:r>
          </a:p>
          <a:p>
            <a:pPr marL="621210" lvl="1" indent="-310605">
              <a:lnSpc>
                <a:spcPts val="4028"/>
              </a:lnSpc>
              <a:buFont typeface="Arial"/>
              <a:buChar char="•"/>
            </a:pPr>
            <a:r>
              <a:rPr lang="en-US" sz="2877">
                <a:solidFill>
                  <a:srgbClr val="FFFFFF"/>
                </a:solidFill>
                <a:latin typeface="Montserrat"/>
              </a:rPr>
              <a:t>Adults</a:t>
            </a:r>
          </a:p>
        </p:txBody>
      </p:sp>
      <p:sp>
        <p:nvSpPr>
          <p:cNvPr id="28" name="TextBox 28"/>
          <p:cNvSpPr txBox="1"/>
          <p:nvPr/>
        </p:nvSpPr>
        <p:spPr>
          <a:xfrm>
            <a:off x="10293432" y="3853624"/>
            <a:ext cx="2659439" cy="641653"/>
          </a:xfrm>
          <a:prstGeom prst="rect">
            <a:avLst/>
          </a:prstGeom>
        </p:spPr>
        <p:txBody>
          <a:bodyPr lIns="0" tIns="0" rIns="0" bIns="0" rtlCol="0" anchor="t">
            <a:spAutoFit/>
          </a:bodyPr>
          <a:lstStyle/>
          <a:p>
            <a:pPr algn="ctr">
              <a:lnSpc>
                <a:spcPts val="2491"/>
              </a:lnSpc>
            </a:pPr>
            <a:r>
              <a:rPr lang="en-US" sz="2466">
                <a:solidFill>
                  <a:srgbClr val="43B4BE"/>
                </a:solidFill>
                <a:latin typeface="Montserrat Classic"/>
              </a:rPr>
              <a:t>End User Segment</a:t>
            </a:r>
          </a:p>
        </p:txBody>
      </p:sp>
      <p:sp>
        <p:nvSpPr>
          <p:cNvPr id="29" name="TextBox 29"/>
          <p:cNvSpPr txBox="1"/>
          <p:nvPr/>
        </p:nvSpPr>
        <p:spPr>
          <a:xfrm>
            <a:off x="13373012" y="6512178"/>
            <a:ext cx="4534389" cy="1505129"/>
          </a:xfrm>
          <a:prstGeom prst="rect">
            <a:avLst/>
          </a:prstGeom>
        </p:spPr>
        <p:txBody>
          <a:bodyPr lIns="0" tIns="0" rIns="0" bIns="0" rtlCol="0" anchor="t">
            <a:spAutoFit/>
          </a:bodyPr>
          <a:lstStyle/>
          <a:p>
            <a:pPr marL="621210" lvl="1" indent="-310605">
              <a:lnSpc>
                <a:spcPts val="4028"/>
              </a:lnSpc>
              <a:buFont typeface="Arial"/>
              <a:buChar char="•"/>
            </a:pPr>
            <a:r>
              <a:rPr lang="en-US" sz="2877">
                <a:solidFill>
                  <a:srgbClr val="FFFFFF"/>
                </a:solidFill>
                <a:latin typeface="Montserrat"/>
              </a:rPr>
              <a:t>Plastic</a:t>
            </a:r>
          </a:p>
          <a:p>
            <a:pPr marL="621210" lvl="1" indent="-310605">
              <a:lnSpc>
                <a:spcPts val="4028"/>
              </a:lnSpc>
              <a:buFont typeface="Arial"/>
              <a:buChar char="•"/>
            </a:pPr>
            <a:r>
              <a:rPr lang="en-US" sz="2877">
                <a:solidFill>
                  <a:srgbClr val="FFFFFF"/>
                </a:solidFill>
                <a:latin typeface="Montserrat"/>
              </a:rPr>
              <a:t>Wood</a:t>
            </a:r>
          </a:p>
          <a:p>
            <a:pPr marL="621210" lvl="1" indent="-310605">
              <a:lnSpc>
                <a:spcPts val="4028"/>
              </a:lnSpc>
              <a:buFont typeface="Arial"/>
              <a:buChar char="•"/>
            </a:pPr>
            <a:r>
              <a:rPr lang="en-US" sz="2877">
                <a:solidFill>
                  <a:srgbClr val="FFFFFF"/>
                </a:solidFill>
                <a:latin typeface="Montserrat"/>
              </a:rPr>
              <a:t>Metal</a:t>
            </a:r>
          </a:p>
        </p:txBody>
      </p:sp>
      <p:sp>
        <p:nvSpPr>
          <p:cNvPr id="30" name="TextBox 30"/>
          <p:cNvSpPr txBox="1"/>
          <p:nvPr/>
        </p:nvSpPr>
        <p:spPr>
          <a:xfrm>
            <a:off x="10293432" y="6991541"/>
            <a:ext cx="2659439" cy="641653"/>
          </a:xfrm>
          <a:prstGeom prst="rect">
            <a:avLst/>
          </a:prstGeom>
        </p:spPr>
        <p:txBody>
          <a:bodyPr lIns="0" tIns="0" rIns="0" bIns="0" rtlCol="0" anchor="t">
            <a:spAutoFit/>
          </a:bodyPr>
          <a:lstStyle/>
          <a:p>
            <a:pPr algn="ctr">
              <a:lnSpc>
                <a:spcPts val="2491"/>
              </a:lnSpc>
            </a:pPr>
            <a:r>
              <a:rPr lang="en-US" sz="2466">
                <a:solidFill>
                  <a:srgbClr val="43B4BE"/>
                </a:solidFill>
                <a:latin typeface="Montserrat Classic"/>
              </a:rPr>
              <a:t>Material User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478148"/>
            <a:ext cx="10661243" cy="8808852"/>
          </a:xfrm>
          <a:custGeom>
            <a:rect l="l" t="t" r="r" b="b"/>
            <a:pathLst>
              <a:path w="10661243" h="8808852">
                <a:moveTo>
                  <a:pt x="0" y="0"/>
                </a:moveTo>
                <a:lnTo>
                  <a:pt x="10661243" y="0"/>
                </a:lnTo>
                <a:lnTo>
                  <a:pt x="10661243" y="8808852"/>
                </a:lnTo>
                <a:lnTo>
                  <a:pt x="0" y="8808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99726"/>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LEGO Class Blocks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3333" b="-83333"/>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7E5124"/>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D1D22"/>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7E5124"/>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D1D22"/>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7E5124"/>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D1D22"/>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071161" y="1967518"/>
            <a:ext cx="6920490" cy="2647950"/>
          </a:xfrm>
          <a:prstGeom prst="rect">
            <a:avLst/>
          </a:prstGeom>
        </p:spPr>
        <p:txBody>
          <a:bodyPr lIns="0" tIns="0" rIns="0" bIns="0" rtlCol="0" anchor="t">
            <a:spAutoFit/>
          </a:bodyPr>
          <a:lstStyle/>
          <a:p>
            <a:pPr>
              <a:lnSpc>
                <a:spcPts val="4199"/>
              </a:lnSpc>
            </a:pPr>
            <a:r>
              <a:rPr lang="en-US" sz="3999" spc="127">
                <a:solidFill>
                  <a:srgbClr val="FFFFFF"/>
                </a:solidFill>
                <a:latin typeface="Barlow"/>
              </a:rPr>
              <a:t>Pivotal Role of Lego Class Blocks in Nurturing Cognitive and Motor Skills in Young Learners to Drive Market Expansion</a:t>
            </a:r>
          </a:p>
        </p:txBody>
      </p:sp>
      <p:sp>
        <p:nvSpPr>
          <p:cNvPr id="18" name="TextBox 18"/>
          <p:cNvSpPr txBox="1"/>
          <p:nvPr/>
        </p:nvSpPr>
        <p:spPr>
          <a:xfrm>
            <a:off x="6883590" y="6120117"/>
            <a:ext cx="7108062" cy="1659255"/>
          </a:xfrm>
          <a:prstGeom prst="rect">
            <a:avLst/>
          </a:prstGeom>
        </p:spPr>
        <p:txBody>
          <a:bodyPr lIns="0" tIns="0" rIns="0" bIns="0" rtlCol="0" anchor="t">
            <a:spAutoFit/>
          </a:bodyPr>
          <a:lstStyle/>
          <a:p>
            <a:pPr>
              <a:lnSpc>
                <a:spcPts val="4304"/>
              </a:lnSpc>
            </a:pPr>
            <a:r>
              <a:rPr lang="en-US" sz="4099" spc="131">
                <a:solidFill>
                  <a:srgbClr val="FFFFFF"/>
                </a:solidFill>
                <a:latin typeface="Barlow"/>
              </a:rPr>
              <a:t>Supply Chain Disruptions and Budget Constraints Impacting Markets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814" b="-11814"/>
            </a:stretch>
          </a:blipFill>
        </p:spPr>
        <p:txBody>
          <a:bodyPr/>
          <a:lstStyle/>
          <a:p/>
        </p:txBody>
      </p:sp>
      <p:grpSp>
        <p:nvGrpSpPr>
          <p:cNvPr id="3" name="Group 3"/>
          <p:cNvGrpSpPr/>
          <p:nvPr/>
        </p:nvGrpSpPr>
        <p:grpSpPr>
          <a:xfrm>
            <a:off x="1357140" y="1665007"/>
            <a:ext cx="15902160" cy="7407708"/>
            <a:chExt cx="4188223" cy="1951001"/>
          </a:xfrm>
        </p:grpSpPr>
        <p:sp>
          <p:nvSpPr>
            <p:cNvPr id="4" name="Freeform 4"/>
            <p:cNvSpPr/>
            <p:nvPr/>
          </p:nvSpPr>
          <p:spPr>
            <a:xfrm>
              <a:off x="0" y="0"/>
              <a:ext cx="4188223" cy="1951001"/>
            </a:xfrm>
            <a:custGeom>
              <a:rect l="l" t="t" r="r" b="b"/>
              <a:pathLst>
                <a:path w="4188223" h="1951001">
                  <a:moveTo>
                    <a:pt x="0" y="0"/>
                  </a:moveTo>
                  <a:lnTo>
                    <a:pt x="4188223" y="0"/>
                  </a:lnTo>
                  <a:lnTo>
                    <a:pt x="4188223" y="1951001"/>
                  </a:lnTo>
                  <a:lnTo>
                    <a:pt x="0" y="1951001"/>
                  </a:lnTo>
                  <a:close/>
                </a:path>
              </a:pathLst>
            </a:custGeom>
            <a:solidFill>
              <a:srgbClr val="171718">
                <a:alpha val="94902"/>
              </a:srgbClr>
            </a:solidFill>
          </p:spPr>
          <p:txBody>
            <a:bodyPr/>
            <a:lstStyle/>
            <a:p/>
          </p:txBody>
        </p:sp>
        <p:sp>
          <p:nvSpPr>
            <p:cNvPr id="5" name="TextBox 5"/>
            <p:cNvSpPr txBox="1"/>
            <p:nvPr/>
          </p:nvSpPr>
          <p:spPr>
            <a:xfrm>
              <a:off x="0" y="-38100"/>
              <a:ext cx="4188223" cy="198910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252150" y="2042008"/>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693695" y="3039574"/>
            <a:ext cx="15229050" cy="5694045"/>
          </a:xfrm>
          <a:prstGeom prst="rect">
            <a:avLst/>
          </a:prstGeom>
        </p:spPr>
        <p:txBody>
          <a:bodyPr lIns="0" tIns="0" rIns="0" bIns="0" rtlCol="0" anchor="t">
            <a:spAutoFit/>
          </a:bodyPr>
          <a:lstStyle/>
          <a:p>
            <a:pPr marL="582927" lvl="1" indent="-291463">
              <a:lnSpc>
                <a:spcPts val="3779"/>
              </a:lnSpc>
              <a:buFont typeface="Arial"/>
              <a:buChar char="•"/>
            </a:pPr>
            <a:r>
              <a:rPr lang="en-US" sz="2699">
                <a:solidFill>
                  <a:srgbClr val="FFFFFF"/>
                </a:solidFill>
                <a:latin typeface="Montserrat"/>
              </a:rPr>
              <a:t>The Global LEGO Class Blocks Market is witnessing significant growth in the near future.</a:t>
            </a:r>
          </a:p>
          <a:p>
            <a:pPr marL="582927" lvl="1" indent="-291463">
              <a:lnSpc>
                <a:spcPts val="3779"/>
              </a:lnSpc>
              <a:buFont typeface="Arial"/>
              <a:buChar char="•"/>
            </a:pPr>
            <a:r>
              <a:rPr lang="en-US" sz="2699">
                <a:solidFill>
                  <a:srgbClr val="FFFFFF"/>
                </a:solidFill>
                <a:latin typeface="Montserrat"/>
              </a:rPr>
              <a:t>The versatility of Lego Class Blocks in promoting creativity and cognitive abilities positions them as essential tools in educational settings, driving sustained demand within this category. </a:t>
            </a:r>
          </a:p>
          <a:p>
            <a:pPr marL="582927" lvl="1" indent="-291463">
              <a:lnSpc>
                <a:spcPts val="3779"/>
              </a:lnSpc>
              <a:buFont typeface="Arial"/>
              <a:buChar char="•"/>
            </a:pPr>
            <a:r>
              <a:rPr lang="en-US" sz="2699">
                <a:solidFill>
                  <a:srgbClr val="FFFFFF"/>
                </a:solidFill>
                <a:latin typeface="Montserrat"/>
              </a:rPr>
              <a:t>The appeal of Lego Class Blocks for home use is driven by their versatility, fostering creativity and skill development in an informal learning environment. </a:t>
            </a:r>
          </a:p>
          <a:p>
            <a:pPr marL="582927" lvl="1" indent="-291463">
              <a:lnSpc>
                <a:spcPts val="3779"/>
              </a:lnSpc>
              <a:buFont typeface="Arial"/>
              <a:buChar char="•"/>
            </a:pPr>
            <a:r>
              <a:rPr lang="en-US" sz="2699">
                <a:solidFill>
                  <a:srgbClr val="FFFFFF"/>
                </a:solidFill>
                <a:latin typeface="Montserrat"/>
              </a:rPr>
              <a:t>Lego sets featuring intricate designs contribute significantly to the expanding market, showcasing the enduring appeal of Lego Class Blocks across diverse age groups.</a:t>
            </a:r>
          </a:p>
          <a:p>
            <a:pPr marL="582927" lvl="1" indent="-291463">
              <a:lnSpc>
                <a:spcPts val="3779"/>
              </a:lnSpc>
              <a:buFont typeface="Arial"/>
              <a:buChar char="•"/>
            </a:pPr>
            <a:r>
              <a:rPr lang="en-US" sz="2699">
                <a:solidFill>
                  <a:srgbClr val="FFFFFF"/>
                </a:solidFill>
                <a:latin typeface="Montserrat"/>
              </a:rPr>
              <a:t>Wood stands out as the fastest-growing category in the lego class blocks market, gaining traction for its eco-friendly and sustainable characteristics.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30962"/>
            </a:stretch>
          </a:blipFill>
        </p:spPr>
        <p:txBody>
          <a:bodyPr/>
          <a:lstStyle/>
          <a:p/>
        </p:txBody>
      </p:sp>
      <p:sp>
        <p:nvSpPr>
          <p:cNvPr id="3" name="Freeform 3"/>
          <p:cNvSpPr/>
          <p:nvPr/>
        </p:nvSpPr>
        <p:spPr>
          <a:xfrm>
            <a:off x="1028700" y="2317463"/>
            <a:ext cx="3396268" cy="2133966"/>
          </a:xfrm>
          <a:custGeom>
            <a:rect l="l" t="t" r="r" b="b"/>
            <a:pathLst>
              <a:path w="3396268" h="2133966">
                <a:moveTo>
                  <a:pt x="0" y="0"/>
                </a:moveTo>
                <a:lnTo>
                  <a:pt x="3396268" y="0"/>
                </a:lnTo>
                <a:lnTo>
                  <a:pt x="3396268" y="2133966"/>
                </a:lnTo>
                <a:lnTo>
                  <a:pt x="0" y="2133966"/>
                </a:lnTo>
                <a:lnTo>
                  <a:pt x="0" y="0"/>
                </a:lnTo>
                <a:close/>
              </a:path>
            </a:pathLst>
          </a:custGeom>
          <a:blipFill>
            <a:blip r:embed="rId3"/>
            <a:stretch>
              <a:fillRect t="-27020" b="-32132"/>
            </a:stretch>
          </a:blipFill>
        </p:spPr>
        <p:txBody>
          <a:bodyPr/>
          <a:lstStyle/>
          <a:p/>
        </p:txBody>
      </p:sp>
      <p:sp>
        <p:nvSpPr>
          <p:cNvPr id="4" name="Freeform 4"/>
          <p:cNvSpPr/>
          <p:nvPr/>
        </p:nvSpPr>
        <p:spPr>
          <a:xfrm>
            <a:off x="5488001" y="2165581"/>
            <a:ext cx="3385738" cy="2437732"/>
          </a:xfrm>
          <a:custGeom>
            <a:rect l="l" t="t" r="r" b="b"/>
            <a:pathLst>
              <a:path w="3385738" h="2437732">
                <a:moveTo>
                  <a:pt x="0" y="0"/>
                </a:moveTo>
                <a:lnTo>
                  <a:pt x="3385738" y="0"/>
                </a:lnTo>
                <a:lnTo>
                  <a:pt x="3385738" y="2437731"/>
                </a:lnTo>
                <a:lnTo>
                  <a:pt x="0" y="2437731"/>
                </a:lnTo>
                <a:lnTo>
                  <a:pt x="0" y="0"/>
                </a:lnTo>
                <a:close/>
              </a:path>
            </a:pathLst>
          </a:custGeom>
          <a:blipFill>
            <a:blip r:embed="rId4"/>
            <a:stretch>
              <a:fillRect/>
            </a:stretch>
          </a:blipFill>
        </p:spPr>
        <p:txBody>
          <a:bodyPr/>
          <a:lstStyle/>
          <a:p/>
        </p:txBody>
      </p:sp>
      <p:sp>
        <p:nvSpPr>
          <p:cNvPr id="5" name="Freeform 5"/>
          <p:cNvSpPr/>
          <p:nvPr/>
        </p:nvSpPr>
        <p:spPr>
          <a:xfrm>
            <a:off x="9936771" y="2165581"/>
            <a:ext cx="1949964" cy="2615806"/>
          </a:xfrm>
          <a:custGeom>
            <a:rect l="l" t="t" r="r" b="b"/>
            <a:pathLst>
              <a:path w="1949964" h="2615806">
                <a:moveTo>
                  <a:pt x="0" y="0"/>
                </a:moveTo>
                <a:lnTo>
                  <a:pt x="1949965" y="0"/>
                </a:lnTo>
                <a:lnTo>
                  <a:pt x="1949965" y="2615805"/>
                </a:lnTo>
                <a:lnTo>
                  <a:pt x="0" y="2615805"/>
                </a:lnTo>
                <a:lnTo>
                  <a:pt x="0" y="0"/>
                </a:lnTo>
                <a:close/>
              </a:path>
            </a:pathLst>
          </a:custGeom>
          <a:blipFill>
            <a:blip r:embed="rId5"/>
            <a:stretch>
              <a:fillRect/>
            </a:stretch>
          </a:blipFill>
        </p:spPr>
        <p:txBody>
          <a:bodyPr/>
          <a:lstStyle/>
          <a:p/>
        </p:txBody>
      </p:sp>
      <p:sp>
        <p:nvSpPr>
          <p:cNvPr id="6" name="Freeform 6"/>
          <p:cNvSpPr/>
          <p:nvPr/>
        </p:nvSpPr>
        <p:spPr>
          <a:xfrm>
            <a:off x="13201186" y="2073671"/>
            <a:ext cx="4705791" cy="2621550"/>
          </a:xfrm>
          <a:custGeom>
            <a:rect l="l" t="t" r="r" b="b"/>
            <a:pathLst>
              <a:path w="4705791" h="2621550">
                <a:moveTo>
                  <a:pt x="0" y="0"/>
                </a:moveTo>
                <a:lnTo>
                  <a:pt x="4705790" y="0"/>
                </a:lnTo>
                <a:lnTo>
                  <a:pt x="4705790" y="2621550"/>
                </a:lnTo>
                <a:lnTo>
                  <a:pt x="0" y="2621550"/>
                </a:lnTo>
                <a:lnTo>
                  <a:pt x="0" y="0"/>
                </a:lnTo>
                <a:close/>
              </a:path>
            </a:pathLst>
          </a:custGeom>
          <a:blipFill>
            <a:blip r:embed="rId6"/>
            <a:stretch>
              <a:fillRect/>
            </a:stretch>
          </a:blipFill>
        </p:spPr>
        <p:txBody>
          <a:bodyPr/>
          <a:lstStyle/>
          <a:p/>
        </p:txBody>
      </p:sp>
      <p:sp>
        <p:nvSpPr>
          <p:cNvPr id="7" name="Freeform 7"/>
          <p:cNvSpPr/>
          <p:nvPr/>
        </p:nvSpPr>
        <p:spPr>
          <a:xfrm>
            <a:off x="502133" y="5050987"/>
            <a:ext cx="5552176" cy="2344454"/>
          </a:xfrm>
          <a:custGeom>
            <a:rect l="l" t="t" r="r" b="b"/>
            <a:pathLst>
              <a:path w="5552176" h="2344454">
                <a:moveTo>
                  <a:pt x="0" y="0"/>
                </a:moveTo>
                <a:lnTo>
                  <a:pt x="5552176" y="0"/>
                </a:lnTo>
                <a:lnTo>
                  <a:pt x="5552176" y="2344454"/>
                </a:lnTo>
                <a:lnTo>
                  <a:pt x="0" y="2344454"/>
                </a:lnTo>
                <a:lnTo>
                  <a:pt x="0" y="0"/>
                </a:lnTo>
                <a:close/>
              </a:path>
            </a:pathLst>
          </a:custGeom>
          <a:blipFill>
            <a:blip r:embed="rId7"/>
            <a:stretch>
              <a:fillRect/>
            </a:stretch>
          </a:blipFill>
        </p:spPr>
        <p:txBody>
          <a:bodyPr/>
          <a:lstStyle/>
          <a:p/>
        </p:txBody>
      </p:sp>
      <p:sp>
        <p:nvSpPr>
          <p:cNvPr id="8" name="Freeform 8"/>
          <p:cNvSpPr/>
          <p:nvPr/>
        </p:nvSpPr>
        <p:spPr>
          <a:xfrm>
            <a:off x="13874249" y="4781386"/>
            <a:ext cx="3359663" cy="2767827"/>
          </a:xfrm>
          <a:custGeom>
            <a:rect l="l" t="t" r="r" b="b"/>
            <a:pathLst>
              <a:path w="3359662" h="2767827">
                <a:moveTo>
                  <a:pt x="0" y="0"/>
                </a:moveTo>
                <a:lnTo>
                  <a:pt x="3359662" y="0"/>
                </a:lnTo>
                <a:lnTo>
                  <a:pt x="3359662" y="2767827"/>
                </a:lnTo>
                <a:lnTo>
                  <a:pt x="0" y="2767827"/>
                </a:lnTo>
                <a:lnTo>
                  <a:pt x="0" y="0"/>
                </a:lnTo>
                <a:close/>
              </a:path>
            </a:pathLst>
          </a:custGeom>
          <a:blipFill>
            <a:blip r:embed="rId8"/>
            <a:stretch>
              <a:fillRect l="-44654" t="-34943" r="-50100" b="-22655"/>
            </a:stretch>
          </a:blipFill>
        </p:spPr>
        <p:txBody>
          <a:bodyPr/>
          <a:lstStyle/>
          <a:p/>
        </p:txBody>
      </p:sp>
      <p:sp>
        <p:nvSpPr>
          <p:cNvPr id="9" name="Freeform 9"/>
          <p:cNvSpPr/>
          <p:nvPr/>
        </p:nvSpPr>
        <p:spPr>
          <a:xfrm>
            <a:off x="7009882" y="5050987"/>
            <a:ext cx="4268237" cy="1632328"/>
          </a:xfrm>
          <a:custGeom>
            <a:rect l="l" t="t" r="r" b="b"/>
            <a:pathLst>
              <a:path w="4268237" h="1632328">
                <a:moveTo>
                  <a:pt x="0" y="0"/>
                </a:moveTo>
                <a:lnTo>
                  <a:pt x="4268236" y="0"/>
                </a:lnTo>
                <a:lnTo>
                  <a:pt x="4268236" y="1632328"/>
                </a:lnTo>
                <a:lnTo>
                  <a:pt x="0" y="1632328"/>
                </a:lnTo>
                <a:lnTo>
                  <a:pt x="0" y="0"/>
                </a:lnTo>
                <a:close/>
              </a:path>
            </a:pathLst>
          </a:custGeom>
          <a:blipFill>
            <a:blip r:embed="rId9"/>
            <a:stretch>
              <a:fillRect/>
            </a:stretch>
          </a:blipFill>
        </p:spPr>
        <p:txBody>
          <a:bodyPr/>
          <a:lstStyle/>
          <a:p/>
        </p:txBody>
      </p:sp>
      <p:sp>
        <p:nvSpPr>
          <p:cNvPr id="10" name="TextBox 10"/>
          <p:cNvSpPr txBox="1"/>
          <p:nvPr/>
        </p:nvSpPr>
        <p:spPr>
          <a:xfrm>
            <a:off x="5715833" y="859166"/>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442c2znt"/>
              </a:rPr>
              <a:t>https://tinyurl.com/442c2znt</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48</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LEGO Class Blocks Market Report 2024</dc:title>
  <cp:lastModifiedBy>decipher market</cp:lastModifiedBy>
  <cp:revision>2</cp:revision>
  <dcterms:created xsi:type="dcterms:W3CDTF">2006-08-16T00:00:00Z</dcterms:created>
  <dcterms:modified xsi:type="dcterms:W3CDTF">2024-03-11T15:43:07Z</dcterms:modified>
</cp:coreProperties>
</file>