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4tw8h9dr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82041" y="2792557"/>
            <a:ext cx="14723918" cy="4701886"/>
            <a:chExt cx="3877904" cy="12383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7904" cy="1238357"/>
            </a:xfrm>
            <a:custGeom>
              <a:rect l="l" t="t" r="r" b="b"/>
              <a:pathLst>
                <a:path w="3877904" h="1238357">
                  <a:moveTo>
                    <a:pt x="0" y="0"/>
                  </a:moveTo>
                  <a:lnTo>
                    <a:pt x="3877904" y="0"/>
                  </a:lnTo>
                  <a:lnTo>
                    <a:pt x="3877904" y="1238357"/>
                  </a:lnTo>
                  <a:lnTo>
                    <a:pt x="0" y="1238357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7904" cy="127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94335" y="3124758"/>
            <a:ext cx="14308282" cy="316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80"/>
              </a:lnSpc>
            </a:pPr>
            <a:r>
              <a:rPr lang="en-US" sz="8099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8180"/>
              </a:lnSpc>
            </a:pPr>
            <a:r>
              <a:rPr lang="en-US" sz="8099">
                <a:solidFill>
                  <a:srgbClr val="000000"/>
                </a:solidFill>
                <a:latin typeface="Canva Sans"/>
              </a:rPr>
              <a:t>LED SURGICAL HEADLIGHTS </a:t>
            </a:r>
          </a:p>
          <a:p>
            <a:pPr>
              <a:lnSpc>
                <a:spcPts val="8180"/>
              </a:lnSpc>
            </a:pPr>
            <a:r>
              <a:rPr lang="en-US" sz="8099">
                <a:solidFill>
                  <a:srgbClr val="000000"/>
                </a:solidFill>
                <a:latin typeface="Canva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52401" y="6494116"/>
            <a:ext cx="8792149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5" b="-1809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22256" y="2072986"/>
            <a:ext cx="15443488" cy="6141027"/>
            <a:chExt cx="4067421" cy="16173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7421" cy="1617390"/>
            </a:xfrm>
            <a:custGeom>
              <a:rect l="l" t="t" r="r" b="b"/>
              <a:pathLst>
                <a:path w="4067421" h="1617390">
                  <a:moveTo>
                    <a:pt x="0" y="0"/>
                  </a:moveTo>
                  <a:lnTo>
                    <a:pt x="4067421" y="0"/>
                  </a:lnTo>
                  <a:lnTo>
                    <a:pt x="4067421" y="1617390"/>
                  </a:lnTo>
                  <a:lnTo>
                    <a:pt x="0" y="1617390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067421" cy="1636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43128" y="2456650"/>
            <a:ext cx="8801745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2432" y="3790084"/>
            <a:ext cx="14605722" cy="392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50"/>
              </a:lnSpc>
              <a:spcBef>
                <a:spcPct val="0"/>
              </a:spcBef>
            </a:pPr>
            <a:r>
              <a:rPr lang="en-US" sz="5099">
                <a:solidFill>
                  <a:srgbClr val="FFFFFF"/>
                </a:solidFill>
                <a:latin typeface="Canva Sans"/>
              </a:rPr>
              <a:t>Surgical headlights, also known as portable headlamps, are a form of equipment used by doctors and surgeons during surgical procedures. Some surgical headlights have a battery pack to power the light bulb, while others are powered by a fibre optic cable.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883458" y="5429126"/>
            <a:ext cx="10521084" cy="2093181"/>
            <a:chExt cx="2156186" cy="428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2075" y="0"/>
                  </a:moveTo>
                  <a:lnTo>
                    <a:pt x="2134111" y="0"/>
                  </a:lnTo>
                  <a:cubicBezTo>
                    <a:pt x="2146303" y="0"/>
                    <a:pt x="2156186" y="9884"/>
                    <a:pt x="2156186" y="22075"/>
                  </a:cubicBezTo>
                  <a:lnTo>
                    <a:pt x="2156186" y="406900"/>
                  </a:lnTo>
                  <a:cubicBezTo>
                    <a:pt x="2156186" y="419092"/>
                    <a:pt x="2146303" y="428975"/>
                    <a:pt x="2134111" y="428975"/>
                  </a:cubicBezTo>
                  <a:lnTo>
                    <a:pt x="22075" y="428975"/>
                  </a:lnTo>
                  <a:cubicBezTo>
                    <a:pt x="9884" y="428975"/>
                    <a:pt x="0" y="419092"/>
                    <a:pt x="0" y="406900"/>
                  </a:cubicBezTo>
                  <a:lnTo>
                    <a:pt x="0" y="22075"/>
                  </a:lnTo>
                  <a:cubicBezTo>
                    <a:pt x="0" y="9884"/>
                    <a:pt x="9884" y="0"/>
                    <a:pt x="22075" y="0"/>
                  </a:cubicBezTo>
                  <a:close/>
                </a:path>
              </a:pathLst>
            </a:custGeom>
            <a:solidFill>
              <a:srgbClr val="2E3B43">
                <a:alpha val="9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185070" y="3081697"/>
            <a:ext cx="9917861" cy="3077740"/>
          </a:xfrm>
          <a:custGeom>
            <a:rect l="l" t="t" r="r" b="b"/>
            <a:pathLst>
              <a:path w="9917861" h="3077740">
                <a:moveTo>
                  <a:pt x="0" y="0"/>
                </a:moveTo>
                <a:lnTo>
                  <a:pt x="9917860" y="0"/>
                </a:lnTo>
                <a:lnTo>
                  <a:pt x="9917860" y="3077740"/>
                </a:lnTo>
                <a:lnTo>
                  <a:pt x="0" y="30777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3883458" y="2764694"/>
            <a:ext cx="10521084" cy="2093181"/>
            <a:chExt cx="2156186" cy="428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2075" y="0"/>
                  </a:moveTo>
                  <a:lnTo>
                    <a:pt x="2134111" y="0"/>
                  </a:lnTo>
                  <a:cubicBezTo>
                    <a:pt x="2146303" y="0"/>
                    <a:pt x="2156186" y="9884"/>
                    <a:pt x="2156186" y="22075"/>
                  </a:cubicBezTo>
                  <a:lnTo>
                    <a:pt x="2156186" y="406900"/>
                  </a:lnTo>
                  <a:cubicBezTo>
                    <a:pt x="2156186" y="419092"/>
                    <a:pt x="2146303" y="428975"/>
                    <a:pt x="2134111" y="428975"/>
                  </a:cubicBezTo>
                  <a:lnTo>
                    <a:pt x="22075" y="428975"/>
                  </a:lnTo>
                  <a:cubicBezTo>
                    <a:pt x="9884" y="428975"/>
                    <a:pt x="0" y="419092"/>
                    <a:pt x="0" y="406900"/>
                  </a:cubicBezTo>
                  <a:lnTo>
                    <a:pt x="0" y="22075"/>
                  </a:lnTo>
                  <a:cubicBezTo>
                    <a:pt x="0" y="9884"/>
                    <a:pt x="9884" y="0"/>
                    <a:pt x="22075" y="0"/>
                  </a:cubicBezTo>
                  <a:close/>
                </a:path>
              </a:pathLst>
            </a:custGeom>
            <a:solidFill>
              <a:srgbClr val="2E3B43">
                <a:alpha val="94902"/>
              </a:srgbClr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flipH="1" flipV="1">
            <a:off x="6065469" y="3261212"/>
            <a:ext cx="0" cy="1100145"/>
          </a:xfrm>
          <a:prstGeom prst="line">
            <a:avLst/>
          </a:prstGeom>
          <a:ln w="19050" cap="flat">
            <a:solidFill>
              <a:srgbClr val="FFFFFF">
                <a:alpha val="9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1" name="AutoShape 11"/>
          <p:cNvSpPr/>
          <p:nvPr/>
        </p:nvSpPr>
        <p:spPr>
          <a:xfrm flipH="1" flipV="1">
            <a:off x="6065469" y="5925644"/>
            <a:ext cx="0" cy="1100145"/>
          </a:xfrm>
          <a:prstGeom prst="line">
            <a:avLst/>
          </a:prstGeom>
          <a:ln w="19050" cap="flat">
            <a:solidFill>
              <a:srgbClr val="FFFFFF">
                <a:alpha val="9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162248" y="9403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79342" y="2977319"/>
            <a:ext cx="7656487" cy="158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6344"/>
              </a:lnSpc>
              <a:spcBef>
                <a:spcPct val="0"/>
              </a:spcBef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$2,015.74 Million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79342" y="5663725"/>
            <a:ext cx="7656487" cy="158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CAGR</a:t>
            </a:r>
          </a:p>
          <a:p>
            <a:pPr algn="ctr">
              <a:lnSpc>
                <a:spcPts val="6344"/>
              </a:lnSpc>
              <a:spcBef>
                <a:spcPct val="0"/>
              </a:spcBef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6.64%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40465" y="3410288"/>
            <a:ext cx="1903420" cy="776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  <a:spcBef>
                <a:spcPct val="0"/>
              </a:spcBef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52044" y="5641751"/>
            <a:ext cx="1903420" cy="158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6344"/>
              </a:lnSpc>
              <a:spcBef>
                <a:spcPct val="0"/>
              </a:spcBef>
            </a:pPr>
            <a:r>
              <a:rPr lang="en-US" sz="4532" spc="145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804928" y="441324"/>
            <a:ext cx="16678145" cy="1092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03450" y="2159429"/>
            <a:ext cx="2137023" cy="2137023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455" y="0"/>
                  </a:moveTo>
                  <a:lnTo>
                    <a:pt x="740345" y="0"/>
                  </a:lnTo>
                  <a:cubicBezTo>
                    <a:pt x="780361" y="0"/>
                    <a:pt x="812800" y="32439"/>
                    <a:pt x="812800" y="72455"/>
                  </a:cubicBezTo>
                  <a:lnTo>
                    <a:pt x="812800" y="740345"/>
                  </a:lnTo>
                  <a:cubicBezTo>
                    <a:pt x="812800" y="780361"/>
                    <a:pt x="780361" y="812800"/>
                    <a:pt x="740345" y="812800"/>
                  </a:cubicBezTo>
                  <a:lnTo>
                    <a:pt x="72455" y="812800"/>
                  </a:lnTo>
                  <a:cubicBezTo>
                    <a:pt x="32439" y="812800"/>
                    <a:pt x="0" y="780361"/>
                    <a:pt x="0" y="740345"/>
                  </a:cubicBezTo>
                  <a:lnTo>
                    <a:pt x="0" y="72455"/>
                  </a:lnTo>
                  <a:cubicBezTo>
                    <a:pt x="0" y="32439"/>
                    <a:pt x="32439" y="0"/>
                    <a:pt x="72455" y="0"/>
                  </a:cubicBezTo>
                  <a:close/>
                </a:path>
              </a:pathLst>
            </a:custGeom>
            <a:solidFill>
              <a:srgbClr val="1B1B18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31118" y="2387097"/>
            <a:ext cx="5906768" cy="2978076"/>
            <a:chExt cx="1511671" cy="7621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214" y="0"/>
                  </a:moveTo>
                  <a:lnTo>
                    <a:pt x="1485457" y="0"/>
                  </a:lnTo>
                  <a:cubicBezTo>
                    <a:pt x="1492410" y="0"/>
                    <a:pt x="1499077" y="2762"/>
                    <a:pt x="1503993" y="7678"/>
                  </a:cubicBezTo>
                  <a:cubicBezTo>
                    <a:pt x="1508909" y="12594"/>
                    <a:pt x="1511671" y="19261"/>
                    <a:pt x="1511671" y="26214"/>
                  </a:cubicBezTo>
                  <a:lnTo>
                    <a:pt x="1511671" y="735941"/>
                  </a:lnTo>
                  <a:cubicBezTo>
                    <a:pt x="1511671" y="742893"/>
                    <a:pt x="1508909" y="749561"/>
                    <a:pt x="1503993" y="754477"/>
                  </a:cubicBezTo>
                  <a:cubicBezTo>
                    <a:pt x="1499077" y="759393"/>
                    <a:pt x="1492410" y="762155"/>
                    <a:pt x="1485457" y="762155"/>
                  </a:cubicBezTo>
                  <a:lnTo>
                    <a:pt x="26214" y="762155"/>
                  </a:lnTo>
                  <a:cubicBezTo>
                    <a:pt x="19261" y="762155"/>
                    <a:pt x="12594" y="759393"/>
                    <a:pt x="7678" y="754477"/>
                  </a:cubicBezTo>
                  <a:cubicBezTo>
                    <a:pt x="2762" y="749561"/>
                    <a:pt x="0" y="742893"/>
                    <a:pt x="0" y="735941"/>
                  </a:cubicBezTo>
                  <a:lnTo>
                    <a:pt x="0" y="26214"/>
                  </a:lnTo>
                  <a:cubicBezTo>
                    <a:pt x="0" y="19261"/>
                    <a:pt x="2762" y="12594"/>
                    <a:pt x="7678" y="7678"/>
                  </a:cubicBezTo>
                  <a:cubicBezTo>
                    <a:pt x="12594" y="2762"/>
                    <a:pt x="19261" y="0"/>
                    <a:pt x="262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4935" y="3039088"/>
            <a:ext cx="5792951" cy="1776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Wireless LED Surgical Headlight </a:t>
            </a:r>
          </a:p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USD 1,334.73 Million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46541" y="6052556"/>
            <a:ext cx="2137023" cy="2137023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455" y="0"/>
                  </a:moveTo>
                  <a:lnTo>
                    <a:pt x="740345" y="0"/>
                  </a:lnTo>
                  <a:cubicBezTo>
                    <a:pt x="780361" y="0"/>
                    <a:pt x="812800" y="32439"/>
                    <a:pt x="812800" y="72455"/>
                  </a:cubicBezTo>
                  <a:lnTo>
                    <a:pt x="812800" y="740345"/>
                  </a:lnTo>
                  <a:cubicBezTo>
                    <a:pt x="812800" y="780361"/>
                    <a:pt x="780361" y="812800"/>
                    <a:pt x="740345" y="812800"/>
                  </a:cubicBezTo>
                  <a:lnTo>
                    <a:pt x="72455" y="812800"/>
                  </a:lnTo>
                  <a:cubicBezTo>
                    <a:pt x="32439" y="812800"/>
                    <a:pt x="0" y="780361"/>
                    <a:pt x="0" y="740345"/>
                  </a:cubicBezTo>
                  <a:lnTo>
                    <a:pt x="0" y="72455"/>
                  </a:lnTo>
                  <a:cubicBezTo>
                    <a:pt x="0" y="32439"/>
                    <a:pt x="32439" y="0"/>
                    <a:pt x="72455" y="0"/>
                  </a:cubicBezTo>
                  <a:close/>
                </a:path>
              </a:pathLst>
            </a:custGeom>
            <a:solidFill>
              <a:srgbClr val="1B1B18"/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74209" y="6280224"/>
            <a:ext cx="5906768" cy="2978076"/>
            <a:chExt cx="1511671" cy="7621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214" y="0"/>
                  </a:moveTo>
                  <a:lnTo>
                    <a:pt x="1485457" y="0"/>
                  </a:lnTo>
                  <a:cubicBezTo>
                    <a:pt x="1492410" y="0"/>
                    <a:pt x="1499077" y="2762"/>
                    <a:pt x="1503993" y="7678"/>
                  </a:cubicBezTo>
                  <a:cubicBezTo>
                    <a:pt x="1508909" y="12594"/>
                    <a:pt x="1511671" y="19261"/>
                    <a:pt x="1511671" y="26214"/>
                  </a:cubicBezTo>
                  <a:lnTo>
                    <a:pt x="1511671" y="735941"/>
                  </a:lnTo>
                  <a:cubicBezTo>
                    <a:pt x="1511671" y="742893"/>
                    <a:pt x="1508909" y="749561"/>
                    <a:pt x="1503993" y="754477"/>
                  </a:cubicBezTo>
                  <a:cubicBezTo>
                    <a:pt x="1499077" y="759393"/>
                    <a:pt x="1492410" y="762155"/>
                    <a:pt x="1485457" y="762155"/>
                  </a:cubicBezTo>
                  <a:lnTo>
                    <a:pt x="26214" y="762155"/>
                  </a:lnTo>
                  <a:cubicBezTo>
                    <a:pt x="19261" y="762155"/>
                    <a:pt x="12594" y="759393"/>
                    <a:pt x="7678" y="754477"/>
                  </a:cubicBezTo>
                  <a:cubicBezTo>
                    <a:pt x="2762" y="749561"/>
                    <a:pt x="0" y="742893"/>
                    <a:pt x="0" y="735941"/>
                  </a:cubicBezTo>
                  <a:lnTo>
                    <a:pt x="0" y="26214"/>
                  </a:lnTo>
                  <a:cubicBezTo>
                    <a:pt x="0" y="19261"/>
                    <a:pt x="2762" y="12594"/>
                    <a:pt x="7678" y="7678"/>
                  </a:cubicBezTo>
                  <a:cubicBezTo>
                    <a:pt x="12594" y="2762"/>
                    <a:pt x="19261" y="0"/>
                    <a:pt x="262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17184" y="6654063"/>
            <a:ext cx="5734636" cy="551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5"/>
              </a:lnSpc>
            </a:pPr>
            <a:r>
              <a:rPr lang="en-US" sz="4380" spc="140">
                <a:solidFill>
                  <a:srgbClr val="000000"/>
                </a:solidFill>
                <a:latin typeface="Barlow Semi-Bold"/>
              </a:rPr>
              <a:t>Application analysis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31118" y="7596526"/>
            <a:ext cx="5792951" cy="1186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Neurosurgery</a:t>
            </a:r>
          </a:p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USD 47.50 Million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763373" y="4296451"/>
            <a:ext cx="2137023" cy="2137023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455" y="0"/>
                  </a:moveTo>
                  <a:lnTo>
                    <a:pt x="740345" y="0"/>
                  </a:lnTo>
                  <a:cubicBezTo>
                    <a:pt x="780361" y="0"/>
                    <a:pt x="812800" y="32439"/>
                    <a:pt x="812800" y="72455"/>
                  </a:cubicBezTo>
                  <a:lnTo>
                    <a:pt x="812800" y="740345"/>
                  </a:lnTo>
                  <a:cubicBezTo>
                    <a:pt x="812800" y="780361"/>
                    <a:pt x="780361" y="812800"/>
                    <a:pt x="740345" y="812800"/>
                  </a:cubicBezTo>
                  <a:lnTo>
                    <a:pt x="72455" y="812800"/>
                  </a:lnTo>
                  <a:cubicBezTo>
                    <a:pt x="32439" y="812800"/>
                    <a:pt x="0" y="780361"/>
                    <a:pt x="0" y="740345"/>
                  </a:cubicBezTo>
                  <a:lnTo>
                    <a:pt x="0" y="72455"/>
                  </a:lnTo>
                  <a:cubicBezTo>
                    <a:pt x="0" y="32439"/>
                    <a:pt x="32439" y="0"/>
                    <a:pt x="72455" y="0"/>
                  </a:cubicBezTo>
                  <a:close/>
                </a:path>
              </a:pathLst>
            </a:custGeom>
            <a:solidFill>
              <a:srgbClr val="1B1B18"/>
            </a:solidFill>
          </p:spPr>
          <p:txBody>
            <a:bodyPr/>
            <a:lstStyle/>
            <a:p/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91041" y="4524119"/>
            <a:ext cx="5906768" cy="2978076"/>
            <a:chExt cx="1511671" cy="76215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214" y="0"/>
                  </a:moveTo>
                  <a:lnTo>
                    <a:pt x="1485457" y="0"/>
                  </a:lnTo>
                  <a:cubicBezTo>
                    <a:pt x="1492410" y="0"/>
                    <a:pt x="1499077" y="2762"/>
                    <a:pt x="1503993" y="7678"/>
                  </a:cubicBezTo>
                  <a:cubicBezTo>
                    <a:pt x="1508909" y="12594"/>
                    <a:pt x="1511671" y="19261"/>
                    <a:pt x="1511671" y="26214"/>
                  </a:cubicBezTo>
                  <a:lnTo>
                    <a:pt x="1511671" y="735941"/>
                  </a:lnTo>
                  <a:cubicBezTo>
                    <a:pt x="1511671" y="742893"/>
                    <a:pt x="1508909" y="749561"/>
                    <a:pt x="1503993" y="754477"/>
                  </a:cubicBezTo>
                  <a:cubicBezTo>
                    <a:pt x="1499077" y="759393"/>
                    <a:pt x="1492410" y="762155"/>
                    <a:pt x="1485457" y="762155"/>
                  </a:cubicBezTo>
                  <a:lnTo>
                    <a:pt x="26214" y="762155"/>
                  </a:lnTo>
                  <a:cubicBezTo>
                    <a:pt x="19261" y="762155"/>
                    <a:pt x="12594" y="759393"/>
                    <a:pt x="7678" y="754477"/>
                  </a:cubicBezTo>
                  <a:cubicBezTo>
                    <a:pt x="2762" y="749561"/>
                    <a:pt x="0" y="742893"/>
                    <a:pt x="0" y="735941"/>
                  </a:cubicBezTo>
                  <a:lnTo>
                    <a:pt x="0" y="26214"/>
                  </a:lnTo>
                  <a:cubicBezTo>
                    <a:pt x="0" y="19261"/>
                    <a:pt x="2762" y="12594"/>
                    <a:pt x="7678" y="7678"/>
                  </a:cubicBezTo>
                  <a:cubicBezTo>
                    <a:pt x="12594" y="2762"/>
                    <a:pt x="19261" y="0"/>
                    <a:pt x="262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163173" y="4924729"/>
            <a:ext cx="5734636" cy="551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5"/>
              </a:lnSpc>
            </a:pPr>
            <a:r>
              <a:rPr lang="en-US" sz="4380" spc="140">
                <a:solidFill>
                  <a:srgbClr val="000000"/>
                </a:solidFill>
                <a:latin typeface="Barlow Semi-Bold"/>
              </a:rPr>
              <a:t>End-User Segment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047949" y="5840421"/>
            <a:ext cx="5792951" cy="1186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Hospitals</a:t>
            </a:r>
          </a:p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 USD 1,350.48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28700"/>
            <a:ext cx="11205204" cy="9258300"/>
          </a:xfrm>
          <a:custGeom>
            <a:rect l="l" t="t" r="r" b="b"/>
            <a:pathLst>
              <a:path w="11205204" h="9258300">
                <a:moveTo>
                  <a:pt x="0" y="0"/>
                </a:moveTo>
                <a:lnTo>
                  <a:pt x="11205204" y="0"/>
                </a:lnTo>
                <a:lnTo>
                  <a:pt x="1120520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271967" y="220508"/>
            <a:ext cx="1801603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115">
                <a:solidFill>
                  <a:srgbClr val="000000"/>
                </a:solidFill>
                <a:latin typeface="Canva Sans"/>
              </a:rPr>
              <a:t>GLOBAL LED SURGICAL HEADLIGHTS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724321" y="5680446"/>
            <a:ext cx="7976592" cy="1772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6499" spc="207">
                <a:solidFill>
                  <a:srgbClr val="055C63"/>
                </a:solidFill>
                <a:latin typeface="Barlow Semi-Bold"/>
              </a:rPr>
              <a:t>North America </a:t>
            </a:r>
          </a:p>
          <a:p>
            <a:pPr algn="ctr">
              <a:lnSpc>
                <a:spcPts val="6889"/>
              </a:lnSpc>
            </a:pPr>
            <a:r>
              <a:rPr lang="en-US" sz="6499" spc="207">
                <a:solidFill>
                  <a:srgbClr val="055C63"/>
                </a:solidFill>
                <a:latin typeface="Barlow Semi-Bold"/>
              </a:rPr>
              <a:t> USD 657.94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23" b="-1279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724166" y="2423748"/>
            <a:ext cx="7975016" cy="2939379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980010" y="5684682"/>
            <a:ext cx="8719172" cy="3296968"/>
            <a:chExt cx="7487197" cy="28311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831124"/>
            </a:xfrm>
            <a:custGeom>
              <a:rect l="l" t="t" r="r" b="b"/>
              <a:pathLst>
                <a:path w="7487197" h="2831124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323749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980010" y="2423748"/>
            <a:ext cx="8719172" cy="2939379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3B70BF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860046" y="2878512"/>
            <a:ext cx="2239928" cy="2029850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323749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7602682" y="6139447"/>
            <a:ext cx="2497292" cy="2029850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B70BF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9981727" y="3599677"/>
            <a:ext cx="678429" cy="587519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23749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9981727" y="6860612"/>
            <a:ext cx="678429" cy="587519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B70BF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7860046" y="3554373"/>
            <a:ext cx="2239928" cy="523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8" spc="9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02682" y="6864292"/>
            <a:ext cx="2754656" cy="523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8" spc="9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14701" y="2561753"/>
            <a:ext cx="6848905" cy="252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00"/>
              </a:lnSpc>
            </a:pPr>
            <a:r>
              <a:rPr lang="en-US" sz="4000" spc="128">
                <a:solidFill>
                  <a:srgbClr val="FFFFFF"/>
                </a:solidFill>
                <a:latin typeface="Barlow Semi-Bold"/>
              </a:rPr>
              <a:t>Rise in number of surgical procedures coupled with increase in cancer cases across the globe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14701" y="6405072"/>
            <a:ext cx="6644599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spc="128">
                <a:solidFill>
                  <a:srgbClr val="FFFFFF"/>
                </a:solidFill>
                <a:latin typeface="Barlow Semi-Bold"/>
              </a:rPr>
              <a:t>High cost of LED surgical headlights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84" b="-188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22256" y="1550843"/>
            <a:ext cx="15443488" cy="7185314"/>
            <a:chExt cx="4067421" cy="18924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7421" cy="1892428"/>
            </a:xfrm>
            <a:custGeom>
              <a:rect l="l" t="t" r="r" b="b"/>
              <a:pathLst>
                <a:path w="4067421" h="1892427">
                  <a:moveTo>
                    <a:pt x="0" y="0"/>
                  </a:moveTo>
                  <a:lnTo>
                    <a:pt x="4067421" y="0"/>
                  </a:lnTo>
                  <a:lnTo>
                    <a:pt x="4067421" y="1892428"/>
                  </a:lnTo>
                  <a:lnTo>
                    <a:pt x="0" y="1892428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067421" cy="191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665071" y="1960484"/>
            <a:ext cx="10957859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41139" y="3141681"/>
            <a:ext cx="14605722" cy="559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The Global LED Surgical Headlights Market revenue in 2017: USD 1,014.37 Million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Wireless LED Surgical Headlight held for largest share of total revenue generated in 2020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Reconstructive Plastic Surgery held maximum share of LED Surgical Headlights market in 2020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Hospitals held maximum share of LED Surgical Headlights market in 2020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Rise in number of surgical procedures coupled with increase in cancer cases across the globe is driving the growth of market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High cost of LED surgical headlights acts as a major restraint for the growth of the LED surgical headlights market</a:t>
            </a:r>
          </a:p>
          <a:p>
            <a:pPr marL="626102" lvl="1" indent="-313051">
              <a:lnSpc>
                <a:spcPts val="2928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Canva Sans"/>
              </a:rPr>
              <a:t>Scope for technological advancements coupled with the rise in adoption of LED surgical headlights is expected to serve as a lucrative opportunity in the forecast period for the ley players operating in the market</a:t>
            </a:r>
          </a:p>
          <a:p>
            <a:pPr algn="ctr">
              <a:lnSpc>
                <a:spcPts val="2928"/>
              </a:lnSpc>
              <a:spcBef>
                <a:spcPct val="0"/>
              </a:spcBef>
            </a:pPr>
            <a:endParaRPr lang="en-US" sz="2899">
              <a:solidFill>
                <a:srgbClr val="FFFFFF"/>
              </a:solidFill>
              <a:latin typeface="Canva Sans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82" r="-15982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390837" y="3890911"/>
            <a:ext cx="2405310" cy="2329930"/>
          </a:xfrm>
          <a:custGeom>
            <a:rect l="l" t="t" r="r" b="b"/>
            <a:pathLst>
              <a:path w="2405310" h="2329930">
                <a:moveTo>
                  <a:pt x="0" y="0"/>
                </a:moveTo>
                <a:lnTo>
                  <a:pt x="2405309" y="0"/>
                </a:lnTo>
                <a:lnTo>
                  <a:pt x="2405309" y="2329930"/>
                </a:lnTo>
                <a:lnTo>
                  <a:pt x="0" y="23299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792" t="-17352" r="-23076" b="-33235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51139" y="2634335"/>
            <a:ext cx="5448388" cy="1256576"/>
          </a:xfrm>
          <a:custGeom>
            <a:rect l="l" t="t" r="r" b="b"/>
            <a:pathLst>
              <a:path w="5448388" h="1256576">
                <a:moveTo>
                  <a:pt x="0" y="0"/>
                </a:moveTo>
                <a:lnTo>
                  <a:pt x="5448387" y="0"/>
                </a:lnTo>
                <a:lnTo>
                  <a:pt x="5448387" y="1256576"/>
                </a:lnTo>
                <a:lnTo>
                  <a:pt x="0" y="1256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392" t="-239569" r="-14915" b="-216760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6075644" y="2838320"/>
            <a:ext cx="5187444" cy="848606"/>
          </a:xfrm>
          <a:custGeom>
            <a:rect l="l" t="t" r="r" b="b"/>
            <a:pathLst>
              <a:path w="5187444" h="848606">
                <a:moveTo>
                  <a:pt x="0" y="0"/>
                </a:moveTo>
                <a:lnTo>
                  <a:pt x="5187444" y="0"/>
                </a:lnTo>
                <a:lnTo>
                  <a:pt x="5187444" y="848606"/>
                </a:lnTo>
                <a:lnTo>
                  <a:pt x="0" y="848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59" t="-150806" r="-923" b="-152419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5499526" y="4366712"/>
            <a:ext cx="5763562" cy="1378327"/>
          </a:xfrm>
          <a:custGeom>
            <a:rect l="l" t="t" r="r" b="b"/>
            <a:pathLst>
              <a:path w="5763562" h="1378327">
                <a:moveTo>
                  <a:pt x="0" y="0"/>
                </a:moveTo>
                <a:lnTo>
                  <a:pt x="5763562" y="0"/>
                </a:lnTo>
                <a:lnTo>
                  <a:pt x="5763562" y="1378327"/>
                </a:lnTo>
                <a:lnTo>
                  <a:pt x="0" y="13783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39" t="-10614" r="-3941" b="-12290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695418" y="6562725"/>
            <a:ext cx="4110899" cy="1479632"/>
          </a:xfrm>
          <a:custGeom>
            <a:rect l="l" t="t" r="r" b="b"/>
            <a:pathLst>
              <a:path w="4110899" h="1479632">
                <a:moveTo>
                  <a:pt x="0" y="0"/>
                </a:moveTo>
                <a:lnTo>
                  <a:pt x="4110899" y="0"/>
                </a:lnTo>
                <a:lnTo>
                  <a:pt x="4110899" y="1479632"/>
                </a:lnTo>
                <a:lnTo>
                  <a:pt x="0" y="14796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8794" t="-21182" r="-17730" b="-22660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645853" y="6421314"/>
            <a:ext cx="5470909" cy="1385541"/>
          </a:xfrm>
          <a:custGeom>
            <a:rect l="l" t="t" r="r" b="b"/>
            <a:pathLst>
              <a:path w="5470909" h="1385541">
                <a:moveTo>
                  <a:pt x="0" y="0"/>
                </a:moveTo>
                <a:lnTo>
                  <a:pt x="5470909" y="0"/>
                </a:lnTo>
                <a:lnTo>
                  <a:pt x="5470909" y="1385542"/>
                </a:lnTo>
                <a:lnTo>
                  <a:pt x="0" y="1385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380666" y="8693697"/>
            <a:ext cx="4425651" cy="1129207"/>
          </a:xfrm>
          <a:custGeom>
            <a:rect l="l" t="t" r="r" b="b"/>
            <a:pathLst>
              <a:path w="4425651" h="1129207">
                <a:moveTo>
                  <a:pt x="0" y="0"/>
                </a:moveTo>
                <a:lnTo>
                  <a:pt x="4425651" y="0"/>
                </a:lnTo>
                <a:lnTo>
                  <a:pt x="4425651" y="1129206"/>
                </a:lnTo>
                <a:lnTo>
                  <a:pt x="0" y="11292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905" t="-33499" r="-11001" b="-32502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7139567" y="7929068"/>
            <a:ext cx="2483481" cy="2098541"/>
          </a:xfrm>
          <a:custGeom>
            <a:rect l="l" t="t" r="r" b="b"/>
            <a:pathLst>
              <a:path w="2483481" h="2098541">
                <a:moveTo>
                  <a:pt x="0" y="0"/>
                </a:moveTo>
                <a:lnTo>
                  <a:pt x="2483481" y="0"/>
                </a:lnTo>
                <a:lnTo>
                  <a:pt x="2483481" y="2098542"/>
                </a:lnTo>
                <a:lnTo>
                  <a:pt x="0" y="2098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162248" y="1037792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345680" y="736901"/>
            <a:ext cx="7331614" cy="41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323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73452" y="866774"/>
            <a:ext cx="9941097" cy="146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7"/>
              </a:lnSpc>
            </a:pPr>
            <a:r>
              <a:rPr lang="en-US" sz="8505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256191" y="2180069"/>
            <a:ext cx="3510592" cy="2232225"/>
          </a:xfrm>
          <a:custGeom>
            <a:rect l="l" t="t" r="r" b="b"/>
            <a:pathLst>
              <a:path w="3510592" h="2232225">
                <a:moveTo>
                  <a:pt x="0" y="0"/>
                </a:moveTo>
                <a:lnTo>
                  <a:pt x="3510591" y="0"/>
                </a:lnTo>
                <a:lnTo>
                  <a:pt x="3510591" y="2232225"/>
                </a:lnTo>
                <a:lnTo>
                  <a:pt x="0" y="2232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362281" y="4288469"/>
            <a:ext cx="17563438" cy="10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6"/>
              </a:lnSpc>
              <a:spcBef>
                <a:spcPct val="0"/>
              </a:spcBef>
            </a:pPr>
            <a:r>
              <a:rPr lang="en-US" sz="6161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52266" y="5569313"/>
            <a:ext cx="9813972" cy="10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25577" y="6870452"/>
            <a:ext cx="12636846" cy="53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3114" spc="317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29091" y="7615282"/>
            <a:ext cx="15060323" cy="66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sz="3894" spc="389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94" u="sng" spc="389">
                <a:solidFill>
                  <a:srgbClr val="000000"/>
                </a:solidFill>
                <a:latin typeface="Lato"/>
                <a:hlinkClick r:id="rId4" tooltip="https://tinyurl.com/4tw8h9dr"/>
              </a:rPr>
              <a:t>https://tinyurl.com/4tw8h9dr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46026" y="9346339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LED Surgical Headlights Market Report 2023</dc:title>
  <cp:lastModifiedBy>decipher market</cp:lastModifiedBy>
  <cp:revision>2</cp:revision>
  <dcterms:created xsi:type="dcterms:W3CDTF">2006-08-16T00:00:00Z</dcterms:created>
  <dcterms:modified xsi:type="dcterms:W3CDTF">2024-02-15T10:56:01Z</dcterms:modified>
</cp:coreProperties>
</file>