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Barlow Semi-Bold" panose="020B0604020202020204"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Bold" panose="00000800000000000000" charset="0"/>
      <p:regular r:id="rId21"/>
    </p:embeddedFont>
    <p:embeddedFont>
      <p:font typeface="Montserrat Classic" panose="020B0604020202020204" charset="0"/>
      <p:regular r:id="rId22"/>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hyperlink" Target="https://tinyurl.com/ytazh8wp"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434A7C"/>
        </a:solidFill>
        <a:effectLst/>
      </p:bgPr>
    </p:bg>
    <p:spTree>
      <p:nvGrpSpPr>
        <p:cNvPr id="1" name=""/>
        <p:cNvGrpSpPr/>
        <p:nvPr/>
      </p:nvGrpSpPr>
      <p:grpSpPr>
        <a:xfrm>
          <a:off x="0" y="0"/>
          <a:ext cx="0" cy="0"/>
        </a:xfrm>
      </p:grpSpPr>
      <p:grpSp>
        <p:nvGrpSpPr>
          <p:cNvPr id="2" name="Group 2"/>
          <p:cNvGrpSpPr>
            <a:grpSpLocks noChangeAspect="1"/>
          </p:cNvGrpSpPr>
          <p:nvPr/>
        </p:nvGrpSpPr>
        <p:grpSpPr>
          <a:xfrm>
            <a:off x="-2502822" y="-65668"/>
            <a:ext cx="12341152" cy="10982722"/>
            <a:chExt cx="6349238" cy="5650357"/>
          </a:xfrm>
        </p:grpSpPr>
        <p:sp>
          <p:nvSpPr>
            <p:cNvPr id="3" name="Freeform 3"/>
            <p:cNvSpPr/>
            <p:nvPr/>
          </p:nvSpPr>
          <p:spPr>
            <a:xfrm>
              <a:off x="-1220470" y="-200914"/>
              <a:ext cx="7579741" cy="5919724"/>
            </a:xfrm>
            <a:custGeom>
              <a:rect l="l" t="t" r="r" b="b"/>
              <a:pathLst>
                <a:path w="7579741" h="5919724">
                  <a:moveTo>
                    <a:pt x="7563231" y="542290"/>
                  </a:moveTo>
                  <a:cubicBezTo>
                    <a:pt x="7547864" y="557530"/>
                    <a:pt x="7490206" y="686562"/>
                    <a:pt x="7507224" y="715264"/>
                  </a:cubicBezTo>
                  <a:cubicBezTo>
                    <a:pt x="7525639" y="709803"/>
                    <a:pt x="7436739" y="790321"/>
                    <a:pt x="7482586" y="888111"/>
                  </a:cubicBezTo>
                  <a:cubicBezTo>
                    <a:pt x="7469505" y="906018"/>
                    <a:pt x="7553833" y="924179"/>
                    <a:pt x="7546848" y="962025"/>
                  </a:cubicBezTo>
                  <a:cubicBezTo>
                    <a:pt x="7534529" y="981202"/>
                    <a:pt x="7489825" y="974979"/>
                    <a:pt x="7525639" y="1001014"/>
                  </a:cubicBezTo>
                  <a:cubicBezTo>
                    <a:pt x="7533132" y="1085469"/>
                    <a:pt x="7579233" y="1117346"/>
                    <a:pt x="7428357" y="1351280"/>
                  </a:cubicBezTo>
                  <a:cubicBezTo>
                    <a:pt x="7398639" y="1347343"/>
                    <a:pt x="7317740" y="1604645"/>
                    <a:pt x="7205979" y="1797050"/>
                  </a:cubicBezTo>
                  <a:cubicBezTo>
                    <a:pt x="7222108" y="1833372"/>
                    <a:pt x="7240015" y="1850009"/>
                    <a:pt x="7202296" y="1916684"/>
                  </a:cubicBezTo>
                  <a:cubicBezTo>
                    <a:pt x="7208900" y="1933448"/>
                    <a:pt x="7273035" y="1963420"/>
                    <a:pt x="7239634" y="2007743"/>
                  </a:cubicBezTo>
                  <a:cubicBezTo>
                    <a:pt x="7204201" y="2091436"/>
                    <a:pt x="7205852" y="2286381"/>
                    <a:pt x="7250048" y="2317750"/>
                  </a:cubicBezTo>
                  <a:cubicBezTo>
                    <a:pt x="7275576" y="2308987"/>
                    <a:pt x="7186167" y="2474976"/>
                    <a:pt x="7233031" y="2483866"/>
                  </a:cubicBezTo>
                  <a:cubicBezTo>
                    <a:pt x="7217790" y="2541143"/>
                    <a:pt x="7278496" y="2574417"/>
                    <a:pt x="7147940" y="2695575"/>
                  </a:cubicBezTo>
                  <a:cubicBezTo>
                    <a:pt x="7045959" y="2756535"/>
                    <a:pt x="7168641" y="2805176"/>
                    <a:pt x="7069073" y="2892044"/>
                  </a:cubicBezTo>
                  <a:cubicBezTo>
                    <a:pt x="7109587" y="2925826"/>
                    <a:pt x="7008621" y="2948432"/>
                    <a:pt x="7081139" y="3107690"/>
                  </a:cubicBezTo>
                  <a:cubicBezTo>
                    <a:pt x="7090664" y="3117088"/>
                    <a:pt x="7034657" y="3165983"/>
                    <a:pt x="7017766" y="3207639"/>
                  </a:cubicBezTo>
                  <a:cubicBezTo>
                    <a:pt x="7063232" y="3257296"/>
                    <a:pt x="7012940" y="3253994"/>
                    <a:pt x="6997446" y="3340354"/>
                  </a:cubicBezTo>
                  <a:cubicBezTo>
                    <a:pt x="6914515" y="3405251"/>
                    <a:pt x="6917309" y="3435350"/>
                    <a:pt x="6838696" y="3533013"/>
                  </a:cubicBezTo>
                  <a:cubicBezTo>
                    <a:pt x="6861556" y="3525774"/>
                    <a:pt x="6889496" y="3574161"/>
                    <a:pt x="6822313" y="3687572"/>
                  </a:cubicBezTo>
                  <a:cubicBezTo>
                    <a:pt x="6817867" y="3707257"/>
                    <a:pt x="6727190" y="3726307"/>
                    <a:pt x="6704838" y="3771265"/>
                  </a:cubicBezTo>
                  <a:cubicBezTo>
                    <a:pt x="6674739" y="3791585"/>
                    <a:pt x="6736079" y="3823716"/>
                    <a:pt x="6667881" y="3824732"/>
                  </a:cubicBezTo>
                  <a:cubicBezTo>
                    <a:pt x="6676516" y="3870960"/>
                    <a:pt x="6621398" y="3859911"/>
                    <a:pt x="6607683" y="3879977"/>
                  </a:cubicBezTo>
                  <a:cubicBezTo>
                    <a:pt x="6650990" y="3906901"/>
                    <a:pt x="6618478" y="3901313"/>
                    <a:pt x="6653657" y="3916553"/>
                  </a:cubicBezTo>
                  <a:cubicBezTo>
                    <a:pt x="6651371" y="3988689"/>
                    <a:pt x="6546469" y="4092829"/>
                    <a:pt x="6552819" y="4182491"/>
                  </a:cubicBezTo>
                  <a:cubicBezTo>
                    <a:pt x="6516370" y="4270502"/>
                    <a:pt x="6542785" y="4306443"/>
                    <a:pt x="6490208" y="4402836"/>
                  </a:cubicBezTo>
                  <a:cubicBezTo>
                    <a:pt x="6527419" y="4414266"/>
                    <a:pt x="6500748" y="4427982"/>
                    <a:pt x="6457696" y="4505960"/>
                  </a:cubicBezTo>
                  <a:cubicBezTo>
                    <a:pt x="6503289" y="4531741"/>
                    <a:pt x="6486271" y="4590542"/>
                    <a:pt x="6438519" y="4659376"/>
                  </a:cubicBezTo>
                  <a:cubicBezTo>
                    <a:pt x="6519417" y="4706620"/>
                    <a:pt x="6472682" y="4854575"/>
                    <a:pt x="6428232" y="4913630"/>
                  </a:cubicBezTo>
                  <a:cubicBezTo>
                    <a:pt x="6441440" y="4962525"/>
                    <a:pt x="6419596" y="5014341"/>
                    <a:pt x="6364732" y="5057902"/>
                  </a:cubicBezTo>
                  <a:cubicBezTo>
                    <a:pt x="6326251" y="5158740"/>
                    <a:pt x="6311772" y="5242179"/>
                    <a:pt x="6153531" y="5344667"/>
                  </a:cubicBezTo>
                  <a:cubicBezTo>
                    <a:pt x="6108953" y="5423534"/>
                    <a:pt x="6112764" y="5474842"/>
                    <a:pt x="6025007" y="5580126"/>
                  </a:cubicBezTo>
                  <a:cubicBezTo>
                    <a:pt x="5990082" y="5617336"/>
                    <a:pt x="5948298" y="5575808"/>
                    <a:pt x="5956046" y="5642229"/>
                  </a:cubicBezTo>
                  <a:cubicBezTo>
                    <a:pt x="5906770" y="5660898"/>
                    <a:pt x="5970270" y="5719572"/>
                    <a:pt x="5856605" y="5769483"/>
                  </a:cubicBezTo>
                  <a:cubicBezTo>
                    <a:pt x="5875401" y="5829681"/>
                    <a:pt x="5926582" y="5859272"/>
                    <a:pt x="5715762" y="5839333"/>
                  </a:cubicBezTo>
                  <a:cubicBezTo>
                    <a:pt x="4322445" y="5836539"/>
                    <a:pt x="2963291" y="5847588"/>
                    <a:pt x="1505204" y="5835142"/>
                  </a:cubicBezTo>
                  <a:cubicBezTo>
                    <a:pt x="1422400" y="5827522"/>
                    <a:pt x="1221740" y="5919724"/>
                    <a:pt x="1265555" y="5732399"/>
                  </a:cubicBezTo>
                  <a:cubicBezTo>
                    <a:pt x="1276477" y="4087495"/>
                    <a:pt x="1248029" y="2400427"/>
                    <a:pt x="1253236" y="760476"/>
                  </a:cubicBezTo>
                  <a:cubicBezTo>
                    <a:pt x="1408430" y="0"/>
                    <a:pt x="0" y="249174"/>
                    <a:pt x="6352667" y="210693"/>
                  </a:cubicBezTo>
                  <a:cubicBezTo>
                    <a:pt x="6709537" y="218821"/>
                    <a:pt x="7224776" y="185928"/>
                    <a:pt x="7545070" y="221488"/>
                  </a:cubicBezTo>
                  <a:cubicBezTo>
                    <a:pt x="7579741" y="234569"/>
                    <a:pt x="7569835" y="514604"/>
                    <a:pt x="7563231" y="542290"/>
                  </a:cubicBezTo>
                  <a:close/>
                </a:path>
              </a:pathLst>
            </a:custGeom>
            <a:solidFill>
              <a:srgbClr val="FFFFFF"/>
            </a:solidFill>
            <a:ln w="12700">
              <a:solidFill>
                <a:srgbClr val="000000"/>
              </a:solidFill>
            </a:ln>
          </p:spPr>
          <p:txBody>
            <a:bodyPr/>
            <a:lstStyle/>
            <a:p/>
          </p:txBody>
        </p:sp>
      </p:grpSp>
      <p:grpSp>
        <p:nvGrpSpPr>
          <p:cNvPr id="4" name="Group 4"/>
          <p:cNvGrpSpPr>
            <a:grpSpLocks noChangeAspect="1"/>
          </p:cNvGrpSpPr>
          <p:nvPr/>
        </p:nvGrpSpPr>
        <p:grpSpPr>
          <a:xfrm>
            <a:off x="-2185725" y="0"/>
            <a:ext cx="11706958" cy="10418336"/>
            <a:chExt cx="6349238" cy="5650357"/>
          </a:xfrm>
        </p:grpSpPr>
        <p:sp>
          <p:nvSpPr>
            <p:cNvPr id="5" name="Freeform 5"/>
            <p:cNvSpPr/>
            <p:nvPr/>
          </p:nvSpPr>
          <p:spPr>
            <a:xfrm>
              <a:off x="-1220470" y="-200914"/>
              <a:ext cx="7579741" cy="5919724"/>
            </a:xfrm>
            <a:custGeom>
              <a:rect l="l" t="t" r="r" b="b"/>
              <a:pathLst>
                <a:path w="7579741" h="5919724">
                  <a:moveTo>
                    <a:pt x="7563231" y="542290"/>
                  </a:moveTo>
                  <a:cubicBezTo>
                    <a:pt x="7547864" y="557530"/>
                    <a:pt x="7490206" y="686562"/>
                    <a:pt x="7507224" y="715264"/>
                  </a:cubicBezTo>
                  <a:cubicBezTo>
                    <a:pt x="7525639" y="709803"/>
                    <a:pt x="7436739" y="790321"/>
                    <a:pt x="7482586" y="888111"/>
                  </a:cubicBezTo>
                  <a:cubicBezTo>
                    <a:pt x="7469505" y="906018"/>
                    <a:pt x="7553833" y="924179"/>
                    <a:pt x="7546848" y="962025"/>
                  </a:cubicBezTo>
                  <a:cubicBezTo>
                    <a:pt x="7534529" y="981202"/>
                    <a:pt x="7489825" y="974979"/>
                    <a:pt x="7525639" y="1001014"/>
                  </a:cubicBezTo>
                  <a:cubicBezTo>
                    <a:pt x="7533132" y="1085469"/>
                    <a:pt x="7579233" y="1117346"/>
                    <a:pt x="7428357" y="1351280"/>
                  </a:cubicBezTo>
                  <a:cubicBezTo>
                    <a:pt x="7398639" y="1347343"/>
                    <a:pt x="7317740" y="1604645"/>
                    <a:pt x="7205979" y="1797050"/>
                  </a:cubicBezTo>
                  <a:cubicBezTo>
                    <a:pt x="7222108" y="1833372"/>
                    <a:pt x="7240015" y="1850009"/>
                    <a:pt x="7202296" y="1916684"/>
                  </a:cubicBezTo>
                  <a:cubicBezTo>
                    <a:pt x="7208900" y="1933448"/>
                    <a:pt x="7273035" y="1963420"/>
                    <a:pt x="7239634" y="2007743"/>
                  </a:cubicBezTo>
                  <a:cubicBezTo>
                    <a:pt x="7204201" y="2091436"/>
                    <a:pt x="7205852" y="2286381"/>
                    <a:pt x="7250048" y="2317750"/>
                  </a:cubicBezTo>
                  <a:cubicBezTo>
                    <a:pt x="7275576" y="2308987"/>
                    <a:pt x="7186167" y="2474976"/>
                    <a:pt x="7233031" y="2483866"/>
                  </a:cubicBezTo>
                  <a:cubicBezTo>
                    <a:pt x="7217790" y="2541143"/>
                    <a:pt x="7278496" y="2574417"/>
                    <a:pt x="7147940" y="2695575"/>
                  </a:cubicBezTo>
                  <a:cubicBezTo>
                    <a:pt x="7045959" y="2756535"/>
                    <a:pt x="7168641" y="2805176"/>
                    <a:pt x="7069073" y="2892044"/>
                  </a:cubicBezTo>
                  <a:cubicBezTo>
                    <a:pt x="7109587" y="2925826"/>
                    <a:pt x="7008621" y="2948432"/>
                    <a:pt x="7081139" y="3107690"/>
                  </a:cubicBezTo>
                  <a:cubicBezTo>
                    <a:pt x="7090664" y="3117088"/>
                    <a:pt x="7034657" y="3165983"/>
                    <a:pt x="7017766" y="3207639"/>
                  </a:cubicBezTo>
                  <a:cubicBezTo>
                    <a:pt x="7063232" y="3257296"/>
                    <a:pt x="7012940" y="3253994"/>
                    <a:pt x="6997446" y="3340354"/>
                  </a:cubicBezTo>
                  <a:cubicBezTo>
                    <a:pt x="6914515" y="3405251"/>
                    <a:pt x="6917309" y="3435350"/>
                    <a:pt x="6838696" y="3533013"/>
                  </a:cubicBezTo>
                  <a:cubicBezTo>
                    <a:pt x="6861556" y="3525774"/>
                    <a:pt x="6889496" y="3574161"/>
                    <a:pt x="6822313" y="3687572"/>
                  </a:cubicBezTo>
                  <a:cubicBezTo>
                    <a:pt x="6817867" y="3707257"/>
                    <a:pt x="6727190" y="3726307"/>
                    <a:pt x="6704838" y="3771265"/>
                  </a:cubicBezTo>
                  <a:cubicBezTo>
                    <a:pt x="6674739" y="3791585"/>
                    <a:pt x="6736079" y="3823716"/>
                    <a:pt x="6667881" y="3824732"/>
                  </a:cubicBezTo>
                  <a:cubicBezTo>
                    <a:pt x="6676516" y="3870960"/>
                    <a:pt x="6621398" y="3859911"/>
                    <a:pt x="6607683" y="3879977"/>
                  </a:cubicBezTo>
                  <a:cubicBezTo>
                    <a:pt x="6650990" y="3906901"/>
                    <a:pt x="6618478" y="3901313"/>
                    <a:pt x="6653657" y="3916553"/>
                  </a:cubicBezTo>
                  <a:cubicBezTo>
                    <a:pt x="6651371" y="3988689"/>
                    <a:pt x="6546469" y="4092829"/>
                    <a:pt x="6552819" y="4182491"/>
                  </a:cubicBezTo>
                  <a:cubicBezTo>
                    <a:pt x="6516370" y="4270502"/>
                    <a:pt x="6542785" y="4306443"/>
                    <a:pt x="6490208" y="4402836"/>
                  </a:cubicBezTo>
                  <a:cubicBezTo>
                    <a:pt x="6527419" y="4414266"/>
                    <a:pt x="6500748" y="4427982"/>
                    <a:pt x="6457696" y="4505960"/>
                  </a:cubicBezTo>
                  <a:cubicBezTo>
                    <a:pt x="6503289" y="4531741"/>
                    <a:pt x="6486271" y="4590542"/>
                    <a:pt x="6438519" y="4659376"/>
                  </a:cubicBezTo>
                  <a:cubicBezTo>
                    <a:pt x="6519417" y="4706620"/>
                    <a:pt x="6472682" y="4854575"/>
                    <a:pt x="6428232" y="4913630"/>
                  </a:cubicBezTo>
                  <a:cubicBezTo>
                    <a:pt x="6441440" y="4962525"/>
                    <a:pt x="6419596" y="5014341"/>
                    <a:pt x="6364732" y="5057902"/>
                  </a:cubicBezTo>
                  <a:cubicBezTo>
                    <a:pt x="6326251" y="5158740"/>
                    <a:pt x="6311772" y="5242179"/>
                    <a:pt x="6153531" y="5344667"/>
                  </a:cubicBezTo>
                  <a:cubicBezTo>
                    <a:pt x="6108953" y="5423534"/>
                    <a:pt x="6112764" y="5474842"/>
                    <a:pt x="6025007" y="5580126"/>
                  </a:cubicBezTo>
                  <a:cubicBezTo>
                    <a:pt x="5990082" y="5617336"/>
                    <a:pt x="5948298" y="5575808"/>
                    <a:pt x="5956046" y="5642229"/>
                  </a:cubicBezTo>
                  <a:cubicBezTo>
                    <a:pt x="5906770" y="5660898"/>
                    <a:pt x="5970270" y="5719572"/>
                    <a:pt x="5856605" y="5769483"/>
                  </a:cubicBezTo>
                  <a:cubicBezTo>
                    <a:pt x="5875401" y="5829681"/>
                    <a:pt x="5926582" y="5859272"/>
                    <a:pt x="5715762" y="5839333"/>
                  </a:cubicBezTo>
                  <a:cubicBezTo>
                    <a:pt x="4322445" y="5836539"/>
                    <a:pt x="2963291" y="5847588"/>
                    <a:pt x="1505204" y="5835142"/>
                  </a:cubicBezTo>
                  <a:cubicBezTo>
                    <a:pt x="1422400" y="5827522"/>
                    <a:pt x="1221740" y="5919724"/>
                    <a:pt x="1265555" y="5732399"/>
                  </a:cubicBezTo>
                  <a:cubicBezTo>
                    <a:pt x="1276477" y="4087495"/>
                    <a:pt x="1248029" y="2400427"/>
                    <a:pt x="1253236" y="760476"/>
                  </a:cubicBezTo>
                  <a:cubicBezTo>
                    <a:pt x="1408430" y="0"/>
                    <a:pt x="0" y="249174"/>
                    <a:pt x="6352667" y="210693"/>
                  </a:cubicBezTo>
                  <a:cubicBezTo>
                    <a:pt x="6709537" y="218821"/>
                    <a:pt x="7224776" y="185928"/>
                    <a:pt x="7545070" y="221488"/>
                  </a:cubicBezTo>
                  <a:cubicBezTo>
                    <a:pt x="7579741" y="234569"/>
                    <a:pt x="7569835" y="514604"/>
                    <a:pt x="7563231" y="542290"/>
                  </a:cubicBezTo>
                  <a:close/>
                </a:path>
              </a:pathLst>
            </a:custGeom>
            <a:blipFill>
              <a:blip r:embed="rId2"/>
              <a:stretch>
                <a:fillRect l="-904" r="-32413"/>
              </a:stretch>
            </a:blipFill>
          </p:spPr>
          <p:txBody>
            <a:bodyPr/>
            <a:lstStyle/>
            <a:p/>
          </p:txBody>
        </p:sp>
      </p:grpSp>
      <p:sp>
        <p:nvSpPr>
          <p:cNvPr id="6" name="TextBox 6"/>
          <p:cNvSpPr txBox="1"/>
          <p:nvPr/>
        </p:nvSpPr>
        <p:spPr>
          <a:xfrm>
            <a:off x="9521233" y="2836481"/>
            <a:ext cx="8584926" cy="5502274"/>
          </a:xfrm>
          <a:prstGeom prst="rect">
            <a:avLst/>
          </a:prstGeom>
        </p:spPr>
        <p:txBody>
          <a:bodyPr lIns="0" tIns="0" rIns="0" bIns="0" rtlCol="0" anchor="t">
            <a:spAutoFit/>
          </a:bodyPr>
          <a:lstStyle/>
          <a:p>
            <a:pPr>
              <a:lnSpc>
                <a:spcPts val="8499"/>
              </a:lnSpc>
            </a:pPr>
            <a:r>
              <a:rPr lang="en-US" sz="9999">
                <a:solidFill>
                  <a:srgbClr val="FFFFFF"/>
                </a:solidFill>
                <a:latin typeface="Barlow"/>
              </a:rPr>
              <a:t>Global</a:t>
            </a:r>
          </a:p>
          <a:p>
            <a:pPr>
              <a:lnSpc>
                <a:spcPts val="8499"/>
              </a:lnSpc>
            </a:pPr>
            <a:r>
              <a:rPr lang="en-US" sz="9999">
                <a:solidFill>
                  <a:srgbClr val="FFFFFF"/>
                </a:solidFill>
                <a:latin typeface="Barlow"/>
              </a:rPr>
              <a:t>LED Bathroom Mirrors </a:t>
            </a:r>
          </a:p>
          <a:p>
            <a:pPr>
              <a:lnSpc>
                <a:spcPts val="8499"/>
              </a:lnSpc>
            </a:pPr>
            <a:r>
              <a:rPr lang="en-US" sz="9999">
                <a:solidFill>
                  <a:srgbClr val="FFFFFF"/>
                </a:solidFill>
                <a:latin typeface="Barlow"/>
              </a:rPr>
              <a:t>Market Report</a:t>
            </a:r>
          </a:p>
          <a:p>
            <a:pPr>
              <a:lnSpc>
                <a:spcPts val="8499"/>
              </a:lnSpc>
            </a:pPr>
            <a:r>
              <a:rPr lang="en-US" sz="9999">
                <a:solidFill>
                  <a:srgbClr val="FFFFFF"/>
                </a:solidFill>
                <a:latin typeface="Barlow"/>
              </a:rPr>
              <a:t>2024</a:t>
            </a:r>
          </a:p>
        </p:txBody>
      </p:sp>
      <p:sp>
        <p:nvSpPr>
          <p:cNvPr id="7" name="TextBox 7"/>
          <p:cNvSpPr txBox="1"/>
          <p:nvPr/>
        </p:nvSpPr>
        <p:spPr>
          <a:xfrm>
            <a:off x="8780318" y="9432348"/>
            <a:ext cx="8792149"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7695879" y="1965436"/>
            <a:ext cx="10280167" cy="7292864"/>
            <a:chExt cx="968231" cy="686874"/>
          </a:xfrm>
        </p:grpSpPr>
        <p:sp>
          <p:nvSpPr>
            <p:cNvPr id="4" name="Freeform 4"/>
            <p:cNvSpPr/>
            <p:nvPr/>
          </p:nvSpPr>
          <p:spPr>
            <a:xfrm>
              <a:off x="0" y="0"/>
              <a:ext cx="968231" cy="686874"/>
            </a:xfrm>
            <a:custGeom>
              <a:rect l="l" t="t" r="r" b="b"/>
              <a:pathLst>
                <a:path w="968231" h="686874">
                  <a:moveTo>
                    <a:pt x="0" y="0"/>
                  </a:moveTo>
                  <a:lnTo>
                    <a:pt x="968231" y="0"/>
                  </a:lnTo>
                  <a:lnTo>
                    <a:pt x="968231" y="686874"/>
                  </a:lnTo>
                  <a:lnTo>
                    <a:pt x="0" y="686874"/>
                  </a:lnTo>
                  <a:close/>
                </a:path>
              </a:pathLst>
            </a:custGeom>
            <a:solidFill>
              <a:srgbClr val="8B827C"/>
            </a:solidFill>
            <a:ln cap="sq">
              <a:noFill/>
              <a:prstDash val="solid"/>
              <a:miter/>
            </a:ln>
          </p:spPr>
          <p:txBody>
            <a:bodyPr/>
            <a:lstStyle/>
            <a:p/>
          </p:txBody>
        </p:sp>
        <p:sp>
          <p:nvSpPr>
            <p:cNvPr id="5" name="TextBox 5"/>
            <p:cNvSpPr txBox="1"/>
            <p:nvPr/>
          </p:nvSpPr>
          <p:spPr>
            <a:xfrm>
              <a:off x="0" y="0"/>
              <a:ext cx="968231" cy="686874"/>
            </a:xfrm>
            <a:prstGeom prst="rect">
              <a:avLst/>
            </a:prstGeom>
          </p:spPr>
          <p:txBody>
            <a:bodyPr lIns="50800" tIns="50800" rIns="50800" bIns="50800" rtlCol="0" anchor="ctr"/>
            <a:lstStyle/>
            <a:p>
              <a:pPr algn="ctr">
                <a:lnSpc>
                  <a:spcPts val="2160"/>
                </a:lnSpc>
              </a:pPr>
              <a:endParaRPr/>
            </a:p>
          </p:txBody>
        </p:sp>
      </p:grpSp>
      <p:sp>
        <p:nvSpPr>
          <p:cNvPr id="6" name="TextBox 6"/>
          <p:cNvSpPr txBox="1"/>
          <p:nvPr/>
        </p:nvSpPr>
        <p:spPr>
          <a:xfrm>
            <a:off x="9433627" y="2031708"/>
            <a:ext cx="6506027" cy="1028700"/>
          </a:xfrm>
          <a:prstGeom prst="rect">
            <a:avLst/>
          </a:prstGeom>
        </p:spPr>
        <p:txBody>
          <a:bodyPr lIns="0" tIns="0" rIns="0" bIns="0" rtlCol="0" anchor="t">
            <a:spAutoFit/>
          </a:bodyPr>
          <a:lstStyle/>
          <a:p>
            <a:pPr algn="ctr">
              <a:lnSpc>
                <a:spcPts val="8400"/>
              </a:lnSpc>
            </a:pPr>
            <a:r>
              <a:rPr lang="en-US" sz="6000">
                <a:solidFill>
                  <a:srgbClr val="FFFFFF"/>
                </a:solidFill>
                <a:latin typeface="Canva Sans"/>
              </a:rPr>
              <a:t>INTRODUCTION</a:t>
            </a:r>
          </a:p>
        </p:txBody>
      </p:sp>
      <p:sp>
        <p:nvSpPr>
          <p:cNvPr id="7" name="TextBox 7"/>
          <p:cNvSpPr txBox="1"/>
          <p:nvPr/>
        </p:nvSpPr>
        <p:spPr>
          <a:xfrm>
            <a:off x="7990541" y="3513704"/>
            <a:ext cx="9690842" cy="4930775"/>
          </a:xfrm>
          <a:prstGeom prst="rect">
            <a:avLst/>
          </a:prstGeom>
        </p:spPr>
        <p:txBody>
          <a:bodyPr lIns="0" tIns="0" rIns="0" bIns="0" rtlCol="0" anchor="t">
            <a:spAutoFit/>
          </a:bodyPr>
          <a:lstStyle/>
          <a:p>
            <a:pPr>
              <a:lnSpc>
                <a:spcPts val="4899"/>
              </a:lnSpc>
            </a:pPr>
            <a:r>
              <a:rPr lang="en-US" sz="3499">
                <a:solidFill>
                  <a:srgbClr val="FFFFFF"/>
                </a:solidFill>
                <a:latin typeface="Montserrat"/>
              </a:rPr>
              <a:t>An LED mirror is a mirror that has LED lights inside of it that illuminate its surface. There are several methods to add LED lighting to the mirror. There are versions with backlighting and those with only bulbs running down the edge of the mirror. As a result, it is also used in bathrooms.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666"/>
            </a:stretch>
          </a:blipFill>
        </p:spPr>
        <p:txBody>
          <a:bodyPr/>
          <a:lstStyle/>
          <a:p/>
        </p:txBody>
      </p:sp>
      <p:grpSp>
        <p:nvGrpSpPr>
          <p:cNvPr id="3" name="Group 3"/>
          <p:cNvGrpSpPr/>
          <p:nvPr/>
        </p:nvGrpSpPr>
        <p:grpSpPr>
          <a:xfrm>
            <a:off x="4143716" y="6947295"/>
            <a:ext cx="8883899" cy="1767461"/>
            <a:chExt cx="2156186" cy="428975"/>
          </a:xfrm>
        </p:grpSpPr>
        <p:sp>
          <p:nvSpPr>
            <p:cNvPr id="4" name="Freeform 4"/>
            <p:cNvSpPr/>
            <p:nvPr/>
          </p:nvSpPr>
          <p:spPr>
            <a:xfrm>
              <a:off x="0" y="0"/>
              <a:ext cx="2156186" cy="428975"/>
            </a:xfrm>
            <a:custGeom>
              <a:rect l="l" t="t" r="r" b="b"/>
              <a:pathLst>
                <a:path w="2156186" h="428975">
                  <a:moveTo>
                    <a:pt x="26144" y="0"/>
                  </a:moveTo>
                  <a:lnTo>
                    <a:pt x="2130042" y="0"/>
                  </a:lnTo>
                  <a:cubicBezTo>
                    <a:pt x="2144481" y="0"/>
                    <a:pt x="2156186" y="11705"/>
                    <a:pt x="2156186" y="26144"/>
                  </a:cubicBezTo>
                  <a:lnTo>
                    <a:pt x="2156186" y="402832"/>
                  </a:lnTo>
                  <a:cubicBezTo>
                    <a:pt x="2156186" y="409765"/>
                    <a:pt x="2153432" y="416415"/>
                    <a:pt x="2148529" y="421318"/>
                  </a:cubicBezTo>
                  <a:cubicBezTo>
                    <a:pt x="2143626" y="426221"/>
                    <a:pt x="2136976" y="428975"/>
                    <a:pt x="2130042" y="428975"/>
                  </a:cubicBezTo>
                  <a:lnTo>
                    <a:pt x="26144" y="428975"/>
                  </a:lnTo>
                  <a:cubicBezTo>
                    <a:pt x="19210" y="428975"/>
                    <a:pt x="12560" y="426221"/>
                    <a:pt x="7657" y="421318"/>
                  </a:cubicBezTo>
                  <a:cubicBezTo>
                    <a:pt x="2754" y="416415"/>
                    <a:pt x="0" y="409765"/>
                    <a:pt x="0" y="402832"/>
                  </a:cubicBezTo>
                  <a:lnTo>
                    <a:pt x="0" y="26144"/>
                  </a:lnTo>
                  <a:cubicBezTo>
                    <a:pt x="0" y="19210"/>
                    <a:pt x="2754" y="12560"/>
                    <a:pt x="7657" y="7657"/>
                  </a:cubicBezTo>
                  <a:cubicBezTo>
                    <a:pt x="12560" y="2754"/>
                    <a:pt x="19210" y="0"/>
                    <a:pt x="26144" y="0"/>
                  </a:cubicBezTo>
                  <a:close/>
                </a:path>
              </a:pathLst>
            </a:custGeom>
            <a:solidFill>
              <a:srgbClr val="1E3048"/>
            </a:solidFill>
          </p:spPr>
          <p:txBody>
            <a:bodyPr/>
            <a:lstStyle/>
            <a:p/>
          </p:txBody>
        </p:sp>
        <p:sp>
          <p:nvSpPr>
            <p:cNvPr id="5" name="TextBox 5"/>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6" name="Freeform 6"/>
          <p:cNvSpPr/>
          <p:nvPr/>
        </p:nvSpPr>
        <p:spPr>
          <a:xfrm>
            <a:off x="4398394" y="4965149"/>
            <a:ext cx="8374543" cy="2598813"/>
          </a:xfrm>
          <a:custGeom>
            <a:rect l="l" t="t" r="r" b="b"/>
            <a:pathLst>
              <a:path w="8374542" h="2598813">
                <a:moveTo>
                  <a:pt x="0" y="0"/>
                </a:moveTo>
                <a:lnTo>
                  <a:pt x="8374543" y="0"/>
                </a:lnTo>
                <a:lnTo>
                  <a:pt x="8374543" y="2598813"/>
                </a:lnTo>
                <a:lnTo>
                  <a:pt x="0" y="2598813"/>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7" name="Group 7"/>
          <p:cNvGrpSpPr/>
          <p:nvPr/>
        </p:nvGrpSpPr>
        <p:grpSpPr>
          <a:xfrm>
            <a:off x="4143716" y="4697475"/>
            <a:ext cx="8883899" cy="1767461"/>
            <a:chExt cx="2156186" cy="428975"/>
          </a:xfrm>
        </p:grpSpPr>
        <p:sp>
          <p:nvSpPr>
            <p:cNvPr id="8" name="Freeform 8"/>
            <p:cNvSpPr/>
            <p:nvPr/>
          </p:nvSpPr>
          <p:spPr>
            <a:xfrm>
              <a:off x="0" y="0"/>
              <a:ext cx="2156186" cy="428975"/>
            </a:xfrm>
            <a:custGeom>
              <a:rect l="l" t="t" r="r" b="b"/>
              <a:pathLst>
                <a:path w="2156186" h="428975">
                  <a:moveTo>
                    <a:pt x="26144" y="0"/>
                  </a:moveTo>
                  <a:lnTo>
                    <a:pt x="2130042" y="0"/>
                  </a:lnTo>
                  <a:cubicBezTo>
                    <a:pt x="2144481" y="0"/>
                    <a:pt x="2156186" y="11705"/>
                    <a:pt x="2156186" y="26144"/>
                  </a:cubicBezTo>
                  <a:lnTo>
                    <a:pt x="2156186" y="402832"/>
                  </a:lnTo>
                  <a:cubicBezTo>
                    <a:pt x="2156186" y="409765"/>
                    <a:pt x="2153432" y="416415"/>
                    <a:pt x="2148529" y="421318"/>
                  </a:cubicBezTo>
                  <a:cubicBezTo>
                    <a:pt x="2143626" y="426221"/>
                    <a:pt x="2136976" y="428975"/>
                    <a:pt x="2130042" y="428975"/>
                  </a:cubicBezTo>
                  <a:lnTo>
                    <a:pt x="26144" y="428975"/>
                  </a:lnTo>
                  <a:cubicBezTo>
                    <a:pt x="19210" y="428975"/>
                    <a:pt x="12560" y="426221"/>
                    <a:pt x="7657" y="421318"/>
                  </a:cubicBezTo>
                  <a:cubicBezTo>
                    <a:pt x="2754" y="416415"/>
                    <a:pt x="0" y="409765"/>
                    <a:pt x="0" y="402832"/>
                  </a:cubicBezTo>
                  <a:lnTo>
                    <a:pt x="0" y="26144"/>
                  </a:lnTo>
                  <a:cubicBezTo>
                    <a:pt x="0" y="19210"/>
                    <a:pt x="2754" y="12560"/>
                    <a:pt x="7657" y="7657"/>
                  </a:cubicBezTo>
                  <a:cubicBezTo>
                    <a:pt x="12560" y="2754"/>
                    <a:pt x="19210" y="0"/>
                    <a:pt x="26144" y="0"/>
                  </a:cubicBezTo>
                  <a:close/>
                </a:path>
              </a:pathLst>
            </a:custGeom>
            <a:solidFill>
              <a:srgbClr val="53BF9D"/>
            </a:solidFill>
          </p:spPr>
          <p:txBody>
            <a:bodyPr/>
            <a:lstStyle/>
            <a:p/>
          </p:txBody>
        </p:sp>
        <p:sp>
          <p:nvSpPr>
            <p:cNvPr id="9" name="TextBox 9"/>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10" name="Freeform 10"/>
          <p:cNvSpPr/>
          <p:nvPr/>
        </p:nvSpPr>
        <p:spPr>
          <a:xfrm>
            <a:off x="4398394" y="2716181"/>
            <a:ext cx="8374543" cy="2598813"/>
          </a:xfrm>
          <a:custGeom>
            <a:rect l="l" t="t" r="r" b="b"/>
            <a:pathLst>
              <a:path w="8374542" h="2598813">
                <a:moveTo>
                  <a:pt x="0" y="0"/>
                </a:moveTo>
                <a:lnTo>
                  <a:pt x="8374543" y="0"/>
                </a:lnTo>
                <a:lnTo>
                  <a:pt x="8374543" y="2598813"/>
                </a:lnTo>
                <a:lnTo>
                  <a:pt x="0" y="2598813"/>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11" name="Group 11"/>
          <p:cNvGrpSpPr/>
          <p:nvPr/>
        </p:nvGrpSpPr>
        <p:grpSpPr>
          <a:xfrm>
            <a:off x="4143716" y="2447655"/>
            <a:ext cx="8883899" cy="1767461"/>
            <a:chExt cx="2156186" cy="428975"/>
          </a:xfrm>
        </p:grpSpPr>
        <p:sp>
          <p:nvSpPr>
            <p:cNvPr id="12" name="Freeform 12"/>
            <p:cNvSpPr/>
            <p:nvPr/>
          </p:nvSpPr>
          <p:spPr>
            <a:xfrm>
              <a:off x="0" y="0"/>
              <a:ext cx="2156186" cy="428975"/>
            </a:xfrm>
            <a:custGeom>
              <a:rect l="l" t="t" r="r" b="b"/>
              <a:pathLst>
                <a:path w="2156186" h="428975">
                  <a:moveTo>
                    <a:pt x="26144" y="0"/>
                  </a:moveTo>
                  <a:lnTo>
                    <a:pt x="2130042" y="0"/>
                  </a:lnTo>
                  <a:cubicBezTo>
                    <a:pt x="2144481" y="0"/>
                    <a:pt x="2156186" y="11705"/>
                    <a:pt x="2156186" y="26144"/>
                  </a:cubicBezTo>
                  <a:lnTo>
                    <a:pt x="2156186" y="402832"/>
                  </a:lnTo>
                  <a:cubicBezTo>
                    <a:pt x="2156186" y="409765"/>
                    <a:pt x="2153432" y="416415"/>
                    <a:pt x="2148529" y="421318"/>
                  </a:cubicBezTo>
                  <a:cubicBezTo>
                    <a:pt x="2143626" y="426221"/>
                    <a:pt x="2136976" y="428975"/>
                    <a:pt x="2130042" y="428975"/>
                  </a:cubicBezTo>
                  <a:lnTo>
                    <a:pt x="26144" y="428975"/>
                  </a:lnTo>
                  <a:cubicBezTo>
                    <a:pt x="19210" y="428975"/>
                    <a:pt x="12560" y="426221"/>
                    <a:pt x="7657" y="421318"/>
                  </a:cubicBezTo>
                  <a:cubicBezTo>
                    <a:pt x="2754" y="416415"/>
                    <a:pt x="0" y="409765"/>
                    <a:pt x="0" y="402832"/>
                  </a:cubicBezTo>
                  <a:lnTo>
                    <a:pt x="0" y="26144"/>
                  </a:lnTo>
                  <a:cubicBezTo>
                    <a:pt x="0" y="19210"/>
                    <a:pt x="2754" y="12560"/>
                    <a:pt x="7657" y="7657"/>
                  </a:cubicBezTo>
                  <a:cubicBezTo>
                    <a:pt x="12560" y="2754"/>
                    <a:pt x="19210" y="0"/>
                    <a:pt x="26144" y="0"/>
                  </a:cubicBezTo>
                  <a:close/>
                </a:path>
              </a:pathLst>
            </a:custGeom>
            <a:solidFill>
              <a:srgbClr val="1E3048"/>
            </a:solidFill>
          </p:spPr>
          <p:txBody>
            <a:bodyPr/>
            <a:lstStyle/>
            <a:p/>
          </p:txBody>
        </p:sp>
        <p:sp>
          <p:nvSpPr>
            <p:cNvPr id="13" name="TextBox 13"/>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14" name="AutoShape 14"/>
          <p:cNvSpPr/>
          <p:nvPr/>
        </p:nvSpPr>
        <p:spPr>
          <a:xfrm flipH="1" flipV="1">
            <a:off x="5986185" y="2866910"/>
            <a:ext cx="0" cy="928951"/>
          </a:xfrm>
          <a:prstGeom prst="line">
            <a:avLst/>
          </a:prstGeom>
          <a:ln w="19050" cap="flat">
            <a:solidFill>
              <a:srgbClr val="FFFFFF"/>
            </a:solidFill>
            <a:prstDash val="solid"/>
            <a:headEnd type="none" w="sm" len="sm"/>
            <a:tailEnd type="none" w="sm" len="sm"/>
          </a:ln>
        </p:spPr>
        <p:txBody>
          <a:bodyPr/>
          <a:lstStyle/>
          <a:p/>
        </p:txBody>
      </p:sp>
      <p:sp>
        <p:nvSpPr>
          <p:cNvPr id="15" name="AutoShape 15"/>
          <p:cNvSpPr/>
          <p:nvPr/>
        </p:nvSpPr>
        <p:spPr>
          <a:xfrm flipH="1" flipV="1">
            <a:off x="5986185" y="5116730"/>
            <a:ext cx="0" cy="928951"/>
          </a:xfrm>
          <a:prstGeom prst="line">
            <a:avLst/>
          </a:prstGeom>
          <a:ln w="19050" cap="flat">
            <a:solidFill>
              <a:srgbClr val="FFFFFF"/>
            </a:solidFill>
            <a:prstDash val="solid"/>
            <a:headEnd type="none" w="sm" len="sm"/>
            <a:tailEnd type="none" w="sm" len="sm"/>
          </a:ln>
        </p:spPr>
        <p:txBody>
          <a:bodyPr/>
          <a:lstStyle/>
          <a:p/>
        </p:txBody>
      </p:sp>
      <p:sp>
        <p:nvSpPr>
          <p:cNvPr id="16" name="AutoShape 16"/>
          <p:cNvSpPr/>
          <p:nvPr/>
        </p:nvSpPr>
        <p:spPr>
          <a:xfrm flipH="1" flipV="1">
            <a:off x="5986185" y="7366550"/>
            <a:ext cx="0" cy="928951"/>
          </a:xfrm>
          <a:prstGeom prst="line">
            <a:avLst/>
          </a:prstGeom>
          <a:ln w="19050" cap="flat">
            <a:solidFill>
              <a:srgbClr val="FFFFFF"/>
            </a:solidFill>
            <a:prstDash val="solid"/>
            <a:headEnd type="none" w="sm" len="sm"/>
            <a:tailEnd type="none" w="sm" len="sm"/>
          </a:ln>
        </p:spPr>
        <p:txBody>
          <a:bodyPr/>
          <a:lstStyle/>
          <a:p/>
        </p:txBody>
      </p:sp>
      <p:sp>
        <p:nvSpPr>
          <p:cNvPr id="17" name="TextBox 17"/>
          <p:cNvSpPr txBox="1"/>
          <p:nvPr/>
        </p:nvSpPr>
        <p:spPr>
          <a:xfrm>
            <a:off x="6166777" y="2675774"/>
            <a:ext cx="6465061" cy="1339813"/>
          </a:xfrm>
          <a:prstGeom prst="rect">
            <a:avLst/>
          </a:prstGeom>
        </p:spPr>
        <p:txBody>
          <a:bodyPr lIns="0" tIns="0" rIns="0" bIns="0" rtlCol="0" anchor="t">
            <a:spAutoFit/>
          </a:bodyPr>
          <a:lstStyle/>
          <a:p>
            <a:pPr algn="ctr">
              <a:lnSpc>
                <a:spcPts val="5357"/>
              </a:lnSpc>
            </a:pPr>
            <a:r>
              <a:rPr lang="en-US" sz="3826" spc="122">
                <a:solidFill>
                  <a:srgbClr val="FFFFFF"/>
                </a:solidFill>
                <a:latin typeface="Barlow Semi-Bold"/>
              </a:rPr>
              <a:t>MARKET SIZE</a:t>
            </a:r>
          </a:p>
          <a:p>
            <a:pPr algn="ctr">
              <a:lnSpc>
                <a:spcPts val="5357"/>
              </a:lnSpc>
              <a:spcBef>
                <a:spcPct val="0"/>
              </a:spcBef>
            </a:pPr>
            <a:r>
              <a:rPr lang="en-US" sz="3826" spc="122">
                <a:solidFill>
                  <a:srgbClr val="FFFFFF"/>
                </a:solidFill>
                <a:latin typeface="Barlow Semi-Bold"/>
              </a:rPr>
              <a:t>364.95 Million</a:t>
            </a:r>
          </a:p>
        </p:txBody>
      </p:sp>
      <p:sp>
        <p:nvSpPr>
          <p:cNvPr id="18" name="TextBox 18"/>
          <p:cNvSpPr txBox="1"/>
          <p:nvPr/>
        </p:nvSpPr>
        <p:spPr>
          <a:xfrm>
            <a:off x="6166777" y="4873199"/>
            <a:ext cx="6465061" cy="1339813"/>
          </a:xfrm>
          <a:prstGeom prst="rect">
            <a:avLst/>
          </a:prstGeom>
        </p:spPr>
        <p:txBody>
          <a:bodyPr lIns="0" tIns="0" rIns="0" bIns="0" rtlCol="0" anchor="t">
            <a:spAutoFit/>
          </a:bodyPr>
          <a:lstStyle/>
          <a:p>
            <a:pPr algn="ctr">
              <a:lnSpc>
                <a:spcPts val="5357"/>
              </a:lnSpc>
            </a:pPr>
            <a:r>
              <a:rPr lang="en-US" sz="3826" spc="122">
                <a:solidFill>
                  <a:srgbClr val="FFFFFF"/>
                </a:solidFill>
                <a:latin typeface="Barlow Semi-Bold"/>
              </a:rPr>
              <a:t>FORECAST</a:t>
            </a:r>
          </a:p>
          <a:p>
            <a:pPr algn="ctr">
              <a:lnSpc>
                <a:spcPts val="5357"/>
              </a:lnSpc>
              <a:spcBef>
                <a:spcPct val="0"/>
              </a:spcBef>
            </a:pPr>
            <a:r>
              <a:rPr lang="en-US" sz="3826" spc="122">
                <a:solidFill>
                  <a:srgbClr val="FFFFFF"/>
                </a:solidFill>
                <a:latin typeface="Barlow Semi-Bold"/>
              </a:rPr>
              <a:t>725.91 Million</a:t>
            </a:r>
          </a:p>
        </p:txBody>
      </p:sp>
      <p:sp>
        <p:nvSpPr>
          <p:cNvPr id="19" name="TextBox 19"/>
          <p:cNvSpPr txBox="1"/>
          <p:nvPr/>
        </p:nvSpPr>
        <p:spPr>
          <a:xfrm>
            <a:off x="6166777" y="7141573"/>
            <a:ext cx="6465061" cy="1334749"/>
          </a:xfrm>
          <a:prstGeom prst="rect">
            <a:avLst/>
          </a:prstGeom>
        </p:spPr>
        <p:txBody>
          <a:bodyPr lIns="0" tIns="0" rIns="0" bIns="0" rtlCol="0" anchor="t">
            <a:spAutoFit/>
          </a:bodyPr>
          <a:lstStyle/>
          <a:p>
            <a:pPr algn="ctr">
              <a:lnSpc>
                <a:spcPts val="5357"/>
              </a:lnSpc>
            </a:pPr>
            <a:r>
              <a:rPr lang="en-US" sz="3826" spc="122">
                <a:solidFill>
                  <a:srgbClr val="FFFFFF"/>
                </a:solidFill>
                <a:latin typeface="Barlow Semi-Bold"/>
              </a:rPr>
              <a:t>CAGR</a:t>
            </a:r>
          </a:p>
          <a:p>
            <a:pPr algn="ctr">
              <a:lnSpc>
                <a:spcPts val="5357"/>
              </a:lnSpc>
              <a:spcBef>
                <a:spcPct val="0"/>
              </a:spcBef>
            </a:pPr>
            <a:r>
              <a:rPr lang="en-US" sz="3826" spc="122">
                <a:solidFill>
                  <a:srgbClr val="FFFFFF"/>
                </a:solidFill>
                <a:latin typeface="Barlow Semi-Bold"/>
              </a:rPr>
              <a:t>10.32%</a:t>
            </a:r>
          </a:p>
        </p:txBody>
      </p:sp>
      <p:sp>
        <p:nvSpPr>
          <p:cNvPr id="20" name="TextBox 20"/>
          <p:cNvSpPr txBox="1"/>
          <p:nvPr/>
        </p:nvSpPr>
        <p:spPr>
          <a:xfrm>
            <a:off x="4286069" y="3015978"/>
            <a:ext cx="1607229" cy="659406"/>
          </a:xfrm>
          <a:prstGeom prst="rect">
            <a:avLst/>
          </a:prstGeom>
        </p:spPr>
        <p:txBody>
          <a:bodyPr lIns="0" tIns="0" rIns="0" bIns="0" rtlCol="0" anchor="t">
            <a:spAutoFit/>
          </a:bodyPr>
          <a:lstStyle/>
          <a:p>
            <a:pPr algn="ctr">
              <a:lnSpc>
                <a:spcPts val="5357"/>
              </a:lnSpc>
              <a:spcBef>
                <a:spcPct val="0"/>
              </a:spcBef>
            </a:pPr>
            <a:r>
              <a:rPr lang="en-US" sz="3826" spc="122">
                <a:solidFill>
                  <a:srgbClr val="FFFFFF"/>
                </a:solidFill>
                <a:latin typeface="Barlow Semi-Bold"/>
              </a:rPr>
              <a:t>2022</a:t>
            </a:r>
          </a:p>
        </p:txBody>
      </p:sp>
      <p:sp>
        <p:nvSpPr>
          <p:cNvPr id="21" name="TextBox 21"/>
          <p:cNvSpPr txBox="1"/>
          <p:nvPr/>
        </p:nvSpPr>
        <p:spPr>
          <a:xfrm>
            <a:off x="4360731" y="5238794"/>
            <a:ext cx="1607229" cy="659406"/>
          </a:xfrm>
          <a:prstGeom prst="rect">
            <a:avLst/>
          </a:prstGeom>
        </p:spPr>
        <p:txBody>
          <a:bodyPr lIns="0" tIns="0" rIns="0" bIns="0" rtlCol="0" anchor="t">
            <a:spAutoFit/>
          </a:bodyPr>
          <a:lstStyle/>
          <a:p>
            <a:pPr algn="ctr">
              <a:lnSpc>
                <a:spcPts val="5357"/>
              </a:lnSpc>
              <a:spcBef>
                <a:spcPct val="0"/>
              </a:spcBef>
            </a:pPr>
            <a:r>
              <a:rPr lang="en-US" sz="3826" spc="122">
                <a:solidFill>
                  <a:srgbClr val="FFFFFF"/>
                </a:solidFill>
                <a:latin typeface="Barlow Semi-Bold"/>
              </a:rPr>
              <a:t>2029</a:t>
            </a:r>
          </a:p>
        </p:txBody>
      </p:sp>
      <p:sp>
        <p:nvSpPr>
          <p:cNvPr id="22" name="TextBox 22"/>
          <p:cNvSpPr txBox="1"/>
          <p:nvPr/>
        </p:nvSpPr>
        <p:spPr>
          <a:xfrm>
            <a:off x="4286069" y="7360648"/>
            <a:ext cx="1607229" cy="1199387"/>
          </a:xfrm>
          <a:prstGeom prst="rect">
            <a:avLst/>
          </a:prstGeom>
        </p:spPr>
        <p:txBody>
          <a:bodyPr lIns="0" tIns="0" rIns="0" bIns="0" rtlCol="0" anchor="t">
            <a:spAutoFit/>
          </a:bodyPr>
          <a:lstStyle/>
          <a:p>
            <a:pPr algn="ctr">
              <a:lnSpc>
                <a:spcPts val="3023"/>
              </a:lnSpc>
            </a:pPr>
            <a:r>
              <a:rPr lang="en-US" sz="3826" spc="122">
                <a:solidFill>
                  <a:srgbClr val="FFFFFF"/>
                </a:solidFill>
                <a:latin typeface="Barlow Semi-Bold"/>
              </a:rPr>
              <a:t>2023</a:t>
            </a:r>
          </a:p>
          <a:p>
            <a:pPr algn="ctr">
              <a:lnSpc>
                <a:spcPts val="3023"/>
              </a:lnSpc>
            </a:pPr>
            <a:r>
              <a:rPr lang="en-US" sz="3826" spc="122">
                <a:solidFill>
                  <a:srgbClr val="FFFFFF"/>
                </a:solidFill>
                <a:latin typeface="Barlow Semi-Bold"/>
              </a:rPr>
              <a:t>-</a:t>
            </a:r>
          </a:p>
          <a:p>
            <a:pPr algn="ctr">
              <a:lnSpc>
                <a:spcPts val="3023"/>
              </a:lnSpc>
            </a:pPr>
            <a:r>
              <a:rPr lang="en-US" sz="3826" spc="122">
                <a:solidFill>
                  <a:srgbClr val="FFFFFF"/>
                </a:solidFill>
                <a:latin typeface="Barlow Semi-Bold"/>
              </a:rPr>
              <a:t>2030</a:t>
            </a:r>
          </a:p>
        </p:txBody>
      </p:sp>
      <p:sp>
        <p:nvSpPr>
          <p:cNvPr id="23" name="TextBox 23"/>
          <p:cNvSpPr txBox="1"/>
          <p:nvPr/>
        </p:nvSpPr>
        <p:spPr>
          <a:xfrm>
            <a:off x="5705271" y="710296"/>
            <a:ext cx="6926567" cy="689609"/>
          </a:xfrm>
          <a:prstGeom prst="rect">
            <a:avLst/>
          </a:prstGeom>
        </p:spPr>
        <p:txBody>
          <a:bodyPr lIns="0" tIns="0" rIns="0" bIns="0" rtlCol="0" anchor="t">
            <a:spAutoFit/>
          </a:bodyPr>
          <a:lstStyle/>
          <a:p>
            <a:pPr algn="ctr">
              <a:lnSpc>
                <a:spcPts val="4919"/>
              </a:lnSpc>
            </a:pPr>
            <a:r>
              <a:rPr lang="en-US" sz="5999" spc="-431">
                <a:solidFill>
                  <a:srgbClr val="000000"/>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3541892" y="3008611"/>
            <a:ext cx="8527510" cy="2519940"/>
            <a:chExt cx="9376373" cy="2770785"/>
          </a:xfrm>
        </p:grpSpPr>
        <p:sp>
          <p:nvSpPr>
            <p:cNvPr id="4" name="Freeform 4"/>
            <p:cNvSpPr/>
            <p:nvPr/>
          </p:nvSpPr>
          <p:spPr>
            <a:xfrm>
              <a:off x="0" y="0"/>
              <a:ext cx="9376373" cy="2770785"/>
            </a:xfrm>
            <a:custGeom>
              <a:rect l="l" t="t" r="r" b="b"/>
              <a:pathLst>
                <a:path w="9376373" h="2770785">
                  <a:moveTo>
                    <a:pt x="9251913" y="2770785"/>
                  </a:moveTo>
                  <a:lnTo>
                    <a:pt x="124460" y="2770785"/>
                  </a:lnTo>
                  <a:cubicBezTo>
                    <a:pt x="55880" y="2770785"/>
                    <a:pt x="0" y="2714905"/>
                    <a:pt x="0" y="2646325"/>
                  </a:cubicBezTo>
                  <a:lnTo>
                    <a:pt x="0" y="124460"/>
                  </a:lnTo>
                  <a:cubicBezTo>
                    <a:pt x="0" y="55880"/>
                    <a:pt x="55880" y="0"/>
                    <a:pt x="124460" y="0"/>
                  </a:cubicBezTo>
                  <a:lnTo>
                    <a:pt x="9251914" y="0"/>
                  </a:lnTo>
                  <a:cubicBezTo>
                    <a:pt x="9320493" y="0"/>
                    <a:pt x="9376373" y="55880"/>
                    <a:pt x="9376373" y="124460"/>
                  </a:cubicBezTo>
                  <a:lnTo>
                    <a:pt x="9376373" y="2646325"/>
                  </a:lnTo>
                  <a:cubicBezTo>
                    <a:pt x="9376373" y="2714905"/>
                    <a:pt x="9320493" y="2770785"/>
                    <a:pt x="9251914" y="2770785"/>
                  </a:cubicBezTo>
                  <a:close/>
                </a:path>
              </a:pathLst>
            </a:custGeom>
            <a:solidFill>
              <a:srgbClr val="716250">
                <a:alpha val="89804"/>
              </a:srgbClr>
            </a:solidFill>
          </p:spPr>
          <p:txBody>
            <a:bodyPr/>
            <a:lstStyle/>
            <a:p/>
          </p:txBody>
        </p:sp>
      </p:grpSp>
      <p:grpSp>
        <p:nvGrpSpPr>
          <p:cNvPr id="5" name="Group 5"/>
          <p:cNvGrpSpPr/>
          <p:nvPr/>
        </p:nvGrpSpPr>
        <p:grpSpPr>
          <a:xfrm rot="5400000">
            <a:off x="1567752" y="1522103"/>
            <a:ext cx="1287965" cy="5492957"/>
            <a:chExt cx="3130550" cy="13351270"/>
          </a:xfrm>
        </p:grpSpPr>
        <p:sp>
          <p:nvSpPr>
            <p:cNvPr id="6" name="Freeform 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7" name="Group 7"/>
          <p:cNvGrpSpPr/>
          <p:nvPr/>
        </p:nvGrpSpPr>
        <p:grpSpPr>
          <a:xfrm>
            <a:off x="0" y="0"/>
            <a:ext cx="18288000" cy="1510048"/>
            <a:chExt cx="4816593" cy="397708"/>
          </a:xfrm>
        </p:grpSpPr>
        <p:sp>
          <p:nvSpPr>
            <p:cNvPr id="8" name="Freeform 8"/>
            <p:cNvSpPr/>
            <p:nvPr/>
          </p:nvSpPr>
          <p:spPr>
            <a:xfrm>
              <a:off x="0" y="0"/>
              <a:ext cx="4816592" cy="397708"/>
            </a:xfrm>
            <a:custGeom>
              <a:rect l="l" t="t" r="r" b="b"/>
              <a:pathLst>
                <a:path w="4816592" h="397708">
                  <a:moveTo>
                    <a:pt x="0" y="0"/>
                  </a:moveTo>
                  <a:lnTo>
                    <a:pt x="4816592" y="0"/>
                  </a:lnTo>
                  <a:lnTo>
                    <a:pt x="4816592" y="397708"/>
                  </a:lnTo>
                  <a:lnTo>
                    <a:pt x="0" y="397708"/>
                  </a:lnTo>
                  <a:close/>
                </a:path>
              </a:pathLst>
            </a:custGeom>
            <a:solidFill>
              <a:srgbClr val="000000">
                <a:alpha val="64706"/>
              </a:srgbClr>
            </a:solidFill>
          </p:spPr>
          <p:txBody>
            <a:bodyPr/>
            <a:lstStyle/>
            <a:p/>
          </p:txBody>
        </p:sp>
        <p:sp>
          <p:nvSpPr>
            <p:cNvPr id="9" name="TextBox 9"/>
            <p:cNvSpPr txBox="1"/>
            <p:nvPr/>
          </p:nvSpPr>
          <p:spPr>
            <a:xfrm>
              <a:off x="0" y="-38100"/>
              <a:ext cx="4816593" cy="435808"/>
            </a:xfrm>
            <a:prstGeom prst="rect">
              <a:avLst/>
            </a:prstGeom>
          </p:spPr>
          <p:txBody>
            <a:bodyPr lIns="50800" tIns="50800" rIns="50800" bIns="50800" rtlCol="0" anchor="ctr"/>
            <a:lstStyle/>
            <a:p>
              <a:pPr algn="ctr">
                <a:lnSpc>
                  <a:spcPts val="2823"/>
                </a:lnSpc>
              </a:pPr>
              <a:endParaRPr/>
            </a:p>
          </p:txBody>
        </p:sp>
      </p:grpSp>
      <p:sp>
        <p:nvSpPr>
          <p:cNvPr id="10" name="TextBox 10"/>
          <p:cNvSpPr txBox="1"/>
          <p:nvPr/>
        </p:nvSpPr>
        <p:spPr>
          <a:xfrm>
            <a:off x="203180" y="166156"/>
            <a:ext cx="17881640" cy="1028700"/>
          </a:xfrm>
          <a:prstGeom prst="rect">
            <a:avLst/>
          </a:prstGeom>
        </p:spPr>
        <p:txBody>
          <a:bodyPr lIns="0" tIns="0" rIns="0" bIns="0" rtlCol="0" anchor="t">
            <a:spAutoFit/>
          </a:bodyPr>
          <a:lstStyle/>
          <a:p>
            <a:pPr algn="ctr">
              <a:lnSpc>
                <a:spcPts val="8400"/>
              </a:lnSpc>
              <a:spcBef>
                <a:spcPct val="0"/>
              </a:spcBef>
            </a:pPr>
            <a:r>
              <a:rPr lang="en-US" sz="6000" spc="192">
                <a:solidFill>
                  <a:srgbClr val="FFFFFF"/>
                </a:solidFill>
                <a:latin typeface="Canva Sans"/>
              </a:rPr>
              <a:t>REVENUE MARKET SHARE BY SEGMENTS 2022</a:t>
            </a:r>
          </a:p>
        </p:txBody>
      </p:sp>
      <p:sp>
        <p:nvSpPr>
          <p:cNvPr id="11" name="TextBox 11"/>
          <p:cNvSpPr txBox="1"/>
          <p:nvPr/>
        </p:nvSpPr>
        <p:spPr>
          <a:xfrm>
            <a:off x="0" y="4036174"/>
            <a:ext cx="4712819" cy="531490"/>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By Product</a:t>
            </a:r>
          </a:p>
        </p:txBody>
      </p:sp>
      <p:sp>
        <p:nvSpPr>
          <p:cNvPr id="12" name="TextBox 12"/>
          <p:cNvSpPr txBox="1"/>
          <p:nvPr/>
        </p:nvSpPr>
        <p:spPr>
          <a:xfrm>
            <a:off x="4958213" y="3537789"/>
            <a:ext cx="6590409" cy="1374775"/>
          </a:xfrm>
          <a:prstGeom prst="rect">
            <a:avLst/>
          </a:prstGeom>
        </p:spPr>
        <p:txBody>
          <a:bodyPr lIns="0" tIns="0" rIns="0" bIns="0" rtlCol="0" anchor="t">
            <a:spAutoFit/>
          </a:bodyPr>
          <a:lstStyle/>
          <a:p>
            <a:pPr algn="ctr">
              <a:lnSpc>
                <a:spcPts val="5599"/>
              </a:lnSpc>
            </a:pPr>
            <a:r>
              <a:rPr lang="en-US" sz="3999">
                <a:solidFill>
                  <a:srgbClr val="FFFFFF"/>
                </a:solidFill>
                <a:latin typeface="Montserrat"/>
              </a:rPr>
              <a:t>Floating </a:t>
            </a:r>
          </a:p>
          <a:p>
            <a:pPr algn="ctr">
              <a:lnSpc>
                <a:spcPts val="5599"/>
              </a:lnSpc>
            </a:pPr>
            <a:r>
              <a:rPr lang="en-US" sz="3999">
                <a:solidFill>
                  <a:srgbClr val="FFFFFF"/>
                </a:solidFill>
                <a:latin typeface="Montserrat"/>
              </a:rPr>
              <a:t> USD </a:t>
            </a:r>
            <a:r>
              <a:rPr lang="en-US" sz="3999">
                <a:solidFill>
                  <a:srgbClr val="FFFFFF"/>
                </a:solidFill>
                <a:latin typeface="Montserrat Bold"/>
              </a:rPr>
              <a:t>471.14 </a:t>
            </a:r>
            <a:r>
              <a:rPr lang="en-US" sz="3999">
                <a:solidFill>
                  <a:srgbClr val="FFFFFF"/>
                </a:solidFill>
                <a:latin typeface="Montserrat"/>
              </a:rPr>
              <a:t>Million</a:t>
            </a:r>
          </a:p>
        </p:txBody>
      </p:sp>
      <p:grpSp>
        <p:nvGrpSpPr>
          <p:cNvPr id="13" name="Group 13"/>
          <p:cNvGrpSpPr/>
          <p:nvPr/>
        </p:nvGrpSpPr>
        <p:grpSpPr>
          <a:xfrm>
            <a:off x="3541892" y="5862648"/>
            <a:ext cx="8527510" cy="2519940"/>
            <a:chExt cx="9376373" cy="2770785"/>
          </a:xfrm>
        </p:grpSpPr>
        <p:sp>
          <p:nvSpPr>
            <p:cNvPr id="14" name="Freeform 14"/>
            <p:cNvSpPr/>
            <p:nvPr/>
          </p:nvSpPr>
          <p:spPr>
            <a:xfrm>
              <a:off x="0" y="0"/>
              <a:ext cx="9376373" cy="2770785"/>
            </a:xfrm>
            <a:custGeom>
              <a:rect l="l" t="t" r="r" b="b"/>
              <a:pathLst>
                <a:path w="9376373" h="2770785">
                  <a:moveTo>
                    <a:pt x="9251913" y="2770785"/>
                  </a:moveTo>
                  <a:lnTo>
                    <a:pt x="124460" y="2770785"/>
                  </a:lnTo>
                  <a:cubicBezTo>
                    <a:pt x="55880" y="2770785"/>
                    <a:pt x="0" y="2714905"/>
                    <a:pt x="0" y="2646325"/>
                  </a:cubicBezTo>
                  <a:lnTo>
                    <a:pt x="0" y="124460"/>
                  </a:lnTo>
                  <a:cubicBezTo>
                    <a:pt x="0" y="55880"/>
                    <a:pt x="55880" y="0"/>
                    <a:pt x="124460" y="0"/>
                  </a:cubicBezTo>
                  <a:lnTo>
                    <a:pt x="9251914" y="0"/>
                  </a:lnTo>
                  <a:cubicBezTo>
                    <a:pt x="9320493" y="0"/>
                    <a:pt x="9376373" y="55880"/>
                    <a:pt x="9376373" y="124460"/>
                  </a:cubicBezTo>
                  <a:lnTo>
                    <a:pt x="9376373" y="2646325"/>
                  </a:lnTo>
                  <a:cubicBezTo>
                    <a:pt x="9376373" y="2714905"/>
                    <a:pt x="9320493" y="2770785"/>
                    <a:pt x="9251914" y="2770785"/>
                  </a:cubicBezTo>
                  <a:close/>
                </a:path>
              </a:pathLst>
            </a:custGeom>
            <a:solidFill>
              <a:srgbClr val="1F1C19">
                <a:alpha val="89804"/>
              </a:srgbClr>
            </a:solidFill>
          </p:spPr>
          <p:txBody>
            <a:bodyPr/>
            <a:lstStyle/>
            <a:p/>
          </p:txBody>
        </p:sp>
      </p:grpSp>
      <p:grpSp>
        <p:nvGrpSpPr>
          <p:cNvPr id="15" name="Group 15"/>
          <p:cNvGrpSpPr/>
          <p:nvPr/>
        </p:nvGrpSpPr>
        <p:grpSpPr>
          <a:xfrm rot="5400000">
            <a:off x="1567752" y="4376139"/>
            <a:ext cx="1287965" cy="5492957"/>
            <a:chExt cx="3130550" cy="13351270"/>
          </a:xfrm>
        </p:grpSpPr>
        <p:sp>
          <p:nvSpPr>
            <p:cNvPr id="16" name="Freeform 1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7" name="TextBox 17"/>
          <p:cNvSpPr txBox="1"/>
          <p:nvPr/>
        </p:nvSpPr>
        <p:spPr>
          <a:xfrm>
            <a:off x="0" y="6890210"/>
            <a:ext cx="4712819" cy="531490"/>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Application</a:t>
            </a:r>
          </a:p>
        </p:txBody>
      </p:sp>
      <p:sp>
        <p:nvSpPr>
          <p:cNvPr id="18" name="TextBox 18"/>
          <p:cNvSpPr txBox="1"/>
          <p:nvPr/>
        </p:nvSpPr>
        <p:spPr>
          <a:xfrm>
            <a:off x="4958213" y="6391825"/>
            <a:ext cx="6902136" cy="1374775"/>
          </a:xfrm>
          <a:prstGeom prst="rect">
            <a:avLst/>
          </a:prstGeom>
        </p:spPr>
        <p:txBody>
          <a:bodyPr lIns="0" tIns="0" rIns="0" bIns="0" rtlCol="0" anchor="t">
            <a:spAutoFit/>
          </a:bodyPr>
          <a:lstStyle/>
          <a:p>
            <a:pPr algn="ctr">
              <a:lnSpc>
                <a:spcPts val="5599"/>
              </a:lnSpc>
            </a:pPr>
            <a:r>
              <a:rPr lang="en-US" sz="3999">
                <a:solidFill>
                  <a:srgbClr val="FFFFFF"/>
                </a:solidFill>
                <a:latin typeface="Montserrat"/>
              </a:rPr>
              <a:t>Households</a:t>
            </a:r>
          </a:p>
          <a:p>
            <a:pPr algn="ctr">
              <a:lnSpc>
                <a:spcPts val="5599"/>
              </a:lnSpc>
            </a:pPr>
            <a:r>
              <a:rPr lang="en-US" sz="3999">
                <a:solidFill>
                  <a:srgbClr val="FFFFFF"/>
                </a:solidFill>
                <a:latin typeface="Montserrat"/>
              </a:rPr>
              <a:t>USD </a:t>
            </a:r>
            <a:r>
              <a:rPr lang="en-US" sz="3999">
                <a:solidFill>
                  <a:srgbClr val="FFFFFF"/>
                </a:solidFill>
                <a:latin typeface="Montserrat Bold"/>
              </a:rPr>
              <a:t>198.74 </a:t>
            </a:r>
            <a:r>
              <a:rPr lang="en-US" sz="3999">
                <a:solidFill>
                  <a:srgbClr val="FFFFFF"/>
                </a:solidFill>
                <a:latin typeface="Montserrat"/>
              </a:rPr>
              <a:t>Million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96701" y="1028700"/>
            <a:ext cx="11205204" cy="9258300"/>
          </a:xfrm>
          <a:custGeom>
            <a:rect l="l" t="t" r="r" b="b"/>
            <a:pathLst>
              <a:path w="11205204" h="9258300">
                <a:moveTo>
                  <a:pt x="0" y="0"/>
                </a:moveTo>
                <a:lnTo>
                  <a:pt x="11205204" y="0"/>
                </a:lnTo>
                <a:lnTo>
                  <a:pt x="11205204" y="9258300"/>
                </a:lnTo>
                <a:lnTo>
                  <a:pt x="0" y="92583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572928" y="398780"/>
            <a:ext cx="17142143" cy="629920"/>
          </a:xfrm>
          <a:prstGeom prst="rect">
            <a:avLst/>
          </a:prstGeom>
        </p:spPr>
        <p:txBody>
          <a:bodyPr lIns="0" tIns="0" rIns="0" bIns="0" rtlCol="0" anchor="t">
            <a:spAutoFit/>
          </a:bodyPr>
          <a:lstStyle/>
          <a:p>
            <a:pPr algn="ctr">
              <a:lnSpc>
                <a:spcPts val="5179"/>
              </a:lnSpc>
              <a:spcBef>
                <a:spcPct val="0"/>
              </a:spcBef>
            </a:pPr>
            <a:r>
              <a:rPr lang="en-US" sz="3699" spc="118">
                <a:solidFill>
                  <a:srgbClr val="000000"/>
                </a:solidFill>
                <a:latin typeface="Canva Sans"/>
              </a:rPr>
              <a:t>GLOBAL LED BATHROOM MIRRORS MARKET REVENUE SHARE FOR 2022</a:t>
            </a:r>
          </a:p>
        </p:txBody>
      </p:sp>
      <p:sp>
        <p:nvSpPr>
          <p:cNvPr id="4" name="TextBox 4"/>
          <p:cNvSpPr txBox="1"/>
          <p:nvPr/>
        </p:nvSpPr>
        <p:spPr>
          <a:xfrm>
            <a:off x="10522587" y="4926684"/>
            <a:ext cx="7358760" cy="1605206"/>
          </a:xfrm>
          <a:prstGeom prst="rect">
            <a:avLst/>
          </a:prstGeom>
        </p:spPr>
        <p:txBody>
          <a:bodyPr lIns="0" tIns="0" rIns="0" bIns="0" rtlCol="0" anchor="t">
            <a:spAutoFit/>
          </a:bodyPr>
          <a:lstStyle/>
          <a:p>
            <a:pPr algn="ctr">
              <a:lnSpc>
                <a:spcPts val="6103"/>
              </a:lnSpc>
            </a:pPr>
            <a:r>
              <a:rPr lang="en-US" sz="6424" spc="205">
                <a:solidFill>
                  <a:srgbClr val="000000"/>
                </a:solidFill>
                <a:latin typeface="Barlow Semi-Bold"/>
              </a:rPr>
              <a:t>North America  </a:t>
            </a:r>
          </a:p>
          <a:p>
            <a:pPr algn="ctr">
              <a:lnSpc>
                <a:spcPts val="6103"/>
              </a:lnSpc>
            </a:pPr>
            <a:r>
              <a:rPr lang="en-US" sz="6424" spc="205">
                <a:solidFill>
                  <a:srgbClr val="000000"/>
                </a:solidFill>
                <a:latin typeface="Barlow Semi-Bold"/>
              </a:rPr>
              <a:t>USD 227.72 Million </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11" b="-9211"/>
            </a:stretch>
          </a:blipFill>
        </p:spPr>
        <p:txBody>
          <a:bodyPr/>
          <a:lstStyle/>
          <a:p/>
        </p:txBody>
      </p:sp>
      <p:grpSp>
        <p:nvGrpSpPr>
          <p:cNvPr id="3" name="Group 3"/>
          <p:cNvGrpSpPr/>
          <p:nvPr/>
        </p:nvGrpSpPr>
        <p:grpSpPr>
          <a:xfrm>
            <a:off x="4874224" y="1669233"/>
            <a:ext cx="8937397" cy="3294087"/>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4040268" y="5323680"/>
            <a:ext cx="9771353" cy="3294087"/>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43B4BE"/>
            </a:solidFill>
          </p:spPr>
          <p:txBody>
            <a:bodyPr/>
            <a:lstStyle/>
            <a:p/>
          </p:txBody>
        </p:sp>
      </p:grpSp>
      <p:grpSp>
        <p:nvGrpSpPr>
          <p:cNvPr id="7" name="Group 7"/>
          <p:cNvGrpSpPr/>
          <p:nvPr/>
        </p:nvGrpSpPr>
        <p:grpSpPr>
          <a:xfrm>
            <a:off x="4040268" y="1669233"/>
            <a:ext cx="9771353" cy="3294087"/>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1E3048"/>
            </a:solidFill>
          </p:spPr>
          <p:txBody>
            <a:bodyPr/>
            <a:lstStyle/>
            <a:p/>
          </p:txBody>
        </p:sp>
      </p:grpSp>
      <p:sp>
        <p:nvSpPr>
          <p:cNvPr id="9" name="TextBox 9"/>
          <p:cNvSpPr txBox="1"/>
          <p:nvPr/>
        </p:nvSpPr>
        <p:spPr>
          <a:xfrm>
            <a:off x="4479746" y="2969031"/>
            <a:ext cx="9161859" cy="1422400"/>
          </a:xfrm>
          <a:prstGeom prst="rect">
            <a:avLst/>
          </a:prstGeom>
        </p:spPr>
        <p:txBody>
          <a:bodyPr lIns="0" tIns="0" rIns="0" bIns="0" rtlCol="0" anchor="t">
            <a:spAutoFit/>
          </a:bodyPr>
          <a:lstStyle/>
          <a:p>
            <a:pPr>
              <a:lnSpc>
                <a:spcPts val="5600"/>
              </a:lnSpc>
            </a:pPr>
            <a:r>
              <a:rPr lang="en-US" sz="5000">
                <a:solidFill>
                  <a:srgbClr val="FFFFFF"/>
                </a:solidFill>
                <a:latin typeface="Montserrat"/>
              </a:rPr>
              <a:t>Rising inclination towards high-end lifestyles</a:t>
            </a:r>
          </a:p>
        </p:txBody>
      </p:sp>
      <p:sp>
        <p:nvSpPr>
          <p:cNvPr id="10" name="TextBox 10"/>
          <p:cNvSpPr txBox="1"/>
          <p:nvPr/>
        </p:nvSpPr>
        <p:spPr>
          <a:xfrm>
            <a:off x="4479746" y="6791153"/>
            <a:ext cx="8989858" cy="1422400"/>
          </a:xfrm>
          <a:prstGeom prst="rect">
            <a:avLst/>
          </a:prstGeom>
        </p:spPr>
        <p:txBody>
          <a:bodyPr lIns="0" tIns="0" rIns="0" bIns="0" rtlCol="0" anchor="t">
            <a:spAutoFit/>
          </a:bodyPr>
          <a:lstStyle/>
          <a:p>
            <a:pPr>
              <a:lnSpc>
                <a:spcPts val="5600"/>
              </a:lnSpc>
            </a:pPr>
            <a:r>
              <a:rPr lang="en-US" sz="5000">
                <a:solidFill>
                  <a:srgbClr val="FFFFFF"/>
                </a:solidFill>
                <a:latin typeface="Montserrat"/>
              </a:rPr>
              <a:t>High cost and flickering problem</a:t>
            </a:r>
          </a:p>
        </p:txBody>
      </p:sp>
      <p:sp>
        <p:nvSpPr>
          <p:cNvPr id="11" name="TextBox 11"/>
          <p:cNvSpPr txBox="1"/>
          <p:nvPr/>
        </p:nvSpPr>
        <p:spPr>
          <a:xfrm>
            <a:off x="7308054" y="1720322"/>
            <a:ext cx="3333241" cy="863964"/>
          </a:xfrm>
          <a:prstGeom prst="rect">
            <a:avLst/>
          </a:prstGeom>
        </p:spPr>
        <p:txBody>
          <a:bodyPr lIns="0" tIns="0" rIns="0" bIns="0" rtlCol="0" anchor="t">
            <a:spAutoFit/>
          </a:bodyPr>
          <a:lstStyle/>
          <a:p>
            <a:pPr algn="ctr">
              <a:lnSpc>
                <a:spcPts val="6979"/>
              </a:lnSpc>
              <a:spcBef>
                <a:spcPct val="0"/>
              </a:spcBef>
            </a:pPr>
            <a:r>
              <a:rPr lang="en-US" sz="4985" spc="159">
                <a:solidFill>
                  <a:srgbClr val="FFFFFF"/>
                </a:solidFill>
                <a:latin typeface="Barlow Semi-Bold"/>
              </a:rPr>
              <a:t>DRIVERS</a:t>
            </a:r>
          </a:p>
        </p:txBody>
      </p:sp>
      <p:sp>
        <p:nvSpPr>
          <p:cNvPr id="12" name="TextBox 12"/>
          <p:cNvSpPr txBox="1"/>
          <p:nvPr/>
        </p:nvSpPr>
        <p:spPr>
          <a:xfrm>
            <a:off x="7171066" y="5373817"/>
            <a:ext cx="3945868" cy="863964"/>
          </a:xfrm>
          <a:prstGeom prst="rect">
            <a:avLst/>
          </a:prstGeom>
        </p:spPr>
        <p:txBody>
          <a:bodyPr lIns="0" tIns="0" rIns="0" bIns="0" rtlCol="0" anchor="t">
            <a:spAutoFit/>
          </a:bodyPr>
          <a:lstStyle/>
          <a:p>
            <a:pPr algn="ctr">
              <a:lnSpc>
                <a:spcPts val="6979"/>
              </a:lnSpc>
              <a:spcBef>
                <a:spcPct val="0"/>
              </a:spcBef>
            </a:pPr>
            <a:r>
              <a:rPr lang="en-US" sz="4985" spc="159">
                <a:solidFill>
                  <a:srgbClr val="FFFFFF"/>
                </a:solidFill>
                <a:latin typeface="Barlow Semi-Bold"/>
              </a:rPr>
              <a:t>RESTRAINTS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264165" y="2135631"/>
            <a:ext cx="15995135" cy="6015739"/>
            <a:chExt cx="1779467" cy="669254"/>
          </a:xfrm>
        </p:grpSpPr>
        <p:sp>
          <p:nvSpPr>
            <p:cNvPr id="4" name="Freeform 4"/>
            <p:cNvSpPr/>
            <p:nvPr/>
          </p:nvSpPr>
          <p:spPr>
            <a:xfrm>
              <a:off x="0" y="0"/>
              <a:ext cx="1779467" cy="669254"/>
            </a:xfrm>
            <a:custGeom>
              <a:rect l="l" t="t" r="r" b="b"/>
              <a:pathLst>
                <a:path w="1779467" h="669254">
                  <a:moveTo>
                    <a:pt x="0" y="0"/>
                  </a:moveTo>
                  <a:lnTo>
                    <a:pt x="1779467" y="0"/>
                  </a:lnTo>
                  <a:lnTo>
                    <a:pt x="1779467" y="669254"/>
                  </a:lnTo>
                  <a:lnTo>
                    <a:pt x="0" y="669254"/>
                  </a:lnTo>
                  <a:close/>
                </a:path>
              </a:pathLst>
            </a:custGeom>
            <a:solidFill>
              <a:srgbClr val="7F381C"/>
            </a:solidFill>
            <a:ln cap="sq">
              <a:noFill/>
              <a:prstDash val="solid"/>
              <a:miter/>
            </a:ln>
          </p:spPr>
          <p:txBody>
            <a:bodyPr/>
            <a:lstStyle/>
            <a:p/>
          </p:txBody>
        </p:sp>
        <p:sp>
          <p:nvSpPr>
            <p:cNvPr id="5" name="TextBox 5"/>
            <p:cNvSpPr txBox="1"/>
            <p:nvPr/>
          </p:nvSpPr>
          <p:spPr>
            <a:xfrm>
              <a:off x="0" y="0"/>
              <a:ext cx="1779467" cy="669254"/>
            </a:xfrm>
            <a:prstGeom prst="rect">
              <a:avLst/>
            </a:prstGeom>
          </p:spPr>
          <p:txBody>
            <a:bodyPr lIns="50800" tIns="50800" rIns="50800" bIns="50800" rtlCol="0" anchor="ctr"/>
            <a:lstStyle/>
            <a:p>
              <a:pPr algn="ctr">
                <a:lnSpc>
                  <a:spcPts val="2160"/>
                </a:lnSpc>
              </a:pPr>
              <a:endParaRPr/>
            </a:p>
          </p:txBody>
        </p:sp>
      </p:grpSp>
      <p:sp>
        <p:nvSpPr>
          <p:cNvPr id="6" name="TextBox 6"/>
          <p:cNvSpPr txBox="1"/>
          <p:nvPr/>
        </p:nvSpPr>
        <p:spPr>
          <a:xfrm>
            <a:off x="3605115" y="2444608"/>
            <a:ext cx="10559893" cy="800100"/>
          </a:xfrm>
          <a:prstGeom prst="rect">
            <a:avLst/>
          </a:prstGeom>
        </p:spPr>
        <p:txBody>
          <a:bodyPr lIns="0" tIns="0" rIns="0" bIns="0" rtlCol="0" anchor="t">
            <a:spAutoFit/>
          </a:bodyPr>
          <a:lstStyle/>
          <a:p>
            <a:pPr algn="ctr">
              <a:lnSpc>
                <a:spcPts val="6000"/>
              </a:lnSpc>
            </a:pPr>
            <a:r>
              <a:rPr lang="en-US" sz="6000" spc="192">
                <a:solidFill>
                  <a:srgbClr val="FFFFFF"/>
                </a:solidFill>
                <a:latin typeface="Canva Sans"/>
              </a:rPr>
              <a:t>AUTHOR'S PERSPECTIVE</a:t>
            </a:r>
          </a:p>
        </p:txBody>
      </p:sp>
      <p:sp>
        <p:nvSpPr>
          <p:cNvPr id="7" name="TextBox 7"/>
          <p:cNvSpPr txBox="1"/>
          <p:nvPr/>
        </p:nvSpPr>
        <p:spPr>
          <a:xfrm>
            <a:off x="1590069" y="3357004"/>
            <a:ext cx="15421259" cy="4274820"/>
          </a:xfrm>
          <a:prstGeom prst="rect">
            <a:avLst/>
          </a:prstGeom>
        </p:spPr>
        <p:txBody>
          <a:bodyPr lIns="0" tIns="0" rIns="0" bIns="0" rtlCol="0" anchor="t">
            <a:spAutoFit/>
          </a:bodyPr>
          <a:lstStyle/>
          <a:p>
            <a:pPr marL="582927" lvl="1" indent="-291463">
              <a:lnSpc>
                <a:spcPts val="3779"/>
              </a:lnSpc>
              <a:buFont typeface="Arial"/>
              <a:buChar char="•"/>
            </a:pPr>
            <a:r>
              <a:rPr lang="en-US" sz="2699" spc="86">
                <a:solidFill>
                  <a:srgbClr val="FFFFFF"/>
                </a:solidFill>
                <a:latin typeface="Barlow Semi-Bold"/>
              </a:rPr>
              <a:t>The Global LED Bathroom Mirrors Market revenue in 2017: USD 330.69 Million</a:t>
            </a:r>
          </a:p>
          <a:p>
            <a:pPr marL="582927" lvl="1" indent="-291463">
              <a:lnSpc>
                <a:spcPts val="3779"/>
              </a:lnSpc>
              <a:buFont typeface="Arial"/>
              <a:buChar char="•"/>
            </a:pPr>
            <a:r>
              <a:rPr lang="en-US" sz="2699" spc="86">
                <a:solidFill>
                  <a:srgbClr val="FFFFFF"/>
                </a:solidFill>
                <a:latin typeface="Barlow Semi-Bold"/>
              </a:rPr>
              <a:t>Floating held for largest share of total revenue generated in 2020</a:t>
            </a:r>
          </a:p>
          <a:p>
            <a:pPr marL="582927" lvl="1" indent="-291463">
              <a:lnSpc>
                <a:spcPts val="3779"/>
              </a:lnSpc>
              <a:buFont typeface="Arial"/>
              <a:buChar char="•"/>
            </a:pPr>
            <a:r>
              <a:rPr lang="en-US" sz="2699" spc="86">
                <a:solidFill>
                  <a:srgbClr val="FFFFFF"/>
                </a:solidFill>
                <a:latin typeface="Barlow Semi-Bold"/>
              </a:rPr>
              <a:t>Restrooms held maximum share of LED Bathroom Mirrors market in 2020</a:t>
            </a:r>
          </a:p>
          <a:p>
            <a:pPr marL="582927" lvl="1" indent="-291463">
              <a:lnSpc>
                <a:spcPts val="3779"/>
              </a:lnSpc>
              <a:buFont typeface="Arial"/>
              <a:buChar char="•"/>
            </a:pPr>
            <a:r>
              <a:rPr lang="en-US" sz="2699" spc="86">
                <a:solidFill>
                  <a:srgbClr val="FFFFFF"/>
                </a:solidFill>
                <a:latin typeface="Barlow Semi-Bold"/>
              </a:rPr>
              <a:t>The rising inclination toward high-end lifestyles and growing adoption of LED light boosts the LED bathroom mirror market</a:t>
            </a:r>
          </a:p>
          <a:p>
            <a:pPr marL="582927" lvl="1" indent="-291463">
              <a:lnSpc>
                <a:spcPts val="3779"/>
              </a:lnSpc>
              <a:buFont typeface="Arial"/>
              <a:buChar char="•"/>
            </a:pPr>
            <a:r>
              <a:rPr lang="en-US" sz="2699" spc="86">
                <a:solidFill>
                  <a:srgbClr val="FFFFFF"/>
                </a:solidFill>
                <a:latin typeface="Barlow Semi-Bold"/>
              </a:rPr>
              <a:t>High costs and the flickering problem can hinder the growth of the LED bathroom mirror market</a:t>
            </a:r>
          </a:p>
          <a:p>
            <a:pPr marL="582927" lvl="1" indent="-291463">
              <a:lnSpc>
                <a:spcPts val="3779"/>
              </a:lnSpc>
              <a:buFont typeface="Arial"/>
              <a:buChar char="•"/>
            </a:pPr>
            <a:r>
              <a:rPr lang="en-US" sz="2699" spc="86">
                <a:solidFill>
                  <a:srgbClr val="FFFFFF"/>
                </a:solidFill>
                <a:latin typeface="Barlow Semi-Bold"/>
              </a:rPr>
              <a:t>Growing adoption of energy-efficient lighting technology is expected to provide enormous opportunities for the growth of the LED bathroom mirror market</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148" b="-9148"/>
            </a:stretch>
          </a:blipFill>
        </p:spPr>
        <p:txBody>
          <a:bodyPr/>
          <a:lstStyle/>
          <a:p/>
        </p:txBody>
      </p:sp>
      <p:sp>
        <p:nvSpPr>
          <p:cNvPr id="3" name="Freeform 3"/>
          <p:cNvSpPr/>
          <p:nvPr/>
        </p:nvSpPr>
        <p:spPr>
          <a:xfrm>
            <a:off x="2071343" y="3334262"/>
            <a:ext cx="3670169" cy="1809238"/>
          </a:xfrm>
          <a:custGeom>
            <a:rect l="l" t="t" r="r" b="b"/>
            <a:pathLst>
              <a:path w="3670169" h="1809238">
                <a:moveTo>
                  <a:pt x="0" y="0"/>
                </a:moveTo>
                <a:lnTo>
                  <a:pt x="3670169" y="0"/>
                </a:lnTo>
                <a:lnTo>
                  <a:pt x="3670169" y="1809238"/>
                </a:lnTo>
                <a:lnTo>
                  <a:pt x="0" y="1809238"/>
                </a:lnTo>
                <a:lnTo>
                  <a:pt x="0" y="0"/>
                </a:lnTo>
                <a:close/>
              </a:path>
            </a:pathLst>
          </a:custGeom>
          <a:blipFill>
            <a:blip r:embed="rId3"/>
            <a:stretch>
              <a:fillRect l="-3521" t="-10000" r="-4225" b="-7857"/>
            </a:stretch>
          </a:blipFill>
        </p:spPr>
        <p:txBody>
          <a:bodyPr/>
          <a:lstStyle/>
          <a:p/>
        </p:txBody>
      </p:sp>
      <p:sp>
        <p:nvSpPr>
          <p:cNvPr id="4" name="Freeform 4"/>
          <p:cNvSpPr/>
          <p:nvPr/>
        </p:nvSpPr>
        <p:spPr>
          <a:xfrm>
            <a:off x="6817090" y="3462306"/>
            <a:ext cx="3406910" cy="1888237"/>
          </a:xfrm>
          <a:custGeom>
            <a:rect l="l" t="t" r="r" b="b"/>
            <a:pathLst>
              <a:path w="3406910" h="1888237">
                <a:moveTo>
                  <a:pt x="0" y="0"/>
                </a:moveTo>
                <a:lnTo>
                  <a:pt x="3406910" y="0"/>
                </a:lnTo>
                <a:lnTo>
                  <a:pt x="3406910" y="1888236"/>
                </a:lnTo>
                <a:lnTo>
                  <a:pt x="0" y="1888236"/>
                </a:lnTo>
                <a:lnTo>
                  <a:pt x="0" y="0"/>
                </a:lnTo>
                <a:close/>
              </a:path>
            </a:pathLst>
          </a:custGeom>
          <a:blipFill>
            <a:blip r:embed="rId4"/>
            <a:stretch>
              <a:fillRect t="-6506" b="-12421"/>
            </a:stretch>
          </a:blipFill>
        </p:spPr>
        <p:txBody>
          <a:bodyPr/>
          <a:lstStyle/>
          <a:p/>
        </p:txBody>
      </p:sp>
      <p:sp>
        <p:nvSpPr>
          <p:cNvPr id="5" name="Freeform 5"/>
          <p:cNvSpPr/>
          <p:nvPr/>
        </p:nvSpPr>
        <p:spPr>
          <a:xfrm>
            <a:off x="10934912" y="3888615"/>
            <a:ext cx="5368402" cy="1035618"/>
          </a:xfrm>
          <a:custGeom>
            <a:rect l="l" t="t" r="r" b="b"/>
            <a:pathLst>
              <a:path w="5368402" h="1035618">
                <a:moveTo>
                  <a:pt x="0" y="0"/>
                </a:moveTo>
                <a:lnTo>
                  <a:pt x="5368402" y="0"/>
                </a:lnTo>
                <a:lnTo>
                  <a:pt x="5368402" y="1035618"/>
                </a:lnTo>
                <a:lnTo>
                  <a:pt x="0" y="1035618"/>
                </a:lnTo>
                <a:lnTo>
                  <a:pt x="0" y="0"/>
                </a:lnTo>
                <a:close/>
              </a:path>
            </a:pathLst>
          </a:custGeom>
          <a:blipFill>
            <a:blip r:embed="rId5"/>
            <a:stretch>
              <a:fillRect t="-203631" b="-214745"/>
            </a:stretch>
          </a:blipFill>
        </p:spPr>
        <p:txBody>
          <a:bodyPr/>
          <a:lstStyle/>
          <a:p/>
        </p:txBody>
      </p:sp>
      <p:sp>
        <p:nvSpPr>
          <p:cNvPr id="6" name="Freeform 6"/>
          <p:cNvSpPr/>
          <p:nvPr/>
        </p:nvSpPr>
        <p:spPr>
          <a:xfrm>
            <a:off x="2071343" y="6077362"/>
            <a:ext cx="3153045" cy="2395258"/>
          </a:xfrm>
          <a:custGeom>
            <a:rect l="l" t="t" r="r" b="b"/>
            <a:pathLst>
              <a:path w="3153045" h="2395258">
                <a:moveTo>
                  <a:pt x="0" y="0"/>
                </a:moveTo>
                <a:lnTo>
                  <a:pt x="3153045" y="0"/>
                </a:lnTo>
                <a:lnTo>
                  <a:pt x="3153045" y="2395258"/>
                </a:lnTo>
                <a:lnTo>
                  <a:pt x="0" y="2395258"/>
                </a:lnTo>
                <a:lnTo>
                  <a:pt x="0" y="0"/>
                </a:lnTo>
                <a:close/>
              </a:path>
            </a:pathLst>
          </a:custGeom>
          <a:blipFill>
            <a:blip r:embed="rId6"/>
            <a:stretch>
              <a:fillRect t="-13958" b="-17678"/>
            </a:stretch>
          </a:blipFill>
        </p:spPr>
        <p:txBody>
          <a:bodyPr/>
          <a:lstStyle/>
          <a:p/>
        </p:txBody>
      </p:sp>
      <p:sp>
        <p:nvSpPr>
          <p:cNvPr id="7" name="Freeform 7"/>
          <p:cNvSpPr/>
          <p:nvPr/>
        </p:nvSpPr>
        <p:spPr>
          <a:xfrm>
            <a:off x="6317831" y="6640239"/>
            <a:ext cx="7812340" cy="1269505"/>
          </a:xfrm>
          <a:custGeom>
            <a:rect l="l" t="t" r="r" b="b"/>
            <a:pathLst>
              <a:path w="7812339" h="1269505">
                <a:moveTo>
                  <a:pt x="0" y="0"/>
                </a:moveTo>
                <a:lnTo>
                  <a:pt x="7812339" y="0"/>
                </a:lnTo>
                <a:lnTo>
                  <a:pt x="7812339" y="1269505"/>
                </a:lnTo>
                <a:lnTo>
                  <a:pt x="0" y="1269505"/>
                </a:lnTo>
                <a:lnTo>
                  <a:pt x="0" y="0"/>
                </a:lnTo>
                <a:close/>
              </a:path>
            </a:pathLst>
          </a:custGeom>
          <a:blipFill>
            <a:blip r:embed="rId7"/>
            <a:stretch>
              <a:fillRect/>
            </a:stretch>
          </a:blipFill>
        </p:spPr>
        <p:txBody>
          <a:bodyPr/>
          <a:lstStyle/>
          <a:p/>
        </p:txBody>
      </p:sp>
      <p:sp>
        <p:nvSpPr>
          <p:cNvPr id="8" name="Freeform 8"/>
          <p:cNvSpPr/>
          <p:nvPr/>
        </p:nvSpPr>
        <p:spPr>
          <a:xfrm>
            <a:off x="6817090" y="8472620"/>
            <a:ext cx="6154704" cy="1136451"/>
          </a:xfrm>
          <a:custGeom>
            <a:rect l="l" t="t" r="r" b="b"/>
            <a:pathLst>
              <a:path w="6154704" h="1136451">
                <a:moveTo>
                  <a:pt x="0" y="0"/>
                </a:moveTo>
                <a:lnTo>
                  <a:pt x="6154704" y="0"/>
                </a:lnTo>
                <a:lnTo>
                  <a:pt x="6154704" y="1136451"/>
                </a:lnTo>
                <a:lnTo>
                  <a:pt x="0" y="1136451"/>
                </a:lnTo>
                <a:lnTo>
                  <a:pt x="0" y="0"/>
                </a:lnTo>
                <a:close/>
              </a:path>
            </a:pathLst>
          </a:custGeom>
          <a:blipFill>
            <a:blip r:embed="rId8"/>
            <a:stretch>
              <a:fillRect t="-24611" b="-20608"/>
            </a:stretch>
          </a:blipFill>
        </p:spPr>
        <p:txBody>
          <a:bodyPr/>
          <a:lstStyle/>
          <a:p/>
        </p:txBody>
      </p:sp>
      <p:sp>
        <p:nvSpPr>
          <p:cNvPr id="9" name="TextBox 9"/>
          <p:cNvSpPr txBox="1"/>
          <p:nvPr/>
        </p:nvSpPr>
        <p:spPr>
          <a:xfrm>
            <a:off x="5224388" y="1398154"/>
            <a:ext cx="7445332" cy="1111250"/>
          </a:xfrm>
          <a:prstGeom prst="rect">
            <a:avLst/>
          </a:prstGeom>
        </p:spPr>
        <p:txBody>
          <a:bodyPr lIns="0" tIns="0" rIns="0" bIns="0" rtlCol="0" anchor="t">
            <a:spAutoFit/>
          </a:bodyPr>
          <a:lstStyle/>
          <a:p>
            <a:pPr algn="ctr">
              <a:lnSpc>
                <a:spcPts val="9099"/>
              </a:lnSpc>
            </a:pPr>
            <a:r>
              <a:rPr lang="en-US" sz="6499">
                <a:solidFill>
                  <a:srgbClr val="F8F8F8"/>
                </a:solidFill>
                <a:latin typeface="Montserrat"/>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5308724" y="767195"/>
            <a:ext cx="7670551" cy="437151"/>
          </a:xfrm>
          <a:prstGeom prst="rect">
            <a:avLst/>
          </a:prstGeom>
        </p:spPr>
        <p:txBody>
          <a:bodyPr lIns="0" tIns="0" rIns="0" bIns="0" rtlCol="0" anchor="t">
            <a:spAutoFit/>
          </a:bodyPr>
          <a:lstStyle/>
          <a:p>
            <a:pPr algn="ctr">
              <a:lnSpc>
                <a:spcPts val="3214"/>
              </a:lnSpc>
            </a:pPr>
            <a:r>
              <a:rPr lang="en-US" sz="3384">
                <a:solidFill>
                  <a:srgbClr val="000000"/>
                </a:solidFill>
                <a:latin typeface="Georgia Pro Bold"/>
              </a:rPr>
              <a:t>For Full Report</a:t>
            </a:r>
          </a:p>
        </p:txBody>
      </p:sp>
      <p:sp>
        <p:nvSpPr>
          <p:cNvPr id="4" name="TextBox 4"/>
          <p:cNvSpPr txBox="1"/>
          <p:nvPr/>
        </p:nvSpPr>
        <p:spPr>
          <a:xfrm>
            <a:off x="3943665" y="785746"/>
            <a:ext cx="10400670" cy="1511756"/>
          </a:xfrm>
          <a:prstGeom prst="rect">
            <a:avLst/>
          </a:prstGeom>
        </p:spPr>
        <p:txBody>
          <a:bodyPr lIns="0" tIns="0" rIns="0" bIns="0" rtlCol="0" anchor="t">
            <a:spAutoFit/>
          </a:bodyPr>
          <a:lstStyle/>
          <a:p>
            <a:pPr algn="ctr">
              <a:lnSpc>
                <a:spcPts val="12458"/>
              </a:lnSpc>
            </a:pPr>
            <a:r>
              <a:rPr lang="en-US" sz="8898">
                <a:solidFill>
                  <a:srgbClr val="000000"/>
                </a:solidFill>
                <a:latin typeface="Canva Sans Bold"/>
              </a:rPr>
              <a:t>Contact us</a:t>
            </a:r>
          </a:p>
        </p:txBody>
      </p:sp>
      <p:sp>
        <p:nvSpPr>
          <p:cNvPr id="5" name="Freeform 5"/>
          <p:cNvSpPr/>
          <p:nvPr/>
        </p:nvSpPr>
        <p:spPr>
          <a:xfrm>
            <a:off x="7597973" y="2297502"/>
            <a:ext cx="3092054" cy="1966096"/>
          </a:xfrm>
          <a:custGeom>
            <a:rect l="l" t="t" r="r" b="b"/>
            <a:pathLst>
              <a:path w="3092054" h="1966096">
                <a:moveTo>
                  <a:pt x="0" y="0"/>
                </a:moveTo>
                <a:lnTo>
                  <a:pt x="3092054" y="0"/>
                </a:lnTo>
                <a:lnTo>
                  <a:pt x="3092054" y="1966096"/>
                </a:lnTo>
                <a:lnTo>
                  <a:pt x="0" y="1966096"/>
                </a:lnTo>
                <a:lnTo>
                  <a:pt x="0" y="0"/>
                </a:lnTo>
                <a:close/>
              </a:path>
            </a:pathLst>
          </a:custGeom>
          <a:blipFill>
            <a:blip r:embed="rId3"/>
            <a:stretch>
              <a:fillRect/>
            </a:stretch>
          </a:blipFill>
        </p:spPr>
        <p:txBody>
          <a:bodyPr/>
          <a:lstStyle/>
          <a:p/>
        </p:txBody>
      </p:sp>
      <p:sp>
        <p:nvSpPr>
          <p:cNvPr id="6" name="TextBox 6"/>
          <p:cNvSpPr txBox="1"/>
          <p:nvPr/>
        </p:nvSpPr>
        <p:spPr>
          <a:xfrm>
            <a:off x="-1212227" y="4130248"/>
            <a:ext cx="20712454" cy="1165523"/>
          </a:xfrm>
          <a:prstGeom prst="rect">
            <a:avLst/>
          </a:prstGeom>
        </p:spPr>
        <p:txBody>
          <a:bodyPr lIns="0" tIns="0" rIns="0" bIns="0" rtlCol="0" anchor="t">
            <a:spAutoFit/>
          </a:bodyPr>
          <a:lstStyle/>
          <a:p>
            <a:pPr algn="ctr">
              <a:lnSpc>
                <a:spcPts val="9568"/>
              </a:lnSpc>
              <a:spcBef>
                <a:spcPct val="0"/>
              </a:spcBef>
            </a:pPr>
            <a:r>
              <a:rPr lang="en-US" sz="6834">
                <a:solidFill>
                  <a:srgbClr val="000000"/>
                </a:solidFill>
                <a:latin typeface="Lato Bold"/>
              </a:rPr>
              <a:t>COGNITIVE MARKET RESEARCH</a:t>
            </a:r>
          </a:p>
        </p:txBody>
      </p:sp>
      <p:sp>
        <p:nvSpPr>
          <p:cNvPr id="7" name="TextBox 7"/>
          <p:cNvSpPr txBox="1"/>
          <p:nvPr/>
        </p:nvSpPr>
        <p:spPr>
          <a:xfrm>
            <a:off x="4366668" y="5382506"/>
            <a:ext cx="9554665" cy="1085910"/>
          </a:xfrm>
          <a:prstGeom prst="rect">
            <a:avLst/>
          </a:prstGeom>
        </p:spPr>
        <p:txBody>
          <a:bodyPr lIns="0" tIns="0" rIns="0" bIns="0" rtlCol="0" anchor="t">
            <a:spAutoFit/>
          </a:bodyPr>
          <a:lstStyle/>
          <a:p>
            <a:pPr algn="ctr">
              <a:lnSpc>
                <a:spcPts val="4392"/>
              </a:lnSpc>
              <a:spcBef>
                <a:spcPct val="0"/>
              </a:spcBef>
            </a:pPr>
            <a:r>
              <a:rPr lang="en-US" sz="3137" spc="313">
                <a:solidFill>
                  <a:srgbClr val="000000"/>
                </a:solidFill>
                <a:latin typeface="Lato"/>
              </a:rPr>
              <a:t>Tel: +1 312-376-8303 | +44 020-8123-0732</a:t>
            </a:r>
          </a:p>
          <a:p>
            <a:pPr algn="ctr">
              <a:lnSpc>
                <a:spcPts val="4392"/>
              </a:lnSpc>
              <a:spcBef>
                <a:spcPct val="0"/>
              </a:spcBef>
            </a:pPr>
            <a:r>
              <a:rPr lang="en-US" sz="3137" spc="313">
                <a:solidFill>
                  <a:srgbClr val="000000"/>
                </a:solidFill>
                <a:latin typeface="Lato"/>
              </a:rPr>
              <a:t>India: (+91) 983-496-8611</a:t>
            </a:r>
          </a:p>
        </p:txBody>
      </p:sp>
      <p:sp>
        <p:nvSpPr>
          <p:cNvPr id="8" name="TextBox 8"/>
          <p:cNvSpPr txBox="1"/>
          <p:nvPr/>
        </p:nvSpPr>
        <p:spPr>
          <a:xfrm>
            <a:off x="2672119" y="6555152"/>
            <a:ext cx="13221043" cy="536250"/>
          </a:xfrm>
          <a:prstGeom prst="rect">
            <a:avLst/>
          </a:prstGeom>
        </p:spPr>
        <p:txBody>
          <a:bodyPr lIns="0" tIns="0" rIns="0" bIns="0" rtlCol="0" anchor="t">
            <a:spAutoFit/>
          </a:bodyPr>
          <a:lstStyle/>
          <a:p>
            <a:pPr algn="ctr">
              <a:lnSpc>
                <a:spcPts val="4386"/>
              </a:lnSpc>
            </a:pPr>
            <a:r>
              <a:rPr lang="en-US" sz="3133" spc="319">
                <a:solidFill>
                  <a:srgbClr val="000000"/>
                </a:solidFill>
                <a:latin typeface="Lato"/>
              </a:rPr>
              <a:t>sales@cognitivemarketresearch.com</a:t>
            </a:r>
          </a:p>
        </p:txBody>
      </p:sp>
      <p:sp>
        <p:nvSpPr>
          <p:cNvPr id="9" name="TextBox 9"/>
          <p:cNvSpPr txBox="1"/>
          <p:nvPr/>
        </p:nvSpPr>
        <p:spPr>
          <a:xfrm>
            <a:off x="1404362" y="7259998"/>
            <a:ext cx="16535874" cy="772793"/>
          </a:xfrm>
          <a:prstGeom prst="rect">
            <a:avLst/>
          </a:prstGeom>
        </p:spPr>
        <p:txBody>
          <a:bodyPr lIns="0" tIns="0" rIns="0" bIns="0" rtlCol="0" anchor="t">
            <a:spAutoFit/>
          </a:bodyPr>
          <a:lstStyle/>
          <a:p>
            <a:pPr>
              <a:lnSpc>
                <a:spcPts val="6230"/>
              </a:lnSpc>
              <a:spcBef>
                <a:spcPct val="0"/>
              </a:spcBef>
            </a:pPr>
            <a:r>
              <a:rPr lang="en-US" sz="4450" spc="445">
                <a:solidFill>
                  <a:srgbClr val="000000"/>
                </a:solidFill>
                <a:latin typeface="Lato"/>
              </a:rPr>
              <a:t>Access the Full Report: </a:t>
            </a:r>
            <a:r>
              <a:rPr lang="en-US" sz="4450" u="sng" spc="445">
                <a:solidFill>
                  <a:srgbClr val="000000"/>
                </a:solidFill>
                <a:latin typeface="Lato"/>
                <a:hlinkClick r:id="rId4" tooltip="https://tinyurl.com/ytazh8wp"/>
              </a:rPr>
              <a:t>https://tinyurl.com/ytazh8wp</a:t>
            </a:r>
          </a:p>
        </p:txBody>
      </p:sp>
      <p:sp>
        <p:nvSpPr>
          <p:cNvPr id="10" name="TextBox 10"/>
          <p:cNvSpPr txBox="1"/>
          <p:nvPr/>
        </p:nvSpPr>
        <p:spPr>
          <a:xfrm>
            <a:off x="4624873" y="9296400"/>
            <a:ext cx="9315533" cy="798825"/>
          </a:xfrm>
          <a:prstGeom prst="rect">
            <a:avLst/>
          </a:prstGeom>
        </p:spPr>
        <p:txBody>
          <a:bodyPr lIns="0" tIns="0" rIns="0" bIns="0" rtlCol="0" anchor="t">
            <a:spAutoFit/>
          </a:bodyPr>
          <a:lstStyle/>
          <a:p>
            <a:pPr algn="ctr">
              <a:lnSpc>
                <a:spcPts val="3079"/>
              </a:lnSpc>
            </a:pPr>
            <a:r>
              <a:rPr lang="en-US" sz="2933" spc="293">
                <a:solidFill>
                  <a:srgbClr val="000000"/>
                </a:solidFill>
                <a:latin typeface="Lato"/>
              </a:rPr>
              <a:t>Please visit our website:</a:t>
            </a:r>
          </a:p>
          <a:p>
            <a:pPr algn="ctr">
              <a:lnSpc>
                <a:spcPts val="3079"/>
              </a:lnSpc>
            </a:pPr>
            <a:r>
              <a:rPr lang="en-US" sz="2933" u="sng" spc="29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50</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LED Bathroom Mirrors Market Report 2023</dc:title>
  <cp:lastModifiedBy>decipher market</cp:lastModifiedBy>
  <cp:revision>2</cp:revision>
  <dcterms:created xsi:type="dcterms:W3CDTF">2006-08-16T00:00:00Z</dcterms:created>
  <dcterms:modified xsi:type="dcterms:W3CDTF">2024-02-21T10:42:30Z</dcterms:modified>
</cp:coreProperties>
</file>