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png"/><Relationship Id="rId11" Type="http://schemas.openxmlformats.org/officeDocument/2006/relationships/image" Target="../media/image12.png"/><Relationship Id="rId12" Type="http://schemas.openxmlformats.org/officeDocument/2006/relationships/image" Target="../media/image13.png"/><Relationship Id="rId13" Type="http://schemas.openxmlformats.org/officeDocument/2006/relationships/image" Target="../media/image14.jpg"/><Relationship Id="rId14" Type="http://schemas.openxmlformats.org/officeDocument/2006/relationships/image" Target="../media/image15.jp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4758" y="1090194"/>
            <a:ext cx="11122478" cy="9144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19962" y="124205"/>
            <a:ext cx="16199485" cy="863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88907" y="1822704"/>
            <a:ext cx="2676144" cy="1664207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420361"/>
            <a:ext cx="8740140" cy="8866632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003023" y="1623060"/>
            <a:ext cx="2538983" cy="2061972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084552" y="1420367"/>
            <a:ext cx="2892552" cy="2264664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788907" y="4027932"/>
            <a:ext cx="4753356" cy="1030224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901928" y="3494532"/>
            <a:ext cx="3159252" cy="2033015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304019" y="5172455"/>
            <a:ext cx="3968495" cy="1627632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787628" y="5527547"/>
            <a:ext cx="4434840" cy="1368552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948928" y="7030211"/>
            <a:ext cx="4323587" cy="1598676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3720571" y="6915911"/>
            <a:ext cx="4567428" cy="1463039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788907" y="8857488"/>
            <a:ext cx="3540252" cy="1234440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4542008" y="8557258"/>
            <a:ext cx="1793748" cy="172973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86859" y="304292"/>
            <a:ext cx="9114281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65554" y="3903619"/>
            <a:ext cx="15213330" cy="6264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Relationship Id="rId3" Type="http://schemas.openxmlformats.org/officeDocument/2006/relationships/image" Target="../media/image19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Relationship Id="rId3" Type="http://schemas.openxmlformats.org/officeDocument/2006/relationships/image" Target="../media/image29.png"/><Relationship Id="rId4" Type="http://schemas.openxmlformats.org/officeDocument/2006/relationships/hyperlink" Target="http://tinyurl.com/4wbw862f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130" y="3150488"/>
            <a:ext cx="4049395" cy="1153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400" spc="-385">
                <a:solidFill>
                  <a:srgbClr val="6C412E"/>
                </a:solidFill>
                <a:latin typeface="Arial Black"/>
                <a:cs typeface="Arial Black"/>
              </a:rPr>
              <a:t>GLOBAL</a:t>
            </a:r>
            <a:endParaRPr sz="7400">
              <a:latin typeface="Arial Black"/>
              <a:cs typeface="Arial Black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8130" y="4038676"/>
            <a:ext cx="8344534" cy="29330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7940"/>
              </a:lnSpc>
              <a:spcBef>
                <a:spcPts val="105"/>
              </a:spcBef>
            </a:pPr>
            <a:r>
              <a:rPr dirty="0" sz="7400" spc="-360">
                <a:solidFill>
                  <a:srgbClr val="6C412E"/>
                </a:solidFill>
                <a:latin typeface="Arial Black"/>
                <a:cs typeface="Arial Black"/>
              </a:rPr>
              <a:t>Kimchi</a:t>
            </a:r>
            <a:endParaRPr sz="7400">
              <a:latin typeface="Arial Black"/>
              <a:cs typeface="Arial Black"/>
            </a:endParaRPr>
          </a:p>
          <a:p>
            <a:pPr marL="12700" marR="5080">
              <a:lnSpc>
                <a:spcPct val="78900"/>
              </a:lnSpc>
              <a:spcBef>
                <a:spcPts val="935"/>
              </a:spcBef>
            </a:pPr>
            <a:r>
              <a:rPr dirty="0" sz="7400" spc="-560">
                <a:solidFill>
                  <a:srgbClr val="6C412E"/>
                </a:solidFill>
                <a:latin typeface="Arial Black"/>
                <a:cs typeface="Arial Black"/>
              </a:rPr>
              <a:t>MARKET</a:t>
            </a:r>
            <a:r>
              <a:rPr dirty="0" sz="7400" spc="-150">
                <a:solidFill>
                  <a:srgbClr val="6C412E"/>
                </a:solidFill>
                <a:latin typeface="Arial Black"/>
                <a:cs typeface="Arial Black"/>
              </a:rPr>
              <a:t> </a:t>
            </a:r>
            <a:r>
              <a:rPr dirty="0" sz="7400" spc="-520">
                <a:solidFill>
                  <a:srgbClr val="6C412E"/>
                </a:solidFill>
                <a:latin typeface="Arial Black"/>
                <a:cs typeface="Arial Black"/>
              </a:rPr>
              <a:t>REPORT </a:t>
            </a:r>
            <a:r>
              <a:rPr dirty="0" sz="7400" spc="-20">
                <a:solidFill>
                  <a:srgbClr val="6C412E"/>
                </a:solidFill>
                <a:latin typeface="Arial Black"/>
                <a:cs typeface="Arial Black"/>
              </a:rPr>
              <a:t>2024</a:t>
            </a:r>
            <a:endParaRPr sz="7400">
              <a:latin typeface="Arial Black"/>
              <a:cs typeface="Arial Black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53313" y="9503156"/>
            <a:ext cx="6588125" cy="559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45885" y="460324"/>
            <a:ext cx="6395720" cy="101726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500" spc="-180"/>
              <a:t>INTRODUCTION</a:t>
            </a:r>
            <a:endParaRPr sz="6500"/>
          </a:p>
        </p:txBody>
      </p:sp>
      <p:sp>
        <p:nvSpPr>
          <p:cNvPr id="4" name="object 4" descr=""/>
          <p:cNvSpPr txBox="1"/>
          <p:nvPr/>
        </p:nvSpPr>
        <p:spPr>
          <a:xfrm>
            <a:off x="288442" y="2122678"/>
            <a:ext cx="7929880" cy="74942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>
                <a:latin typeface="Verdana"/>
                <a:cs typeface="Verdana"/>
              </a:rPr>
              <a:t>The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 spc="50">
                <a:latin typeface="Verdana"/>
                <a:cs typeface="Verdana"/>
              </a:rPr>
              <a:t>Growing</a:t>
            </a:r>
            <a:r>
              <a:rPr dirty="0" sz="3000" spc="-24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popularity</a:t>
            </a:r>
            <a:r>
              <a:rPr dirty="0" sz="3000" spc="-25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of</a:t>
            </a:r>
            <a:r>
              <a:rPr dirty="0" sz="3000" spc="-21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Korean</a:t>
            </a:r>
            <a:r>
              <a:rPr dirty="0" sz="3000" spc="-24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cuisine </a:t>
            </a:r>
            <a:r>
              <a:rPr dirty="0" sz="3000" spc="-50">
                <a:latin typeface="Verdana"/>
                <a:cs typeface="Verdana"/>
              </a:rPr>
              <a:t>globally,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increasing</a:t>
            </a:r>
            <a:r>
              <a:rPr dirty="0" sz="3000" spc="-21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awareness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of</a:t>
            </a:r>
            <a:r>
              <a:rPr dirty="0" sz="3000" spc="-16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health- </a:t>
            </a:r>
            <a:r>
              <a:rPr dirty="0" sz="3000">
                <a:latin typeface="Verdana"/>
                <a:cs typeface="Verdana"/>
              </a:rPr>
              <a:t>conscious</a:t>
            </a:r>
            <a:r>
              <a:rPr dirty="0" sz="3000" spc="-130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consumers,</a:t>
            </a:r>
            <a:r>
              <a:rPr dirty="0" sz="3000" spc="-10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rising</a:t>
            </a:r>
            <a:r>
              <a:rPr dirty="0" sz="3000" spc="-11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influence</a:t>
            </a:r>
            <a:r>
              <a:rPr dirty="0" sz="3000" spc="-100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of </a:t>
            </a:r>
            <a:r>
              <a:rPr dirty="0" sz="3000">
                <a:latin typeface="Verdana"/>
                <a:cs typeface="Verdana"/>
              </a:rPr>
              <a:t>Korean</a:t>
            </a:r>
            <a:r>
              <a:rPr dirty="0" sz="3000" spc="-265">
                <a:latin typeface="Verdana"/>
                <a:cs typeface="Verdana"/>
              </a:rPr>
              <a:t> </a:t>
            </a:r>
            <a:r>
              <a:rPr dirty="0" sz="3000" spc="-35">
                <a:latin typeface="Verdana"/>
                <a:cs typeface="Verdana"/>
              </a:rPr>
              <a:t>culture,</a:t>
            </a:r>
            <a:r>
              <a:rPr dirty="0" sz="3000" spc="-260">
                <a:latin typeface="Verdana"/>
                <a:cs typeface="Verdana"/>
              </a:rPr>
              <a:t> </a:t>
            </a:r>
            <a:r>
              <a:rPr dirty="0" sz="3000" spc="-50">
                <a:latin typeface="Verdana"/>
                <a:cs typeface="Verdana"/>
              </a:rPr>
              <a:t>rise</a:t>
            </a:r>
            <a:r>
              <a:rPr dirty="0" sz="3000" spc="-240">
                <a:latin typeface="Verdana"/>
                <a:cs typeface="Verdana"/>
              </a:rPr>
              <a:t> </a:t>
            </a:r>
            <a:r>
              <a:rPr dirty="0" sz="3000" spc="50">
                <a:latin typeface="Verdana"/>
                <a:cs typeface="Verdana"/>
              </a:rPr>
              <a:t>in</a:t>
            </a:r>
            <a:r>
              <a:rPr dirty="0" sz="3000" spc="-240">
                <a:latin typeface="Verdana"/>
                <a:cs typeface="Verdana"/>
              </a:rPr>
              <a:t> </a:t>
            </a:r>
            <a:r>
              <a:rPr dirty="0" sz="3000" spc="60">
                <a:latin typeface="Verdana"/>
                <a:cs typeface="Verdana"/>
              </a:rPr>
              <a:t>ethnic</a:t>
            </a:r>
            <a:r>
              <a:rPr dirty="0" sz="3000" spc="-245">
                <a:latin typeface="Verdana"/>
                <a:cs typeface="Verdana"/>
              </a:rPr>
              <a:t> </a:t>
            </a:r>
            <a:r>
              <a:rPr dirty="0" sz="3000" spc="30">
                <a:latin typeface="Verdana"/>
                <a:cs typeface="Verdana"/>
              </a:rPr>
              <a:t>food </a:t>
            </a:r>
            <a:r>
              <a:rPr dirty="0" sz="3000">
                <a:latin typeface="Verdana"/>
                <a:cs typeface="Verdana"/>
              </a:rPr>
              <a:t>consumption,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 spc="-50">
                <a:latin typeface="Verdana"/>
                <a:cs typeface="Verdana"/>
              </a:rPr>
              <a:t>rise</a:t>
            </a:r>
            <a:r>
              <a:rPr dirty="0" sz="3000" spc="-150">
                <a:latin typeface="Verdana"/>
                <a:cs typeface="Verdana"/>
              </a:rPr>
              <a:t> </a:t>
            </a:r>
            <a:r>
              <a:rPr dirty="0" sz="3000" spc="50">
                <a:latin typeface="Verdana"/>
                <a:cs typeface="Verdana"/>
              </a:rPr>
              <a:t>in</a:t>
            </a:r>
            <a:r>
              <a:rPr dirty="0" sz="3000" spc="-155">
                <a:latin typeface="Verdana"/>
                <a:cs typeface="Verdana"/>
              </a:rPr>
              <a:t> </a:t>
            </a:r>
            <a:r>
              <a:rPr dirty="0" sz="3000" spc="-45">
                <a:latin typeface="Verdana"/>
                <a:cs typeface="Verdana"/>
              </a:rPr>
              <a:t>availability</a:t>
            </a:r>
            <a:r>
              <a:rPr dirty="0" sz="3000" spc="-170">
                <a:latin typeface="Verdana"/>
                <a:cs typeface="Verdana"/>
              </a:rPr>
              <a:t> </a:t>
            </a:r>
            <a:r>
              <a:rPr dirty="0" sz="3000" spc="80">
                <a:latin typeface="Verdana"/>
                <a:cs typeface="Verdana"/>
              </a:rPr>
              <a:t>Kimchi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 spc="25">
                <a:latin typeface="Verdana"/>
                <a:cs typeface="Verdana"/>
              </a:rPr>
              <a:t>in </a:t>
            </a:r>
            <a:r>
              <a:rPr dirty="0" sz="3000">
                <a:latin typeface="Verdana"/>
                <a:cs typeface="Verdana"/>
              </a:rPr>
              <a:t>mainstream</a:t>
            </a:r>
            <a:r>
              <a:rPr dirty="0" sz="3000" spc="-114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supermarkets</a:t>
            </a:r>
            <a:r>
              <a:rPr dirty="0" sz="3000" spc="-110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and</a:t>
            </a:r>
            <a:r>
              <a:rPr dirty="0" sz="3000" spc="-7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online </a:t>
            </a:r>
            <a:r>
              <a:rPr dirty="0" sz="3000" spc="-40">
                <a:latin typeface="Verdana"/>
                <a:cs typeface="Verdana"/>
              </a:rPr>
              <a:t>platforms,</a:t>
            </a:r>
            <a:r>
              <a:rPr dirty="0" sz="3000" spc="-22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rising</a:t>
            </a:r>
            <a:r>
              <a:rPr dirty="0" sz="3000" spc="-21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different</a:t>
            </a:r>
            <a:r>
              <a:rPr dirty="0" sz="3000" spc="-240">
                <a:latin typeface="Verdana"/>
                <a:cs typeface="Verdana"/>
              </a:rPr>
              <a:t> </a:t>
            </a:r>
            <a:r>
              <a:rPr dirty="0" sz="3000" spc="-35">
                <a:latin typeface="Verdana"/>
                <a:cs typeface="Verdana"/>
              </a:rPr>
              <a:t>tastes</a:t>
            </a:r>
            <a:r>
              <a:rPr dirty="0" sz="3000" spc="-225">
                <a:latin typeface="Verdana"/>
                <a:cs typeface="Verdana"/>
              </a:rPr>
              <a:t> </a:t>
            </a:r>
            <a:r>
              <a:rPr dirty="0" sz="3000" spc="45">
                <a:latin typeface="Verdana"/>
                <a:cs typeface="Verdana"/>
              </a:rPr>
              <a:t>and </a:t>
            </a:r>
            <a:r>
              <a:rPr dirty="0" sz="3000">
                <a:latin typeface="Verdana"/>
                <a:cs typeface="Verdana"/>
              </a:rPr>
              <a:t>preferences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of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consumers,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rising </a:t>
            </a:r>
            <a:r>
              <a:rPr dirty="0" sz="3000">
                <a:latin typeface="Verdana"/>
                <a:cs typeface="Verdana"/>
              </a:rPr>
              <a:t>popularity</a:t>
            </a:r>
            <a:r>
              <a:rPr dirty="0" sz="3000" spc="-26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of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 spc="50">
                <a:latin typeface="Verdana"/>
                <a:cs typeface="Verdana"/>
              </a:rPr>
              <a:t>fermented</a:t>
            </a:r>
            <a:r>
              <a:rPr dirty="0" sz="3000" spc="-235">
                <a:latin typeface="Verdana"/>
                <a:cs typeface="Verdana"/>
              </a:rPr>
              <a:t> </a:t>
            </a:r>
            <a:r>
              <a:rPr dirty="0" sz="3000" spc="-65">
                <a:latin typeface="Verdana"/>
                <a:cs typeface="Verdana"/>
              </a:rPr>
              <a:t>foods,</a:t>
            </a:r>
            <a:r>
              <a:rPr dirty="0" sz="3000" spc="-22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increased </a:t>
            </a:r>
            <a:r>
              <a:rPr dirty="0" sz="3000">
                <a:latin typeface="Verdana"/>
                <a:cs typeface="Verdana"/>
              </a:rPr>
              <a:t>globalization</a:t>
            </a:r>
            <a:r>
              <a:rPr dirty="0" sz="3000" spc="-145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and</a:t>
            </a:r>
            <a:r>
              <a:rPr dirty="0" sz="3000" spc="-10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cultural</a:t>
            </a:r>
            <a:r>
              <a:rPr dirty="0" sz="3000" spc="-14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exchange, </a:t>
            </a:r>
            <a:r>
              <a:rPr dirty="0" sz="3000">
                <a:latin typeface="Verdana"/>
                <a:cs typeface="Verdana"/>
              </a:rPr>
              <a:t>rising</a:t>
            </a:r>
            <a:r>
              <a:rPr dirty="0" sz="3000" spc="-18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innovations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 spc="50">
                <a:latin typeface="Verdana"/>
                <a:cs typeface="Verdana"/>
              </a:rPr>
              <a:t>in</a:t>
            </a:r>
            <a:r>
              <a:rPr dirty="0" sz="3000" spc="-155">
                <a:latin typeface="Verdana"/>
                <a:cs typeface="Verdana"/>
              </a:rPr>
              <a:t> </a:t>
            </a:r>
            <a:r>
              <a:rPr dirty="0" sz="3000" spc="75">
                <a:latin typeface="Verdana"/>
                <a:cs typeface="Verdana"/>
              </a:rPr>
              <a:t>kimchi</a:t>
            </a:r>
            <a:r>
              <a:rPr dirty="0" sz="3000" spc="-17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products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 spc="45">
                <a:latin typeface="Verdana"/>
                <a:cs typeface="Verdana"/>
              </a:rPr>
              <a:t>and </a:t>
            </a:r>
            <a:r>
              <a:rPr dirty="0" sz="3000" spc="50">
                <a:latin typeface="Verdana"/>
                <a:cs typeface="Verdana"/>
              </a:rPr>
              <a:t>government</a:t>
            </a:r>
            <a:r>
              <a:rPr dirty="0" sz="3000" spc="-285">
                <a:latin typeface="Verdana"/>
                <a:cs typeface="Verdana"/>
              </a:rPr>
              <a:t> </a:t>
            </a:r>
            <a:r>
              <a:rPr dirty="0" sz="3000" spc="-30">
                <a:latin typeface="Verdana"/>
                <a:cs typeface="Verdana"/>
              </a:rPr>
              <a:t>initiatives</a:t>
            </a:r>
            <a:r>
              <a:rPr dirty="0" sz="3000" spc="-260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and</a:t>
            </a:r>
            <a:r>
              <a:rPr dirty="0" sz="3000" spc="-24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trade </a:t>
            </a:r>
            <a:r>
              <a:rPr dirty="0" sz="3000">
                <a:latin typeface="Verdana"/>
                <a:cs typeface="Verdana"/>
              </a:rPr>
              <a:t>agreements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 spc="-40">
                <a:latin typeface="Verdana"/>
                <a:cs typeface="Verdana"/>
              </a:rPr>
              <a:t>are</a:t>
            </a:r>
            <a:r>
              <a:rPr dirty="0" sz="3000" spc="-16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the</a:t>
            </a:r>
            <a:r>
              <a:rPr dirty="0" sz="3000" spc="-15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major</a:t>
            </a:r>
            <a:r>
              <a:rPr dirty="0" sz="3000" spc="-19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factors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driving </a:t>
            </a:r>
            <a:r>
              <a:rPr dirty="0" sz="3000">
                <a:latin typeface="Verdana"/>
                <a:cs typeface="Verdana"/>
              </a:rPr>
              <a:t>the</a:t>
            </a:r>
            <a:r>
              <a:rPr dirty="0" sz="3000" spc="-245">
                <a:latin typeface="Verdana"/>
                <a:cs typeface="Verdana"/>
              </a:rPr>
              <a:t> </a:t>
            </a:r>
            <a:r>
              <a:rPr dirty="0" sz="3000" spc="75">
                <a:latin typeface="Verdana"/>
                <a:cs typeface="Verdana"/>
              </a:rPr>
              <a:t>growth</a:t>
            </a:r>
            <a:r>
              <a:rPr dirty="0" sz="3000" spc="-254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of</a:t>
            </a:r>
            <a:r>
              <a:rPr dirty="0" sz="3000" spc="-240">
                <a:latin typeface="Verdana"/>
                <a:cs typeface="Verdana"/>
              </a:rPr>
              <a:t> </a:t>
            </a:r>
            <a:r>
              <a:rPr dirty="0" sz="3000" spc="80">
                <a:latin typeface="Verdana"/>
                <a:cs typeface="Verdana"/>
              </a:rPr>
              <a:t>Kimchi</a:t>
            </a:r>
            <a:r>
              <a:rPr dirty="0" sz="3000" spc="-26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market.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202692" y="5430011"/>
            <a:ext cx="7306309" cy="2211705"/>
            <a:chOff x="202692" y="5430011"/>
            <a:chExt cx="7306309" cy="2211705"/>
          </a:xfrm>
        </p:grpSpPr>
        <p:sp>
          <p:nvSpPr>
            <p:cNvPr id="4" name="object 4" descr=""/>
            <p:cNvSpPr/>
            <p:nvPr/>
          </p:nvSpPr>
          <p:spPr>
            <a:xfrm>
              <a:off x="202692" y="5430011"/>
              <a:ext cx="7306309" cy="2211705"/>
            </a:xfrm>
            <a:custGeom>
              <a:avLst/>
              <a:gdLst/>
              <a:ahLst/>
              <a:cxnLst/>
              <a:rect l="l" t="t" r="r" b="b"/>
              <a:pathLst>
                <a:path w="7306309" h="2211704">
                  <a:moveTo>
                    <a:pt x="6406261" y="0"/>
                  </a:moveTo>
                  <a:lnTo>
                    <a:pt x="899807" y="0"/>
                  </a:lnTo>
                  <a:lnTo>
                    <a:pt x="848837" y="1442"/>
                  </a:lnTo>
                  <a:lnTo>
                    <a:pt x="798276" y="5740"/>
                  </a:lnTo>
                  <a:lnTo>
                    <a:pt x="748235" y="12847"/>
                  </a:lnTo>
                  <a:lnTo>
                    <a:pt x="698823" y="22719"/>
                  </a:lnTo>
                  <a:lnTo>
                    <a:pt x="650151" y="35310"/>
                  </a:lnTo>
                  <a:lnTo>
                    <a:pt x="602328" y="50575"/>
                  </a:lnTo>
                  <a:lnTo>
                    <a:pt x="555466" y="68468"/>
                  </a:lnTo>
                  <a:lnTo>
                    <a:pt x="509673" y="88945"/>
                  </a:lnTo>
                  <a:lnTo>
                    <a:pt x="465060" y="111961"/>
                  </a:lnTo>
                  <a:lnTo>
                    <a:pt x="421738" y="137469"/>
                  </a:lnTo>
                  <a:lnTo>
                    <a:pt x="379815" y="165424"/>
                  </a:lnTo>
                  <a:lnTo>
                    <a:pt x="339403" y="195782"/>
                  </a:lnTo>
                  <a:lnTo>
                    <a:pt x="300611" y="228498"/>
                  </a:lnTo>
                  <a:lnTo>
                    <a:pt x="263550" y="263525"/>
                  </a:lnTo>
                  <a:lnTo>
                    <a:pt x="228527" y="300568"/>
                  </a:lnTo>
                  <a:lnTo>
                    <a:pt x="195814" y="339344"/>
                  </a:lnTo>
                  <a:lnTo>
                    <a:pt x="165457" y="379741"/>
                  </a:lnTo>
                  <a:lnTo>
                    <a:pt x="137500" y="421650"/>
                  </a:lnTo>
                  <a:lnTo>
                    <a:pt x="111990" y="464960"/>
                  </a:lnTo>
                  <a:lnTo>
                    <a:pt x="88971" y="509559"/>
                  </a:lnTo>
                  <a:lnTo>
                    <a:pt x="68491" y="555339"/>
                  </a:lnTo>
                  <a:lnTo>
                    <a:pt x="50593" y="602187"/>
                  </a:lnTo>
                  <a:lnTo>
                    <a:pt x="35323" y="649994"/>
                  </a:lnTo>
                  <a:lnTo>
                    <a:pt x="22728" y="698649"/>
                  </a:lnTo>
                  <a:lnTo>
                    <a:pt x="12853" y="748042"/>
                  </a:lnTo>
                  <a:lnTo>
                    <a:pt x="5742" y="798062"/>
                  </a:lnTo>
                  <a:lnTo>
                    <a:pt x="1443" y="848598"/>
                  </a:lnTo>
                  <a:lnTo>
                    <a:pt x="0" y="899540"/>
                  </a:lnTo>
                  <a:lnTo>
                    <a:pt x="0" y="1311783"/>
                  </a:lnTo>
                  <a:lnTo>
                    <a:pt x="1443" y="1362725"/>
                  </a:lnTo>
                  <a:lnTo>
                    <a:pt x="5742" y="1413261"/>
                  </a:lnTo>
                  <a:lnTo>
                    <a:pt x="12853" y="1463281"/>
                  </a:lnTo>
                  <a:lnTo>
                    <a:pt x="22728" y="1512674"/>
                  </a:lnTo>
                  <a:lnTo>
                    <a:pt x="35323" y="1561329"/>
                  </a:lnTo>
                  <a:lnTo>
                    <a:pt x="50593" y="1609136"/>
                  </a:lnTo>
                  <a:lnTo>
                    <a:pt x="68491" y="1655984"/>
                  </a:lnTo>
                  <a:lnTo>
                    <a:pt x="88971" y="1701764"/>
                  </a:lnTo>
                  <a:lnTo>
                    <a:pt x="111990" y="1746363"/>
                  </a:lnTo>
                  <a:lnTo>
                    <a:pt x="137500" y="1789673"/>
                  </a:lnTo>
                  <a:lnTo>
                    <a:pt x="165457" y="1831582"/>
                  </a:lnTo>
                  <a:lnTo>
                    <a:pt x="195814" y="1871979"/>
                  </a:lnTo>
                  <a:lnTo>
                    <a:pt x="228527" y="1910755"/>
                  </a:lnTo>
                  <a:lnTo>
                    <a:pt x="263550" y="1947799"/>
                  </a:lnTo>
                  <a:lnTo>
                    <a:pt x="300611" y="1982825"/>
                  </a:lnTo>
                  <a:lnTo>
                    <a:pt x="339403" y="2015541"/>
                  </a:lnTo>
                  <a:lnTo>
                    <a:pt x="379815" y="2045899"/>
                  </a:lnTo>
                  <a:lnTo>
                    <a:pt x="421738" y="2073854"/>
                  </a:lnTo>
                  <a:lnTo>
                    <a:pt x="465060" y="2099362"/>
                  </a:lnTo>
                  <a:lnTo>
                    <a:pt x="509673" y="2122378"/>
                  </a:lnTo>
                  <a:lnTo>
                    <a:pt x="555466" y="2142855"/>
                  </a:lnTo>
                  <a:lnTo>
                    <a:pt x="602328" y="2160748"/>
                  </a:lnTo>
                  <a:lnTo>
                    <a:pt x="650151" y="2176013"/>
                  </a:lnTo>
                  <a:lnTo>
                    <a:pt x="698823" y="2188604"/>
                  </a:lnTo>
                  <a:lnTo>
                    <a:pt x="748235" y="2198476"/>
                  </a:lnTo>
                  <a:lnTo>
                    <a:pt x="798276" y="2205583"/>
                  </a:lnTo>
                  <a:lnTo>
                    <a:pt x="848837" y="2209881"/>
                  </a:lnTo>
                  <a:lnTo>
                    <a:pt x="899807" y="2211324"/>
                  </a:lnTo>
                  <a:lnTo>
                    <a:pt x="6406261" y="2211324"/>
                  </a:lnTo>
                  <a:lnTo>
                    <a:pt x="6457228" y="2209881"/>
                  </a:lnTo>
                  <a:lnTo>
                    <a:pt x="6507786" y="2205583"/>
                  </a:lnTo>
                  <a:lnTo>
                    <a:pt x="6557825" y="2198476"/>
                  </a:lnTo>
                  <a:lnTo>
                    <a:pt x="6607235" y="2188604"/>
                  </a:lnTo>
                  <a:lnTo>
                    <a:pt x="6655906" y="2176013"/>
                  </a:lnTo>
                  <a:lnTo>
                    <a:pt x="6703727" y="2160748"/>
                  </a:lnTo>
                  <a:lnTo>
                    <a:pt x="6750589" y="2142855"/>
                  </a:lnTo>
                  <a:lnTo>
                    <a:pt x="6796382" y="2122378"/>
                  </a:lnTo>
                  <a:lnTo>
                    <a:pt x="6840996" y="2099362"/>
                  </a:lnTo>
                  <a:lnTo>
                    <a:pt x="6884321" y="2073854"/>
                  </a:lnTo>
                  <a:lnTo>
                    <a:pt x="6926247" y="2045899"/>
                  </a:lnTo>
                  <a:lnTo>
                    <a:pt x="6966664" y="2015541"/>
                  </a:lnTo>
                  <a:lnTo>
                    <a:pt x="7005462" y="1982825"/>
                  </a:lnTo>
                  <a:lnTo>
                    <a:pt x="7042531" y="1947799"/>
                  </a:lnTo>
                  <a:lnTo>
                    <a:pt x="7077557" y="1910755"/>
                  </a:lnTo>
                  <a:lnTo>
                    <a:pt x="7110273" y="1871979"/>
                  </a:lnTo>
                  <a:lnTo>
                    <a:pt x="7140631" y="1831582"/>
                  </a:lnTo>
                  <a:lnTo>
                    <a:pt x="7168586" y="1789673"/>
                  </a:lnTo>
                  <a:lnTo>
                    <a:pt x="7194094" y="1746363"/>
                  </a:lnTo>
                  <a:lnTo>
                    <a:pt x="7217110" y="1701764"/>
                  </a:lnTo>
                  <a:lnTo>
                    <a:pt x="7237587" y="1655984"/>
                  </a:lnTo>
                  <a:lnTo>
                    <a:pt x="7255480" y="1609136"/>
                  </a:lnTo>
                  <a:lnTo>
                    <a:pt x="7270745" y="1561329"/>
                  </a:lnTo>
                  <a:lnTo>
                    <a:pt x="7283336" y="1512674"/>
                  </a:lnTo>
                  <a:lnTo>
                    <a:pt x="7293208" y="1463281"/>
                  </a:lnTo>
                  <a:lnTo>
                    <a:pt x="7300315" y="1413261"/>
                  </a:lnTo>
                  <a:lnTo>
                    <a:pt x="7304613" y="1362725"/>
                  </a:lnTo>
                  <a:lnTo>
                    <a:pt x="7306056" y="1311783"/>
                  </a:lnTo>
                  <a:lnTo>
                    <a:pt x="7306056" y="899540"/>
                  </a:lnTo>
                  <a:lnTo>
                    <a:pt x="7304613" y="848598"/>
                  </a:lnTo>
                  <a:lnTo>
                    <a:pt x="7300315" y="798062"/>
                  </a:lnTo>
                  <a:lnTo>
                    <a:pt x="7293208" y="748042"/>
                  </a:lnTo>
                  <a:lnTo>
                    <a:pt x="7283336" y="698649"/>
                  </a:lnTo>
                  <a:lnTo>
                    <a:pt x="7270745" y="649994"/>
                  </a:lnTo>
                  <a:lnTo>
                    <a:pt x="7255480" y="602187"/>
                  </a:lnTo>
                  <a:lnTo>
                    <a:pt x="7237587" y="555339"/>
                  </a:lnTo>
                  <a:lnTo>
                    <a:pt x="7217110" y="509559"/>
                  </a:lnTo>
                  <a:lnTo>
                    <a:pt x="7194094" y="464960"/>
                  </a:lnTo>
                  <a:lnTo>
                    <a:pt x="7168586" y="421650"/>
                  </a:lnTo>
                  <a:lnTo>
                    <a:pt x="7140631" y="379741"/>
                  </a:lnTo>
                  <a:lnTo>
                    <a:pt x="7110273" y="339344"/>
                  </a:lnTo>
                  <a:lnTo>
                    <a:pt x="7077557" y="300568"/>
                  </a:lnTo>
                  <a:lnTo>
                    <a:pt x="7042531" y="263525"/>
                  </a:lnTo>
                  <a:lnTo>
                    <a:pt x="7005462" y="228498"/>
                  </a:lnTo>
                  <a:lnTo>
                    <a:pt x="6966664" y="195782"/>
                  </a:lnTo>
                  <a:lnTo>
                    <a:pt x="6926247" y="165424"/>
                  </a:lnTo>
                  <a:lnTo>
                    <a:pt x="6884321" y="137469"/>
                  </a:lnTo>
                  <a:lnTo>
                    <a:pt x="6840996" y="111961"/>
                  </a:lnTo>
                  <a:lnTo>
                    <a:pt x="6796382" y="88945"/>
                  </a:lnTo>
                  <a:lnTo>
                    <a:pt x="6750589" y="68468"/>
                  </a:lnTo>
                  <a:lnTo>
                    <a:pt x="6703727" y="50575"/>
                  </a:lnTo>
                  <a:lnTo>
                    <a:pt x="6655906" y="35310"/>
                  </a:lnTo>
                  <a:lnTo>
                    <a:pt x="6607235" y="22719"/>
                  </a:lnTo>
                  <a:lnTo>
                    <a:pt x="6557825" y="12847"/>
                  </a:lnTo>
                  <a:lnTo>
                    <a:pt x="6507786" y="5740"/>
                  </a:lnTo>
                  <a:lnTo>
                    <a:pt x="6457228" y="1442"/>
                  </a:lnTo>
                  <a:lnTo>
                    <a:pt x="6406261" y="0"/>
                  </a:lnTo>
                  <a:close/>
                </a:path>
              </a:pathLst>
            </a:custGeom>
            <a:solidFill>
              <a:srgbClr val="DF93B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2919" y="5701283"/>
              <a:ext cx="1784604" cy="178308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461771" y="5629655"/>
              <a:ext cx="1757680" cy="1758950"/>
            </a:xfrm>
            <a:custGeom>
              <a:avLst/>
              <a:gdLst/>
              <a:ahLst/>
              <a:cxnLst/>
              <a:rect l="l" t="t" r="r" b="b"/>
              <a:pathLst>
                <a:path w="1757680" h="1758950">
                  <a:moveTo>
                    <a:pt x="878586" y="0"/>
                  </a:moveTo>
                  <a:lnTo>
                    <a:pt x="830380" y="1301"/>
                  </a:lnTo>
                  <a:lnTo>
                    <a:pt x="782854" y="5159"/>
                  </a:lnTo>
                  <a:lnTo>
                    <a:pt x="736074" y="11509"/>
                  </a:lnTo>
                  <a:lnTo>
                    <a:pt x="690108" y="20282"/>
                  </a:lnTo>
                  <a:lnTo>
                    <a:pt x="645023" y="31411"/>
                  </a:lnTo>
                  <a:lnTo>
                    <a:pt x="600885" y="44829"/>
                  </a:lnTo>
                  <a:lnTo>
                    <a:pt x="557761" y="60470"/>
                  </a:lnTo>
                  <a:lnTo>
                    <a:pt x="515719" y="78267"/>
                  </a:lnTo>
                  <a:lnTo>
                    <a:pt x="474825" y="98151"/>
                  </a:lnTo>
                  <a:lnTo>
                    <a:pt x="435147" y="120057"/>
                  </a:lnTo>
                  <a:lnTo>
                    <a:pt x="396751" y="143917"/>
                  </a:lnTo>
                  <a:lnTo>
                    <a:pt x="359704" y="169663"/>
                  </a:lnTo>
                  <a:lnTo>
                    <a:pt x="324074" y="197230"/>
                  </a:lnTo>
                  <a:lnTo>
                    <a:pt x="289928" y="226550"/>
                  </a:lnTo>
                  <a:lnTo>
                    <a:pt x="257332" y="257556"/>
                  </a:lnTo>
                  <a:lnTo>
                    <a:pt x="226353" y="290180"/>
                  </a:lnTo>
                  <a:lnTo>
                    <a:pt x="197059" y="324356"/>
                  </a:lnTo>
                  <a:lnTo>
                    <a:pt x="169516" y="360017"/>
                  </a:lnTo>
                  <a:lnTo>
                    <a:pt x="143791" y="397096"/>
                  </a:lnTo>
                  <a:lnTo>
                    <a:pt x="119952" y="435525"/>
                  </a:lnTo>
                  <a:lnTo>
                    <a:pt x="98066" y="475238"/>
                  </a:lnTo>
                  <a:lnTo>
                    <a:pt x="78199" y="516167"/>
                  </a:lnTo>
                  <a:lnTo>
                    <a:pt x="60418" y="558245"/>
                  </a:lnTo>
                  <a:lnTo>
                    <a:pt x="44790" y="601406"/>
                  </a:lnTo>
                  <a:lnTo>
                    <a:pt x="31383" y="645583"/>
                  </a:lnTo>
                  <a:lnTo>
                    <a:pt x="20264" y="690707"/>
                  </a:lnTo>
                  <a:lnTo>
                    <a:pt x="11499" y="736713"/>
                  </a:lnTo>
                  <a:lnTo>
                    <a:pt x="5155" y="783533"/>
                  </a:lnTo>
                  <a:lnTo>
                    <a:pt x="1300" y="831100"/>
                  </a:lnTo>
                  <a:lnTo>
                    <a:pt x="0" y="879348"/>
                  </a:lnTo>
                  <a:lnTo>
                    <a:pt x="1300" y="927595"/>
                  </a:lnTo>
                  <a:lnTo>
                    <a:pt x="5155" y="975162"/>
                  </a:lnTo>
                  <a:lnTo>
                    <a:pt x="11499" y="1021982"/>
                  </a:lnTo>
                  <a:lnTo>
                    <a:pt x="20264" y="1067988"/>
                  </a:lnTo>
                  <a:lnTo>
                    <a:pt x="31383" y="1113112"/>
                  </a:lnTo>
                  <a:lnTo>
                    <a:pt x="44790" y="1157289"/>
                  </a:lnTo>
                  <a:lnTo>
                    <a:pt x="60418" y="1200450"/>
                  </a:lnTo>
                  <a:lnTo>
                    <a:pt x="78199" y="1242528"/>
                  </a:lnTo>
                  <a:lnTo>
                    <a:pt x="98066" y="1283457"/>
                  </a:lnTo>
                  <a:lnTo>
                    <a:pt x="119952" y="1323170"/>
                  </a:lnTo>
                  <a:lnTo>
                    <a:pt x="143791" y="1361599"/>
                  </a:lnTo>
                  <a:lnTo>
                    <a:pt x="169516" y="1398678"/>
                  </a:lnTo>
                  <a:lnTo>
                    <a:pt x="197059" y="1434339"/>
                  </a:lnTo>
                  <a:lnTo>
                    <a:pt x="226353" y="1468515"/>
                  </a:lnTo>
                  <a:lnTo>
                    <a:pt x="257332" y="1501140"/>
                  </a:lnTo>
                  <a:lnTo>
                    <a:pt x="289928" y="1532145"/>
                  </a:lnTo>
                  <a:lnTo>
                    <a:pt x="324074" y="1561465"/>
                  </a:lnTo>
                  <a:lnTo>
                    <a:pt x="359704" y="1589032"/>
                  </a:lnTo>
                  <a:lnTo>
                    <a:pt x="396751" y="1614778"/>
                  </a:lnTo>
                  <a:lnTo>
                    <a:pt x="435147" y="1638638"/>
                  </a:lnTo>
                  <a:lnTo>
                    <a:pt x="474825" y="1660544"/>
                  </a:lnTo>
                  <a:lnTo>
                    <a:pt x="515719" y="1680428"/>
                  </a:lnTo>
                  <a:lnTo>
                    <a:pt x="557761" y="1698225"/>
                  </a:lnTo>
                  <a:lnTo>
                    <a:pt x="600885" y="1713866"/>
                  </a:lnTo>
                  <a:lnTo>
                    <a:pt x="645023" y="1727284"/>
                  </a:lnTo>
                  <a:lnTo>
                    <a:pt x="690108" y="1738413"/>
                  </a:lnTo>
                  <a:lnTo>
                    <a:pt x="736074" y="1747186"/>
                  </a:lnTo>
                  <a:lnTo>
                    <a:pt x="782854" y="1753536"/>
                  </a:lnTo>
                  <a:lnTo>
                    <a:pt x="830380" y="1757394"/>
                  </a:lnTo>
                  <a:lnTo>
                    <a:pt x="878586" y="1758696"/>
                  </a:lnTo>
                  <a:lnTo>
                    <a:pt x="926795" y="1757394"/>
                  </a:lnTo>
                  <a:lnTo>
                    <a:pt x="974324" y="1753536"/>
                  </a:lnTo>
                  <a:lnTo>
                    <a:pt x="1021106" y="1747186"/>
                  </a:lnTo>
                  <a:lnTo>
                    <a:pt x="1067074" y="1738413"/>
                  </a:lnTo>
                  <a:lnTo>
                    <a:pt x="1112161" y="1727284"/>
                  </a:lnTo>
                  <a:lnTo>
                    <a:pt x="1156301" y="1713866"/>
                  </a:lnTo>
                  <a:lnTo>
                    <a:pt x="1199426" y="1698225"/>
                  </a:lnTo>
                  <a:lnTo>
                    <a:pt x="1241469" y="1680428"/>
                  </a:lnTo>
                  <a:lnTo>
                    <a:pt x="1282363" y="1660544"/>
                  </a:lnTo>
                  <a:lnTo>
                    <a:pt x="1322041" y="1638638"/>
                  </a:lnTo>
                  <a:lnTo>
                    <a:pt x="1360437" y="1614778"/>
                  </a:lnTo>
                  <a:lnTo>
                    <a:pt x="1397483" y="1589032"/>
                  </a:lnTo>
                  <a:lnTo>
                    <a:pt x="1433113" y="1561465"/>
                  </a:lnTo>
                  <a:lnTo>
                    <a:pt x="1467258" y="1532145"/>
                  </a:lnTo>
                  <a:lnTo>
                    <a:pt x="1499854" y="1501140"/>
                  </a:lnTo>
                  <a:lnTo>
                    <a:pt x="1530831" y="1468515"/>
                  </a:lnTo>
                  <a:lnTo>
                    <a:pt x="1560124" y="1434339"/>
                  </a:lnTo>
                  <a:lnTo>
                    <a:pt x="1587666" y="1398678"/>
                  </a:lnTo>
                  <a:lnTo>
                    <a:pt x="1613389" y="1361599"/>
                  </a:lnTo>
                  <a:lnTo>
                    <a:pt x="1637227" y="1323170"/>
                  </a:lnTo>
                  <a:lnTo>
                    <a:pt x="1659112" y="1283457"/>
                  </a:lnTo>
                  <a:lnTo>
                    <a:pt x="1678978" y="1242528"/>
                  </a:lnTo>
                  <a:lnTo>
                    <a:pt x="1696758" y="1200450"/>
                  </a:lnTo>
                  <a:lnTo>
                    <a:pt x="1712384" y="1157289"/>
                  </a:lnTo>
                  <a:lnTo>
                    <a:pt x="1725790" y="1113112"/>
                  </a:lnTo>
                  <a:lnTo>
                    <a:pt x="1736909" y="1067988"/>
                  </a:lnTo>
                  <a:lnTo>
                    <a:pt x="1745673" y="1021982"/>
                  </a:lnTo>
                  <a:lnTo>
                    <a:pt x="1752017" y="975162"/>
                  </a:lnTo>
                  <a:lnTo>
                    <a:pt x="1755872" y="927595"/>
                  </a:lnTo>
                  <a:lnTo>
                    <a:pt x="1757172" y="879348"/>
                  </a:lnTo>
                  <a:lnTo>
                    <a:pt x="1755872" y="831100"/>
                  </a:lnTo>
                  <a:lnTo>
                    <a:pt x="1752017" y="783533"/>
                  </a:lnTo>
                  <a:lnTo>
                    <a:pt x="1745673" y="736713"/>
                  </a:lnTo>
                  <a:lnTo>
                    <a:pt x="1736909" y="690707"/>
                  </a:lnTo>
                  <a:lnTo>
                    <a:pt x="1725790" y="645583"/>
                  </a:lnTo>
                  <a:lnTo>
                    <a:pt x="1712384" y="601406"/>
                  </a:lnTo>
                  <a:lnTo>
                    <a:pt x="1696758" y="558245"/>
                  </a:lnTo>
                  <a:lnTo>
                    <a:pt x="1678978" y="516167"/>
                  </a:lnTo>
                  <a:lnTo>
                    <a:pt x="1659112" y="475238"/>
                  </a:lnTo>
                  <a:lnTo>
                    <a:pt x="1637227" y="435525"/>
                  </a:lnTo>
                  <a:lnTo>
                    <a:pt x="1613389" y="397096"/>
                  </a:lnTo>
                  <a:lnTo>
                    <a:pt x="1587666" y="360017"/>
                  </a:lnTo>
                  <a:lnTo>
                    <a:pt x="1560124" y="324356"/>
                  </a:lnTo>
                  <a:lnTo>
                    <a:pt x="1530831" y="290180"/>
                  </a:lnTo>
                  <a:lnTo>
                    <a:pt x="1499854" y="257556"/>
                  </a:lnTo>
                  <a:lnTo>
                    <a:pt x="1467258" y="226550"/>
                  </a:lnTo>
                  <a:lnTo>
                    <a:pt x="1433113" y="197230"/>
                  </a:lnTo>
                  <a:lnTo>
                    <a:pt x="1397483" y="169663"/>
                  </a:lnTo>
                  <a:lnTo>
                    <a:pt x="1360437" y="143917"/>
                  </a:lnTo>
                  <a:lnTo>
                    <a:pt x="1322041" y="120057"/>
                  </a:lnTo>
                  <a:lnTo>
                    <a:pt x="1282363" y="98151"/>
                  </a:lnTo>
                  <a:lnTo>
                    <a:pt x="1241469" y="78267"/>
                  </a:lnTo>
                  <a:lnTo>
                    <a:pt x="1199426" y="60470"/>
                  </a:lnTo>
                  <a:lnTo>
                    <a:pt x="1156301" y="44829"/>
                  </a:lnTo>
                  <a:lnTo>
                    <a:pt x="1112161" y="31411"/>
                  </a:lnTo>
                  <a:lnTo>
                    <a:pt x="1067074" y="20282"/>
                  </a:lnTo>
                  <a:lnTo>
                    <a:pt x="1021106" y="11509"/>
                  </a:lnTo>
                  <a:lnTo>
                    <a:pt x="974324" y="5159"/>
                  </a:lnTo>
                  <a:lnTo>
                    <a:pt x="926795" y="1301"/>
                  </a:lnTo>
                  <a:lnTo>
                    <a:pt x="8785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202692" y="3057144"/>
            <a:ext cx="7306309" cy="2212975"/>
            <a:chOff x="202692" y="3057144"/>
            <a:chExt cx="7306309" cy="2212975"/>
          </a:xfrm>
        </p:grpSpPr>
        <p:sp>
          <p:nvSpPr>
            <p:cNvPr id="8" name="object 8" descr=""/>
            <p:cNvSpPr/>
            <p:nvPr/>
          </p:nvSpPr>
          <p:spPr>
            <a:xfrm>
              <a:off x="202692" y="3057144"/>
              <a:ext cx="7306309" cy="2212975"/>
            </a:xfrm>
            <a:custGeom>
              <a:avLst/>
              <a:gdLst/>
              <a:ahLst/>
              <a:cxnLst/>
              <a:rect l="l" t="t" r="r" b="b"/>
              <a:pathLst>
                <a:path w="7306309" h="2212975">
                  <a:moveTo>
                    <a:pt x="6406261" y="0"/>
                  </a:moveTo>
                  <a:lnTo>
                    <a:pt x="899807" y="0"/>
                  </a:lnTo>
                  <a:lnTo>
                    <a:pt x="848837" y="1444"/>
                  </a:lnTo>
                  <a:lnTo>
                    <a:pt x="798276" y="5747"/>
                  </a:lnTo>
                  <a:lnTo>
                    <a:pt x="748235" y="12862"/>
                  </a:lnTo>
                  <a:lnTo>
                    <a:pt x="698823" y="22744"/>
                  </a:lnTo>
                  <a:lnTo>
                    <a:pt x="650151" y="35347"/>
                  </a:lnTo>
                  <a:lnTo>
                    <a:pt x="602328" y="50625"/>
                  </a:lnTo>
                  <a:lnTo>
                    <a:pt x="555466" y="68532"/>
                  </a:lnTo>
                  <a:lnTo>
                    <a:pt x="509673" y="89022"/>
                  </a:lnTo>
                  <a:lnTo>
                    <a:pt x="465060" y="112051"/>
                  </a:lnTo>
                  <a:lnTo>
                    <a:pt x="421738" y="137570"/>
                  </a:lnTo>
                  <a:lnTo>
                    <a:pt x="379815" y="165536"/>
                  </a:lnTo>
                  <a:lnTo>
                    <a:pt x="339403" y="195902"/>
                  </a:lnTo>
                  <a:lnTo>
                    <a:pt x="300611" y="228623"/>
                  </a:lnTo>
                  <a:lnTo>
                    <a:pt x="263550" y="263651"/>
                  </a:lnTo>
                  <a:lnTo>
                    <a:pt x="228527" y="300722"/>
                  </a:lnTo>
                  <a:lnTo>
                    <a:pt x="195814" y="339526"/>
                  </a:lnTo>
                  <a:lnTo>
                    <a:pt x="165457" y="379951"/>
                  </a:lnTo>
                  <a:lnTo>
                    <a:pt x="137500" y="421889"/>
                  </a:lnTo>
                  <a:lnTo>
                    <a:pt x="111990" y="465229"/>
                  </a:lnTo>
                  <a:lnTo>
                    <a:pt x="88971" y="509860"/>
                  </a:lnTo>
                  <a:lnTo>
                    <a:pt x="68491" y="555672"/>
                  </a:lnTo>
                  <a:lnTo>
                    <a:pt x="50593" y="602556"/>
                  </a:lnTo>
                  <a:lnTo>
                    <a:pt x="35323" y="650400"/>
                  </a:lnTo>
                  <a:lnTo>
                    <a:pt x="22728" y="699095"/>
                  </a:lnTo>
                  <a:lnTo>
                    <a:pt x="12853" y="748530"/>
                  </a:lnTo>
                  <a:lnTo>
                    <a:pt x="5742" y="798595"/>
                  </a:lnTo>
                  <a:lnTo>
                    <a:pt x="1443" y="849181"/>
                  </a:lnTo>
                  <a:lnTo>
                    <a:pt x="0" y="900176"/>
                  </a:lnTo>
                  <a:lnTo>
                    <a:pt x="0" y="1312671"/>
                  </a:lnTo>
                  <a:lnTo>
                    <a:pt x="1443" y="1363666"/>
                  </a:lnTo>
                  <a:lnTo>
                    <a:pt x="5742" y="1414252"/>
                  </a:lnTo>
                  <a:lnTo>
                    <a:pt x="12853" y="1464317"/>
                  </a:lnTo>
                  <a:lnTo>
                    <a:pt x="22728" y="1513752"/>
                  </a:lnTo>
                  <a:lnTo>
                    <a:pt x="35323" y="1562447"/>
                  </a:lnTo>
                  <a:lnTo>
                    <a:pt x="50593" y="1610291"/>
                  </a:lnTo>
                  <a:lnTo>
                    <a:pt x="68491" y="1657175"/>
                  </a:lnTo>
                  <a:lnTo>
                    <a:pt x="88971" y="1702987"/>
                  </a:lnTo>
                  <a:lnTo>
                    <a:pt x="111990" y="1747618"/>
                  </a:lnTo>
                  <a:lnTo>
                    <a:pt x="137500" y="1790958"/>
                  </a:lnTo>
                  <a:lnTo>
                    <a:pt x="165457" y="1832896"/>
                  </a:lnTo>
                  <a:lnTo>
                    <a:pt x="195814" y="1873321"/>
                  </a:lnTo>
                  <a:lnTo>
                    <a:pt x="228527" y="1912125"/>
                  </a:lnTo>
                  <a:lnTo>
                    <a:pt x="263550" y="1949195"/>
                  </a:lnTo>
                  <a:lnTo>
                    <a:pt x="300611" y="1984224"/>
                  </a:lnTo>
                  <a:lnTo>
                    <a:pt x="339403" y="2016945"/>
                  </a:lnTo>
                  <a:lnTo>
                    <a:pt x="379815" y="2047311"/>
                  </a:lnTo>
                  <a:lnTo>
                    <a:pt x="421738" y="2075277"/>
                  </a:lnTo>
                  <a:lnTo>
                    <a:pt x="465060" y="2100796"/>
                  </a:lnTo>
                  <a:lnTo>
                    <a:pt x="509673" y="2123825"/>
                  </a:lnTo>
                  <a:lnTo>
                    <a:pt x="555466" y="2144315"/>
                  </a:lnTo>
                  <a:lnTo>
                    <a:pt x="602328" y="2162222"/>
                  </a:lnTo>
                  <a:lnTo>
                    <a:pt x="650151" y="2177500"/>
                  </a:lnTo>
                  <a:lnTo>
                    <a:pt x="698823" y="2190103"/>
                  </a:lnTo>
                  <a:lnTo>
                    <a:pt x="748235" y="2199985"/>
                  </a:lnTo>
                  <a:lnTo>
                    <a:pt x="798276" y="2207100"/>
                  </a:lnTo>
                  <a:lnTo>
                    <a:pt x="848837" y="2211403"/>
                  </a:lnTo>
                  <a:lnTo>
                    <a:pt x="899807" y="2212847"/>
                  </a:lnTo>
                  <a:lnTo>
                    <a:pt x="6406261" y="2212847"/>
                  </a:lnTo>
                  <a:lnTo>
                    <a:pt x="6457228" y="2211403"/>
                  </a:lnTo>
                  <a:lnTo>
                    <a:pt x="6507786" y="2207100"/>
                  </a:lnTo>
                  <a:lnTo>
                    <a:pt x="6557825" y="2199985"/>
                  </a:lnTo>
                  <a:lnTo>
                    <a:pt x="6607235" y="2190103"/>
                  </a:lnTo>
                  <a:lnTo>
                    <a:pt x="6655906" y="2177500"/>
                  </a:lnTo>
                  <a:lnTo>
                    <a:pt x="6703727" y="2162222"/>
                  </a:lnTo>
                  <a:lnTo>
                    <a:pt x="6750589" y="2144315"/>
                  </a:lnTo>
                  <a:lnTo>
                    <a:pt x="6796382" y="2123825"/>
                  </a:lnTo>
                  <a:lnTo>
                    <a:pt x="6840996" y="2100796"/>
                  </a:lnTo>
                  <a:lnTo>
                    <a:pt x="6884321" y="2075277"/>
                  </a:lnTo>
                  <a:lnTo>
                    <a:pt x="6926247" y="2047311"/>
                  </a:lnTo>
                  <a:lnTo>
                    <a:pt x="6966664" y="2016945"/>
                  </a:lnTo>
                  <a:lnTo>
                    <a:pt x="7005462" y="1984224"/>
                  </a:lnTo>
                  <a:lnTo>
                    <a:pt x="7042531" y="1949195"/>
                  </a:lnTo>
                  <a:lnTo>
                    <a:pt x="7077557" y="1912125"/>
                  </a:lnTo>
                  <a:lnTo>
                    <a:pt x="7110273" y="1873321"/>
                  </a:lnTo>
                  <a:lnTo>
                    <a:pt x="7140631" y="1832896"/>
                  </a:lnTo>
                  <a:lnTo>
                    <a:pt x="7168586" y="1790958"/>
                  </a:lnTo>
                  <a:lnTo>
                    <a:pt x="7194094" y="1747618"/>
                  </a:lnTo>
                  <a:lnTo>
                    <a:pt x="7217110" y="1702987"/>
                  </a:lnTo>
                  <a:lnTo>
                    <a:pt x="7237587" y="1657175"/>
                  </a:lnTo>
                  <a:lnTo>
                    <a:pt x="7255480" y="1610291"/>
                  </a:lnTo>
                  <a:lnTo>
                    <a:pt x="7270745" y="1562447"/>
                  </a:lnTo>
                  <a:lnTo>
                    <a:pt x="7283336" y="1513752"/>
                  </a:lnTo>
                  <a:lnTo>
                    <a:pt x="7293208" y="1464317"/>
                  </a:lnTo>
                  <a:lnTo>
                    <a:pt x="7300315" y="1414252"/>
                  </a:lnTo>
                  <a:lnTo>
                    <a:pt x="7304613" y="1363666"/>
                  </a:lnTo>
                  <a:lnTo>
                    <a:pt x="7306056" y="1312671"/>
                  </a:lnTo>
                  <a:lnTo>
                    <a:pt x="7306056" y="900176"/>
                  </a:lnTo>
                  <a:lnTo>
                    <a:pt x="7304613" y="849181"/>
                  </a:lnTo>
                  <a:lnTo>
                    <a:pt x="7300315" y="798595"/>
                  </a:lnTo>
                  <a:lnTo>
                    <a:pt x="7293208" y="748530"/>
                  </a:lnTo>
                  <a:lnTo>
                    <a:pt x="7283336" y="699095"/>
                  </a:lnTo>
                  <a:lnTo>
                    <a:pt x="7270745" y="650400"/>
                  </a:lnTo>
                  <a:lnTo>
                    <a:pt x="7255480" y="602556"/>
                  </a:lnTo>
                  <a:lnTo>
                    <a:pt x="7237587" y="555672"/>
                  </a:lnTo>
                  <a:lnTo>
                    <a:pt x="7217110" y="509860"/>
                  </a:lnTo>
                  <a:lnTo>
                    <a:pt x="7194094" y="465229"/>
                  </a:lnTo>
                  <a:lnTo>
                    <a:pt x="7168586" y="421889"/>
                  </a:lnTo>
                  <a:lnTo>
                    <a:pt x="7140631" y="379951"/>
                  </a:lnTo>
                  <a:lnTo>
                    <a:pt x="7110273" y="339526"/>
                  </a:lnTo>
                  <a:lnTo>
                    <a:pt x="7077557" y="300722"/>
                  </a:lnTo>
                  <a:lnTo>
                    <a:pt x="7042531" y="263651"/>
                  </a:lnTo>
                  <a:lnTo>
                    <a:pt x="7005462" y="228623"/>
                  </a:lnTo>
                  <a:lnTo>
                    <a:pt x="6966664" y="195902"/>
                  </a:lnTo>
                  <a:lnTo>
                    <a:pt x="6926247" y="165536"/>
                  </a:lnTo>
                  <a:lnTo>
                    <a:pt x="6884321" y="137570"/>
                  </a:lnTo>
                  <a:lnTo>
                    <a:pt x="6840996" y="112051"/>
                  </a:lnTo>
                  <a:lnTo>
                    <a:pt x="6796382" y="89022"/>
                  </a:lnTo>
                  <a:lnTo>
                    <a:pt x="6750589" y="68532"/>
                  </a:lnTo>
                  <a:lnTo>
                    <a:pt x="6703727" y="50625"/>
                  </a:lnTo>
                  <a:lnTo>
                    <a:pt x="6655906" y="35347"/>
                  </a:lnTo>
                  <a:lnTo>
                    <a:pt x="6607235" y="22744"/>
                  </a:lnTo>
                  <a:lnTo>
                    <a:pt x="6557825" y="12862"/>
                  </a:lnTo>
                  <a:lnTo>
                    <a:pt x="6507786" y="5747"/>
                  </a:lnTo>
                  <a:lnTo>
                    <a:pt x="6457228" y="1444"/>
                  </a:lnTo>
                  <a:lnTo>
                    <a:pt x="6406261" y="0"/>
                  </a:lnTo>
                  <a:close/>
                </a:path>
              </a:pathLst>
            </a:custGeom>
            <a:solidFill>
              <a:srgbClr val="DF93B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2919" y="3329940"/>
              <a:ext cx="1784604" cy="1781555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461771" y="3258312"/>
              <a:ext cx="1757680" cy="1758950"/>
            </a:xfrm>
            <a:custGeom>
              <a:avLst/>
              <a:gdLst/>
              <a:ahLst/>
              <a:cxnLst/>
              <a:rect l="l" t="t" r="r" b="b"/>
              <a:pathLst>
                <a:path w="1757680" h="1758950">
                  <a:moveTo>
                    <a:pt x="878586" y="0"/>
                  </a:moveTo>
                  <a:lnTo>
                    <a:pt x="830380" y="1301"/>
                  </a:lnTo>
                  <a:lnTo>
                    <a:pt x="782854" y="5159"/>
                  </a:lnTo>
                  <a:lnTo>
                    <a:pt x="736074" y="11509"/>
                  </a:lnTo>
                  <a:lnTo>
                    <a:pt x="690108" y="20282"/>
                  </a:lnTo>
                  <a:lnTo>
                    <a:pt x="645023" y="31411"/>
                  </a:lnTo>
                  <a:lnTo>
                    <a:pt x="600885" y="44829"/>
                  </a:lnTo>
                  <a:lnTo>
                    <a:pt x="557761" y="60470"/>
                  </a:lnTo>
                  <a:lnTo>
                    <a:pt x="515719" y="78267"/>
                  </a:lnTo>
                  <a:lnTo>
                    <a:pt x="474825" y="98151"/>
                  </a:lnTo>
                  <a:lnTo>
                    <a:pt x="435147" y="120057"/>
                  </a:lnTo>
                  <a:lnTo>
                    <a:pt x="396751" y="143917"/>
                  </a:lnTo>
                  <a:lnTo>
                    <a:pt x="359704" y="169663"/>
                  </a:lnTo>
                  <a:lnTo>
                    <a:pt x="324074" y="197230"/>
                  </a:lnTo>
                  <a:lnTo>
                    <a:pt x="289928" y="226550"/>
                  </a:lnTo>
                  <a:lnTo>
                    <a:pt x="257332" y="257556"/>
                  </a:lnTo>
                  <a:lnTo>
                    <a:pt x="226353" y="290180"/>
                  </a:lnTo>
                  <a:lnTo>
                    <a:pt x="197059" y="324356"/>
                  </a:lnTo>
                  <a:lnTo>
                    <a:pt x="169516" y="360017"/>
                  </a:lnTo>
                  <a:lnTo>
                    <a:pt x="143791" y="397096"/>
                  </a:lnTo>
                  <a:lnTo>
                    <a:pt x="119952" y="435525"/>
                  </a:lnTo>
                  <a:lnTo>
                    <a:pt x="98066" y="475238"/>
                  </a:lnTo>
                  <a:lnTo>
                    <a:pt x="78199" y="516167"/>
                  </a:lnTo>
                  <a:lnTo>
                    <a:pt x="60418" y="558245"/>
                  </a:lnTo>
                  <a:lnTo>
                    <a:pt x="44790" y="601406"/>
                  </a:lnTo>
                  <a:lnTo>
                    <a:pt x="31383" y="645583"/>
                  </a:lnTo>
                  <a:lnTo>
                    <a:pt x="20264" y="690707"/>
                  </a:lnTo>
                  <a:lnTo>
                    <a:pt x="11499" y="736713"/>
                  </a:lnTo>
                  <a:lnTo>
                    <a:pt x="5155" y="783533"/>
                  </a:lnTo>
                  <a:lnTo>
                    <a:pt x="1300" y="831100"/>
                  </a:lnTo>
                  <a:lnTo>
                    <a:pt x="0" y="879348"/>
                  </a:lnTo>
                  <a:lnTo>
                    <a:pt x="1300" y="927595"/>
                  </a:lnTo>
                  <a:lnTo>
                    <a:pt x="5155" y="975162"/>
                  </a:lnTo>
                  <a:lnTo>
                    <a:pt x="11499" y="1021982"/>
                  </a:lnTo>
                  <a:lnTo>
                    <a:pt x="20264" y="1067988"/>
                  </a:lnTo>
                  <a:lnTo>
                    <a:pt x="31383" y="1113112"/>
                  </a:lnTo>
                  <a:lnTo>
                    <a:pt x="44790" y="1157289"/>
                  </a:lnTo>
                  <a:lnTo>
                    <a:pt x="60418" y="1200450"/>
                  </a:lnTo>
                  <a:lnTo>
                    <a:pt x="78199" y="1242528"/>
                  </a:lnTo>
                  <a:lnTo>
                    <a:pt x="98066" y="1283457"/>
                  </a:lnTo>
                  <a:lnTo>
                    <a:pt x="119952" y="1323170"/>
                  </a:lnTo>
                  <a:lnTo>
                    <a:pt x="143791" y="1361599"/>
                  </a:lnTo>
                  <a:lnTo>
                    <a:pt x="169516" y="1398678"/>
                  </a:lnTo>
                  <a:lnTo>
                    <a:pt x="197059" y="1434339"/>
                  </a:lnTo>
                  <a:lnTo>
                    <a:pt x="226353" y="1468515"/>
                  </a:lnTo>
                  <a:lnTo>
                    <a:pt x="257332" y="1501140"/>
                  </a:lnTo>
                  <a:lnTo>
                    <a:pt x="289928" y="1532145"/>
                  </a:lnTo>
                  <a:lnTo>
                    <a:pt x="324074" y="1561465"/>
                  </a:lnTo>
                  <a:lnTo>
                    <a:pt x="359704" y="1589032"/>
                  </a:lnTo>
                  <a:lnTo>
                    <a:pt x="396751" y="1614778"/>
                  </a:lnTo>
                  <a:lnTo>
                    <a:pt x="435147" y="1638638"/>
                  </a:lnTo>
                  <a:lnTo>
                    <a:pt x="474825" y="1660544"/>
                  </a:lnTo>
                  <a:lnTo>
                    <a:pt x="515719" y="1680428"/>
                  </a:lnTo>
                  <a:lnTo>
                    <a:pt x="557761" y="1698225"/>
                  </a:lnTo>
                  <a:lnTo>
                    <a:pt x="600885" y="1713866"/>
                  </a:lnTo>
                  <a:lnTo>
                    <a:pt x="645023" y="1727284"/>
                  </a:lnTo>
                  <a:lnTo>
                    <a:pt x="690108" y="1738413"/>
                  </a:lnTo>
                  <a:lnTo>
                    <a:pt x="736074" y="1747186"/>
                  </a:lnTo>
                  <a:lnTo>
                    <a:pt x="782854" y="1753536"/>
                  </a:lnTo>
                  <a:lnTo>
                    <a:pt x="830380" y="1757394"/>
                  </a:lnTo>
                  <a:lnTo>
                    <a:pt x="878586" y="1758696"/>
                  </a:lnTo>
                  <a:lnTo>
                    <a:pt x="926795" y="1757394"/>
                  </a:lnTo>
                  <a:lnTo>
                    <a:pt x="974324" y="1753536"/>
                  </a:lnTo>
                  <a:lnTo>
                    <a:pt x="1021106" y="1747186"/>
                  </a:lnTo>
                  <a:lnTo>
                    <a:pt x="1067074" y="1738413"/>
                  </a:lnTo>
                  <a:lnTo>
                    <a:pt x="1112161" y="1727284"/>
                  </a:lnTo>
                  <a:lnTo>
                    <a:pt x="1156301" y="1713866"/>
                  </a:lnTo>
                  <a:lnTo>
                    <a:pt x="1199426" y="1698225"/>
                  </a:lnTo>
                  <a:lnTo>
                    <a:pt x="1241469" y="1680428"/>
                  </a:lnTo>
                  <a:lnTo>
                    <a:pt x="1282363" y="1660544"/>
                  </a:lnTo>
                  <a:lnTo>
                    <a:pt x="1322041" y="1638638"/>
                  </a:lnTo>
                  <a:lnTo>
                    <a:pt x="1360437" y="1614778"/>
                  </a:lnTo>
                  <a:lnTo>
                    <a:pt x="1397483" y="1589032"/>
                  </a:lnTo>
                  <a:lnTo>
                    <a:pt x="1433113" y="1561465"/>
                  </a:lnTo>
                  <a:lnTo>
                    <a:pt x="1467258" y="1532145"/>
                  </a:lnTo>
                  <a:lnTo>
                    <a:pt x="1499854" y="1501140"/>
                  </a:lnTo>
                  <a:lnTo>
                    <a:pt x="1530831" y="1468515"/>
                  </a:lnTo>
                  <a:lnTo>
                    <a:pt x="1560124" y="1434339"/>
                  </a:lnTo>
                  <a:lnTo>
                    <a:pt x="1587666" y="1398678"/>
                  </a:lnTo>
                  <a:lnTo>
                    <a:pt x="1613389" y="1361599"/>
                  </a:lnTo>
                  <a:lnTo>
                    <a:pt x="1637227" y="1323170"/>
                  </a:lnTo>
                  <a:lnTo>
                    <a:pt x="1659112" y="1283457"/>
                  </a:lnTo>
                  <a:lnTo>
                    <a:pt x="1678978" y="1242528"/>
                  </a:lnTo>
                  <a:lnTo>
                    <a:pt x="1696758" y="1200450"/>
                  </a:lnTo>
                  <a:lnTo>
                    <a:pt x="1712384" y="1157289"/>
                  </a:lnTo>
                  <a:lnTo>
                    <a:pt x="1725790" y="1113112"/>
                  </a:lnTo>
                  <a:lnTo>
                    <a:pt x="1736909" y="1067988"/>
                  </a:lnTo>
                  <a:lnTo>
                    <a:pt x="1745673" y="1021982"/>
                  </a:lnTo>
                  <a:lnTo>
                    <a:pt x="1752017" y="975162"/>
                  </a:lnTo>
                  <a:lnTo>
                    <a:pt x="1755872" y="927595"/>
                  </a:lnTo>
                  <a:lnTo>
                    <a:pt x="1757172" y="879348"/>
                  </a:lnTo>
                  <a:lnTo>
                    <a:pt x="1755872" y="831100"/>
                  </a:lnTo>
                  <a:lnTo>
                    <a:pt x="1752017" y="783533"/>
                  </a:lnTo>
                  <a:lnTo>
                    <a:pt x="1745673" y="736713"/>
                  </a:lnTo>
                  <a:lnTo>
                    <a:pt x="1736909" y="690707"/>
                  </a:lnTo>
                  <a:lnTo>
                    <a:pt x="1725790" y="645583"/>
                  </a:lnTo>
                  <a:lnTo>
                    <a:pt x="1712384" y="601406"/>
                  </a:lnTo>
                  <a:lnTo>
                    <a:pt x="1696758" y="558245"/>
                  </a:lnTo>
                  <a:lnTo>
                    <a:pt x="1678978" y="516167"/>
                  </a:lnTo>
                  <a:lnTo>
                    <a:pt x="1659112" y="475238"/>
                  </a:lnTo>
                  <a:lnTo>
                    <a:pt x="1637227" y="435525"/>
                  </a:lnTo>
                  <a:lnTo>
                    <a:pt x="1613389" y="397096"/>
                  </a:lnTo>
                  <a:lnTo>
                    <a:pt x="1587666" y="360017"/>
                  </a:lnTo>
                  <a:lnTo>
                    <a:pt x="1560124" y="324356"/>
                  </a:lnTo>
                  <a:lnTo>
                    <a:pt x="1530831" y="290180"/>
                  </a:lnTo>
                  <a:lnTo>
                    <a:pt x="1499854" y="257555"/>
                  </a:lnTo>
                  <a:lnTo>
                    <a:pt x="1467258" y="226550"/>
                  </a:lnTo>
                  <a:lnTo>
                    <a:pt x="1433113" y="197230"/>
                  </a:lnTo>
                  <a:lnTo>
                    <a:pt x="1397483" y="169663"/>
                  </a:lnTo>
                  <a:lnTo>
                    <a:pt x="1360437" y="143917"/>
                  </a:lnTo>
                  <a:lnTo>
                    <a:pt x="1322041" y="120057"/>
                  </a:lnTo>
                  <a:lnTo>
                    <a:pt x="1282363" y="98151"/>
                  </a:lnTo>
                  <a:lnTo>
                    <a:pt x="1241469" y="78267"/>
                  </a:lnTo>
                  <a:lnTo>
                    <a:pt x="1199426" y="60470"/>
                  </a:lnTo>
                  <a:lnTo>
                    <a:pt x="1156301" y="44829"/>
                  </a:lnTo>
                  <a:lnTo>
                    <a:pt x="1112161" y="31411"/>
                  </a:lnTo>
                  <a:lnTo>
                    <a:pt x="1067074" y="20282"/>
                  </a:lnTo>
                  <a:lnTo>
                    <a:pt x="1021106" y="11509"/>
                  </a:lnTo>
                  <a:lnTo>
                    <a:pt x="974324" y="5159"/>
                  </a:lnTo>
                  <a:lnTo>
                    <a:pt x="926795" y="1301"/>
                  </a:lnTo>
                  <a:lnTo>
                    <a:pt x="8785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769924" y="5840983"/>
            <a:ext cx="1140460" cy="5581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3500" spc="-145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3500" spc="-1350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8095" sz="5250" spc="-1387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3500" spc="-475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350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77036" y="6450583"/>
            <a:ext cx="1125855" cy="5581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500" spc="-34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35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831082" y="5686475"/>
            <a:ext cx="1497330" cy="1473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6370" marR="5080" indent="-154305">
              <a:lnSpc>
                <a:spcPct val="115900"/>
              </a:lnSpc>
              <a:spcBef>
                <a:spcPts val="100"/>
              </a:spcBef>
            </a:pPr>
            <a:r>
              <a:rPr dirty="0" sz="4100" spc="-8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100" spc="-20">
                <a:solidFill>
                  <a:srgbClr val="FFFFFF"/>
                </a:solidFill>
                <a:latin typeface="Arial"/>
                <a:cs typeface="Arial"/>
              </a:rPr>
              <a:t>6.5%</a:t>
            </a:r>
            <a:endParaRPr sz="41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51128" y="3746068"/>
            <a:ext cx="1179830" cy="603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800" spc="-455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380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2648839" y="3283496"/>
            <a:ext cx="4107815" cy="1449070"/>
          </a:xfrm>
          <a:prstGeom prst="rect">
            <a:avLst/>
          </a:prstGeom>
        </p:spPr>
        <p:txBody>
          <a:bodyPr wrap="square" lIns="0" tIns="121285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955"/>
              </a:spcBef>
            </a:pPr>
            <a:r>
              <a:rPr dirty="0" sz="3950" spc="-25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395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950" spc="-350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39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65"/>
              </a:spcBef>
            </a:pPr>
            <a:r>
              <a:rPr dirty="0" sz="3950" spc="-175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395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950" spc="114">
                <a:solidFill>
                  <a:srgbClr val="FFFFFF"/>
                </a:solidFill>
                <a:latin typeface="Arial"/>
                <a:cs typeface="Arial"/>
              </a:rPr>
              <a:t>758.9</a:t>
            </a:r>
            <a:r>
              <a:rPr dirty="0" sz="395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950" spc="200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3950"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6127241" y="195147"/>
            <a:ext cx="6034405" cy="10922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0" spc="-235">
                <a:solidFill>
                  <a:srgbClr val="FFFFFF"/>
                </a:solidFill>
              </a:rPr>
              <a:t>KEY</a:t>
            </a:r>
            <a:r>
              <a:rPr dirty="0" sz="7000" spc="-720">
                <a:solidFill>
                  <a:srgbClr val="FFFFFF"/>
                </a:solidFill>
              </a:rPr>
              <a:t> </a:t>
            </a:r>
            <a:r>
              <a:rPr dirty="0" sz="7000" spc="-425">
                <a:solidFill>
                  <a:srgbClr val="FFFFFF"/>
                </a:solidFill>
              </a:rPr>
              <a:t>INSIGHTS</a:t>
            </a:r>
            <a:endParaRPr sz="7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8000" cy="1300480"/>
          </a:xfrm>
          <a:custGeom>
            <a:avLst/>
            <a:gdLst/>
            <a:ahLst/>
            <a:cxnLst/>
            <a:rect l="l" t="t" r="r" b="b"/>
            <a:pathLst>
              <a:path w="18288000" h="1300480">
                <a:moveTo>
                  <a:pt x="18288000" y="0"/>
                </a:moveTo>
                <a:lnTo>
                  <a:pt x="0" y="0"/>
                </a:lnTo>
                <a:lnTo>
                  <a:pt x="0" y="1299972"/>
                </a:lnTo>
                <a:lnTo>
                  <a:pt x="18288000" y="1299972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0" y="1635251"/>
            <a:ext cx="10015855" cy="2626360"/>
            <a:chOff x="0" y="1635251"/>
            <a:chExt cx="10015855" cy="2626360"/>
          </a:xfrm>
        </p:grpSpPr>
        <p:sp>
          <p:nvSpPr>
            <p:cNvPr id="5" name="object 5" descr=""/>
            <p:cNvSpPr/>
            <p:nvPr/>
          </p:nvSpPr>
          <p:spPr>
            <a:xfrm>
              <a:off x="3457955" y="1635251"/>
              <a:ext cx="6558280" cy="2626360"/>
            </a:xfrm>
            <a:custGeom>
              <a:avLst/>
              <a:gdLst/>
              <a:ahLst/>
              <a:cxnLst/>
              <a:rect l="l" t="t" r="r" b="b"/>
              <a:pathLst>
                <a:path w="6558280" h="2626360">
                  <a:moveTo>
                    <a:pt x="6443980" y="0"/>
                  </a:moveTo>
                  <a:lnTo>
                    <a:pt x="113792" y="0"/>
                  </a:lnTo>
                  <a:lnTo>
                    <a:pt x="69544" y="8957"/>
                  </a:lnTo>
                  <a:lnTo>
                    <a:pt x="33369" y="33369"/>
                  </a:lnTo>
                  <a:lnTo>
                    <a:pt x="8957" y="69544"/>
                  </a:lnTo>
                  <a:lnTo>
                    <a:pt x="0" y="113792"/>
                  </a:lnTo>
                  <a:lnTo>
                    <a:pt x="0" y="2512060"/>
                  </a:lnTo>
                  <a:lnTo>
                    <a:pt x="8957" y="2556307"/>
                  </a:lnTo>
                  <a:lnTo>
                    <a:pt x="33369" y="2592482"/>
                  </a:lnTo>
                  <a:lnTo>
                    <a:pt x="69544" y="2616894"/>
                  </a:lnTo>
                  <a:lnTo>
                    <a:pt x="113792" y="2625852"/>
                  </a:lnTo>
                  <a:lnTo>
                    <a:pt x="6443980" y="2625852"/>
                  </a:lnTo>
                  <a:lnTo>
                    <a:pt x="6488227" y="2616894"/>
                  </a:lnTo>
                  <a:lnTo>
                    <a:pt x="6524402" y="2592482"/>
                  </a:lnTo>
                  <a:lnTo>
                    <a:pt x="6548814" y="2556307"/>
                  </a:lnTo>
                  <a:lnTo>
                    <a:pt x="6557772" y="2512060"/>
                  </a:lnTo>
                  <a:lnTo>
                    <a:pt x="6557772" y="113792"/>
                  </a:lnTo>
                  <a:lnTo>
                    <a:pt x="6548814" y="69544"/>
                  </a:lnTo>
                  <a:lnTo>
                    <a:pt x="6524402" y="33369"/>
                  </a:lnTo>
                  <a:lnTo>
                    <a:pt x="6488227" y="8957"/>
                  </a:lnTo>
                  <a:lnTo>
                    <a:pt x="6443980" y="0"/>
                  </a:lnTo>
                  <a:close/>
                </a:path>
              </a:pathLst>
            </a:custGeom>
            <a:solidFill>
              <a:srgbClr val="BE512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2247899"/>
              <a:ext cx="4784090" cy="1294130"/>
            </a:xfrm>
            <a:custGeom>
              <a:avLst/>
              <a:gdLst/>
              <a:ahLst/>
              <a:cxnLst/>
              <a:rect l="l" t="t" r="r" b="b"/>
              <a:pathLst>
                <a:path w="4784090" h="1294129">
                  <a:moveTo>
                    <a:pt x="4319143" y="0"/>
                  </a:moveTo>
                  <a:lnTo>
                    <a:pt x="0" y="0"/>
                  </a:lnTo>
                  <a:lnTo>
                    <a:pt x="0" y="1293876"/>
                  </a:lnTo>
                  <a:lnTo>
                    <a:pt x="4783836" y="1293876"/>
                  </a:lnTo>
                  <a:lnTo>
                    <a:pt x="4319143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0" y="4559808"/>
            <a:ext cx="10015855" cy="2626360"/>
            <a:chOff x="0" y="4559808"/>
            <a:chExt cx="10015855" cy="2626360"/>
          </a:xfrm>
        </p:grpSpPr>
        <p:sp>
          <p:nvSpPr>
            <p:cNvPr id="8" name="object 8" descr=""/>
            <p:cNvSpPr/>
            <p:nvPr/>
          </p:nvSpPr>
          <p:spPr>
            <a:xfrm>
              <a:off x="3457955" y="4559808"/>
              <a:ext cx="6558280" cy="2626360"/>
            </a:xfrm>
            <a:custGeom>
              <a:avLst/>
              <a:gdLst/>
              <a:ahLst/>
              <a:cxnLst/>
              <a:rect l="l" t="t" r="r" b="b"/>
              <a:pathLst>
                <a:path w="6558280" h="2626359">
                  <a:moveTo>
                    <a:pt x="6443980" y="0"/>
                  </a:moveTo>
                  <a:lnTo>
                    <a:pt x="113792" y="0"/>
                  </a:lnTo>
                  <a:lnTo>
                    <a:pt x="69544" y="8957"/>
                  </a:lnTo>
                  <a:lnTo>
                    <a:pt x="33369" y="33369"/>
                  </a:lnTo>
                  <a:lnTo>
                    <a:pt x="8957" y="69544"/>
                  </a:lnTo>
                  <a:lnTo>
                    <a:pt x="0" y="113791"/>
                  </a:lnTo>
                  <a:lnTo>
                    <a:pt x="0" y="2512060"/>
                  </a:lnTo>
                  <a:lnTo>
                    <a:pt x="8957" y="2556307"/>
                  </a:lnTo>
                  <a:lnTo>
                    <a:pt x="33369" y="2592482"/>
                  </a:lnTo>
                  <a:lnTo>
                    <a:pt x="69544" y="2616894"/>
                  </a:lnTo>
                  <a:lnTo>
                    <a:pt x="113792" y="2625852"/>
                  </a:lnTo>
                  <a:lnTo>
                    <a:pt x="6443980" y="2625852"/>
                  </a:lnTo>
                  <a:lnTo>
                    <a:pt x="6488227" y="2616894"/>
                  </a:lnTo>
                  <a:lnTo>
                    <a:pt x="6524402" y="2592482"/>
                  </a:lnTo>
                  <a:lnTo>
                    <a:pt x="6548814" y="2556307"/>
                  </a:lnTo>
                  <a:lnTo>
                    <a:pt x="6557772" y="2512060"/>
                  </a:lnTo>
                  <a:lnTo>
                    <a:pt x="6557772" y="113791"/>
                  </a:lnTo>
                  <a:lnTo>
                    <a:pt x="6548814" y="69544"/>
                  </a:lnTo>
                  <a:lnTo>
                    <a:pt x="6524402" y="33369"/>
                  </a:lnTo>
                  <a:lnTo>
                    <a:pt x="6488227" y="8957"/>
                  </a:lnTo>
                  <a:lnTo>
                    <a:pt x="6443980" y="0"/>
                  </a:lnTo>
                  <a:close/>
                </a:path>
              </a:pathLst>
            </a:custGeom>
            <a:solidFill>
              <a:srgbClr val="7938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5172456"/>
              <a:ext cx="4784090" cy="1294130"/>
            </a:xfrm>
            <a:custGeom>
              <a:avLst/>
              <a:gdLst/>
              <a:ahLst/>
              <a:cxnLst/>
              <a:rect l="l" t="t" r="r" b="b"/>
              <a:pathLst>
                <a:path w="4784090" h="1294129">
                  <a:moveTo>
                    <a:pt x="4319143" y="0"/>
                  </a:moveTo>
                  <a:lnTo>
                    <a:pt x="0" y="0"/>
                  </a:lnTo>
                  <a:lnTo>
                    <a:pt x="0" y="1293876"/>
                  </a:lnTo>
                  <a:lnTo>
                    <a:pt x="4783836" y="1293876"/>
                  </a:lnTo>
                  <a:lnTo>
                    <a:pt x="4319143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0" y="7488935"/>
            <a:ext cx="10015855" cy="2626360"/>
            <a:chOff x="0" y="7488935"/>
            <a:chExt cx="10015855" cy="2626360"/>
          </a:xfrm>
        </p:grpSpPr>
        <p:sp>
          <p:nvSpPr>
            <p:cNvPr id="11" name="object 11" descr=""/>
            <p:cNvSpPr/>
            <p:nvPr/>
          </p:nvSpPr>
          <p:spPr>
            <a:xfrm>
              <a:off x="3457955" y="7488935"/>
              <a:ext cx="6558280" cy="2626360"/>
            </a:xfrm>
            <a:custGeom>
              <a:avLst/>
              <a:gdLst/>
              <a:ahLst/>
              <a:cxnLst/>
              <a:rect l="l" t="t" r="r" b="b"/>
              <a:pathLst>
                <a:path w="6558280" h="2626359">
                  <a:moveTo>
                    <a:pt x="6443980" y="0"/>
                  </a:moveTo>
                  <a:lnTo>
                    <a:pt x="113792" y="0"/>
                  </a:lnTo>
                  <a:lnTo>
                    <a:pt x="69544" y="8957"/>
                  </a:lnTo>
                  <a:lnTo>
                    <a:pt x="33369" y="33369"/>
                  </a:lnTo>
                  <a:lnTo>
                    <a:pt x="8957" y="69544"/>
                  </a:lnTo>
                  <a:lnTo>
                    <a:pt x="0" y="113791"/>
                  </a:lnTo>
                  <a:lnTo>
                    <a:pt x="0" y="2512110"/>
                  </a:lnTo>
                  <a:lnTo>
                    <a:pt x="8957" y="2556323"/>
                  </a:lnTo>
                  <a:lnTo>
                    <a:pt x="33369" y="2592484"/>
                  </a:lnTo>
                  <a:lnTo>
                    <a:pt x="69544" y="2616893"/>
                  </a:lnTo>
                  <a:lnTo>
                    <a:pt x="113792" y="2625851"/>
                  </a:lnTo>
                  <a:lnTo>
                    <a:pt x="6443980" y="2625851"/>
                  </a:lnTo>
                  <a:lnTo>
                    <a:pt x="6488227" y="2616893"/>
                  </a:lnTo>
                  <a:lnTo>
                    <a:pt x="6524402" y="2592484"/>
                  </a:lnTo>
                  <a:lnTo>
                    <a:pt x="6548814" y="2556323"/>
                  </a:lnTo>
                  <a:lnTo>
                    <a:pt x="6557772" y="2512110"/>
                  </a:lnTo>
                  <a:lnTo>
                    <a:pt x="6557772" y="113791"/>
                  </a:lnTo>
                  <a:lnTo>
                    <a:pt x="6548814" y="69544"/>
                  </a:lnTo>
                  <a:lnTo>
                    <a:pt x="6524402" y="33369"/>
                  </a:lnTo>
                  <a:lnTo>
                    <a:pt x="6488227" y="8957"/>
                  </a:lnTo>
                  <a:lnTo>
                    <a:pt x="6443980" y="0"/>
                  </a:lnTo>
                  <a:close/>
                </a:path>
              </a:pathLst>
            </a:custGeom>
            <a:solidFill>
              <a:srgbClr val="393C1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0" y="8101583"/>
              <a:ext cx="4784090" cy="1294130"/>
            </a:xfrm>
            <a:custGeom>
              <a:avLst/>
              <a:gdLst/>
              <a:ahLst/>
              <a:cxnLst/>
              <a:rect l="l" t="t" r="r" b="b"/>
              <a:pathLst>
                <a:path w="4784090" h="1294129">
                  <a:moveTo>
                    <a:pt x="4319143" y="0"/>
                  </a:moveTo>
                  <a:lnTo>
                    <a:pt x="0" y="0"/>
                  </a:lnTo>
                  <a:lnTo>
                    <a:pt x="0" y="1293876"/>
                  </a:lnTo>
                  <a:lnTo>
                    <a:pt x="4783836" y="1293876"/>
                  </a:lnTo>
                  <a:lnTo>
                    <a:pt x="4319143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44144" y="118364"/>
            <a:ext cx="1699958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40">
                <a:solidFill>
                  <a:srgbClr val="FFFFFF"/>
                </a:solidFill>
              </a:rPr>
              <a:t>REVENUE</a:t>
            </a:r>
            <a:r>
              <a:rPr dirty="0" spc="-655">
                <a:solidFill>
                  <a:srgbClr val="FFFFFF"/>
                </a:solidFill>
              </a:rPr>
              <a:t> </a:t>
            </a:r>
            <a:r>
              <a:rPr dirty="0" spc="-125">
                <a:solidFill>
                  <a:srgbClr val="FFFFFF"/>
                </a:solidFill>
              </a:rPr>
              <a:t>MARKET</a:t>
            </a:r>
            <a:r>
              <a:rPr dirty="0" spc="-610">
                <a:solidFill>
                  <a:srgbClr val="FFFFFF"/>
                </a:solidFill>
              </a:rPr>
              <a:t> </a:t>
            </a:r>
            <a:r>
              <a:rPr dirty="0" spc="-195">
                <a:solidFill>
                  <a:srgbClr val="FFFFFF"/>
                </a:solidFill>
              </a:rPr>
              <a:t>SHARE</a:t>
            </a:r>
            <a:r>
              <a:rPr dirty="0" spc="-61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BY</a:t>
            </a:r>
            <a:r>
              <a:rPr dirty="0" spc="-615">
                <a:solidFill>
                  <a:srgbClr val="FFFFFF"/>
                </a:solidFill>
              </a:rPr>
              <a:t> </a:t>
            </a:r>
            <a:r>
              <a:rPr dirty="0" spc="-170">
                <a:solidFill>
                  <a:srgbClr val="FFFFFF"/>
                </a:solidFill>
              </a:rPr>
              <a:t>SEGMENTS</a:t>
            </a:r>
            <a:r>
              <a:rPr dirty="0" spc="-610">
                <a:solidFill>
                  <a:srgbClr val="FFFFFF"/>
                </a:solidFill>
              </a:rPr>
              <a:t> </a:t>
            </a:r>
            <a:r>
              <a:rPr dirty="0" spc="-335">
                <a:solidFill>
                  <a:srgbClr val="FFFFFF"/>
                </a:solidFill>
              </a:rPr>
              <a:t>2022</a:t>
            </a:r>
          </a:p>
        </p:txBody>
      </p:sp>
      <p:sp>
        <p:nvSpPr>
          <p:cNvPr id="14" name="object 14" descr=""/>
          <p:cNvSpPr txBox="1"/>
          <p:nvPr/>
        </p:nvSpPr>
        <p:spPr>
          <a:xfrm>
            <a:off x="804468" y="2554986"/>
            <a:ext cx="3124835" cy="543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400" spc="-70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r>
              <a:rPr dirty="0" sz="3400" spc="-28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40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5141214" y="1868880"/>
            <a:ext cx="4841240" cy="2007235"/>
          </a:xfrm>
          <a:prstGeom prst="rect">
            <a:avLst/>
          </a:prstGeom>
        </p:spPr>
        <p:txBody>
          <a:bodyPr wrap="square" lIns="0" tIns="80645" rIns="0" bIns="0" rtlCol="0" vert="horz">
            <a:spAutoFit/>
          </a:bodyPr>
          <a:lstStyle/>
          <a:p>
            <a:pPr marL="315595" indent="-302895">
              <a:lnSpc>
                <a:spcPct val="100000"/>
              </a:lnSpc>
              <a:spcBef>
                <a:spcPts val="635"/>
              </a:spcBef>
              <a:buFont typeface="Arial"/>
              <a:buChar char="•"/>
              <a:tabLst>
                <a:tab pos="315595" algn="l"/>
              </a:tabLst>
            </a:pPr>
            <a:r>
              <a:rPr dirty="0" sz="2800" spc="80">
                <a:solidFill>
                  <a:srgbClr val="FFFFFF"/>
                </a:solidFill>
                <a:latin typeface="Verdana"/>
                <a:cs typeface="Verdana"/>
              </a:rPr>
              <a:t>Kimchi</a:t>
            </a:r>
            <a:r>
              <a:rPr dirty="0" sz="28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Relish</a:t>
            </a:r>
            <a:endParaRPr sz="2800">
              <a:latin typeface="Verdana"/>
              <a:cs typeface="Verdana"/>
            </a:endParaRPr>
          </a:p>
          <a:p>
            <a:pPr marL="315595" indent="-302895">
              <a:lnSpc>
                <a:spcPct val="100000"/>
              </a:lnSpc>
              <a:spcBef>
                <a:spcPts val="540"/>
              </a:spcBef>
              <a:buFont typeface="Arial"/>
              <a:buChar char="•"/>
              <a:tabLst>
                <a:tab pos="315595" algn="l"/>
              </a:tabLst>
            </a:pPr>
            <a:r>
              <a:rPr dirty="0" sz="2800" spc="65">
                <a:solidFill>
                  <a:srgbClr val="FFFFFF"/>
                </a:solidFill>
                <a:latin typeface="Verdana"/>
                <a:cs typeface="Verdana"/>
              </a:rPr>
              <a:t>Cabbage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65">
                <a:solidFill>
                  <a:srgbClr val="FFFFFF"/>
                </a:solidFill>
                <a:latin typeface="Verdana"/>
                <a:cs typeface="Verdana"/>
              </a:rPr>
              <a:t>Kimchi</a:t>
            </a:r>
            <a:endParaRPr sz="2800">
              <a:latin typeface="Verdana"/>
              <a:cs typeface="Verdana"/>
            </a:endParaRPr>
          </a:p>
          <a:p>
            <a:pPr marL="315595" indent="-302895">
              <a:lnSpc>
                <a:spcPct val="100000"/>
              </a:lnSpc>
              <a:spcBef>
                <a:spcPts val="540"/>
              </a:spcBef>
              <a:buFont typeface="Arial"/>
              <a:buChar char="•"/>
              <a:tabLst>
                <a:tab pos="315595" algn="l"/>
              </a:tabLst>
            </a:pPr>
            <a:r>
              <a:rPr dirty="0" sz="2800" spc="80">
                <a:solidFill>
                  <a:srgbClr val="FFFFFF"/>
                </a:solidFill>
                <a:latin typeface="Verdana"/>
                <a:cs typeface="Verdana"/>
              </a:rPr>
              <a:t>Cucumber</a:t>
            </a:r>
            <a:r>
              <a:rPr dirty="0" sz="28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70">
                <a:solidFill>
                  <a:srgbClr val="FFFFFF"/>
                </a:solidFill>
                <a:latin typeface="Verdana"/>
                <a:cs typeface="Verdana"/>
              </a:rPr>
              <a:t>Kimchi</a:t>
            </a:r>
            <a:endParaRPr sz="2800">
              <a:latin typeface="Verdana"/>
              <a:cs typeface="Verdana"/>
            </a:endParaRPr>
          </a:p>
          <a:p>
            <a:pPr marL="315595" indent="-302895">
              <a:lnSpc>
                <a:spcPct val="100000"/>
              </a:lnSpc>
              <a:spcBef>
                <a:spcPts val="540"/>
              </a:spcBef>
              <a:buFont typeface="Arial"/>
              <a:buChar char="•"/>
              <a:tabLst>
                <a:tab pos="315595" algn="l"/>
              </a:tabLst>
            </a:pPr>
            <a:r>
              <a:rPr dirty="0" sz="2800" spc="75">
                <a:solidFill>
                  <a:srgbClr val="FFFFFF"/>
                </a:solidFill>
                <a:latin typeface="Verdana"/>
                <a:cs typeface="Verdana"/>
              </a:rPr>
              <a:t>Red</a:t>
            </a:r>
            <a:r>
              <a:rPr dirty="0" sz="28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45">
                <a:solidFill>
                  <a:srgbClr val="FFFFFF"/>
                </a:solidFill>
                <a:latin typeface="Verdana"/>
                <a:cs typeface="Verdana"/>
              </a:rPr>
              <a:t>Mustard</a:t>
            </a:r>
            <a:r>
              <a:rPr dirty="0" sz="28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Leaf</a:t>
            </a:r>
            <a:r>
              <a:rPr dirty="0" sz="28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70">
                <a:solidFill>
                  <a:srgbClr val="FFFFFF"/>
                </a:solidFill>
                <a:latin typeface="Verdana"/>
                <a:cs typeface="Verdana"/>
              </a:rPr>
              <a:t>Kimchi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103172" y="5361178"/>
            <a:ext cx="2527935" cy="975994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marL="283845" marR="5080" indent="-271780">
              <a:lnSpc>
                <a:spcPts val="3410"/>
              </a:lnSpc>
              <a:spcBef>
                <a:spcPts val="765"/>
              </a:spcBef>
            </a:pPr>
            <a:r>
              <a:rPr dirty="0" sz="3400" spc="70">
                <a:solidFill>
                  <a:srgbClr val="43B4BD"/>
                </a:solidFill>
                <a:latin typeface="Verdana"/>
                <a:cs typeface="Verdana"/>
              </a:rPr>
              <a:t>Application </a:t>
            </a:r>
            <a:r>
              <a:rPr dirty="0" sz="34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40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5141214" y="4834838"/>
            <a:ext cx="4338955" cy="2007235"/>
          </a:xfrm>
          <a:prstGeom prst="rect">
            <a:avLst/>
          </a:prstGeom>
        </p:spPr>
        <p:txBody>
          <a:bodyPr wrap="square" lIns="0" tIns="80645" rIns="0" bIns="0" rtlCol="0" vert="horz">
            <a:spAutoFit/>
          </a:bodyPr>
          <a:lstStyle/>
          <a:p>
            <a:pPr marL="315595" indent="-302895">
              <a:lnSpc>
                <a:spcPct val="100000"/>
              </a:lnSpc>
              <a:spcBef>
                <a:spcPts val="635"/>
              </a:spcBef>
              <a:buFont typeface="Arial"/>
              <a:buChar char="•"/>
              <a:tabLst>
                <a:tab pos="315595" algn="l"/>
              </a:tabLst>
            </a:pP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Foodservice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Industry</a:t>
            </a:r>
            <a:endParaRPr sz="2800">
              <a:latin typeface="Verdana"/>
              <a:cs typeface="Verdana"/>
            </a:endParaRPr>
          </a:p>
          <a:p>
            <a:pPr marL="315595" indent="-302895">
              <a:lnSpc>
                <a:spcPct val="100000"/>
              </a:lnSpc>
              <a:spcBef>
                <a:spcPts val="540"/>
              </a:spcBef>
              <a:buFont typeface="Arial"/>
              <a:buChar char="•"/>
              <a:tabLst>
                <a:tab pos="315595" algn="l"/>
              </a:tabLst>
            </a:pP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Retail/Household</a:t>
            </a:r>
            <a:endParaRPr sz="2800">
              <a:latin typeface="Verdana"/>
              <a:cs typeface="Verdana"/>
            </a:endParaRPr>
          </a:p>
          <a:p>
            <a:pPr marL="315595" indent="-302895">
              <a:lnSpc>
                <a:spcPct val="100000"/>
              </a:lnSpc>
              <a:spcBef>
                <a:spcPts val="540"/>
              </a:spcBef>
              <a:buFont typeface="Arial"/>
              <a:buChar char="•"/>
              <a:tabLst>
                <a:tab pos="315595" algn="l"/>
              </a:tabLst>
            </a:pP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Business</a:t>
            </a:r>
            <a:r>
              <a:rPr dirty="0" sz="28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8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Business</a:t>
            </a:r>
            <a:endParaRPr sz="2800">
              <a:latin typeface="Verdana"/>
              <a:cs typeface="Verdana"/>
            </a:endParaRPr>
          </a:p>
          <a:p>
            <a:pPr marL="315595" indent="-302895">
              <a:lnSpc>
                <a:spcPct val="100000"/>
              </a:lnSpc>
              <a:spcBef>
                <a:spcPts val="545"/>
              </a:spcBef>
              <a:buFont typeface="Arial"/>
              <a:buChar char="•"/>
              <a:tabLst>
                <a:tab pos="315595" algn="l"/>
              </a:tabLst>
            </a:pP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Business</a:t>
            </a:r>
            <a:r>
              <a:rPr dirty="0" sz="28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8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40">
                <a:solidFill>
                  <a:srgbClr val="FFFFFF"/>
                </a:solidFill>
                <a:latin typeface="Verdana"/>
                <a:cs typeface="Verdana"/>
              </a:rPr>
              <a:t>Consumer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580440" y="8410447"/>
            <a:ext cx="3574415" cy="543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400">
                <a:solidFill>
                  <a:srgbClr val="43B4BD"/>
                </a:solidFill>
                <a:latin typeface="Verdana"/>
                <a:cs typeface="Verdana"/>
              </a:rPr>
              <a:t>Nature</a:t>
            </a:r>
            <a:r>
              <a:rPr dirty="0" sz="3400" spc="-31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400">
              <a:latin typeface="Verdana"/>
              <a:cs typeface="Verdan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5027167" y="8181340"/>
            <a:ext cx="2711450" cy="1016000"/>
          </a:xfrm>
          <a:prstGeom prst="rect">
            <a:avLst/>
          </a:prstGeom>
        </p:spPr>
        <p:txBody>
          <a:bodyPr wrap="square" lIns="0" tIns="80645" rIns="0" bIns="0" rtlCol="0" vert="horz">
            <a:spAutoFit/>
          </a:bodyPr>
          <a:lstStyle/>
          <a:p>
            <a:pPr marL="315595" indent="-302895">
              <a:lnSpc>
                <a:spcPct val="100000"/>
              </a:lnSpc>
              <a:spcBef>
                <a:spcPts val="635"/>
              </a:spcBef>
              <a:buFont typeface="Arial"/>
              <a:buChar char="•"/>
              <a:tabLst>
                <a:tab pos="315595" algn="l"/>
              </a:tabLst>
            </a:pPr>
            <a:r>
              <a:rPr dirty="0" sz="2800" spc="50">
                <a:solidFill>
                  <a:srgbClr val="FFFFFF"/>
                </a:solidFill>
                <a:latin typeface="Verdana"/>
                <a:cs typeface="Verdana"/>
              </a:rPr>
              <a:t>Organic</a:t>
            </a:r>
            <a:endParaRPr sz="2800">
              <a:latin typeface="Verdana"/>
              <a:cs typeface="Verdana"/>
            </a:endParaRPr>
          </a:p>
          <a:p>
            <a:pPr marL="315595" indent="-302895">
              <a:lnSpc>
                <a:spcPct val="100000"/>
              </a:lnSpc>
              <a:spcBef>
                <a:spcPts val="540"/>
              </a:spcBef>
              <a:buFont typeface="Arial"/>
              <a:buChar char="•"/>
              <a:tabLst>
                <a:tab pos="315595" algn="l"/>
              </a:tabLst>
            </a:pP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Conventional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0" spc="114">
                <a:solidFill>
                  <a:srgbClr val="FFFFFF"/>
                </a:solidFill>
              </a:rPr>
              <a:t>Global</a:t>
            </a:r>
            <a:r>
              <a:rPr dirty="0" sz="5500" spc="-160">
                <a:solidFill>
                  <a:srgbClr val="FFFFFF"/>
                </a:solidFill>
              </a:rPr>
              <a:t> </a:t>
            </a:r>
            <a:r>
              <a:rPr dirty="0" sz="5500">
                <a:solidFill>
                  <a:srgbClr val="FFFFFF"/>
                </a:solidFill>
              </a:rPr>
              <a:t>Kimchi</a:t>
            </a:r>
            <a:r>
              <a:rPr dirty="0" sz="5500" spc="-155">
                <a:solidFill>
                  <a:srgbClr val="FFFFFF"/>
                </a:solidFill>
              </a:rPr>
              <a:t> </a:t>
            </a:r>
            <a:r>
              <a:rPr dirty="0" sz="5500">
                <a:solidFill>
                  <a:srgbClr val="FFFFFF"/>
                </a:solidFill>
              </a:rPr>
              <a:t>Market</a:t>
            </a:r>
            <a:r>
              <a:rPr dirty="0" sz="5500" spc="-175">
                <a:solidFill>
                  <a:srgbClr val="FFFFFF"/>
                </a:solidFill>
              </a:rPr>
              <a:t> </a:t>
            </a:r>
            <a:r>
              <a:rPr dirty="0" sz="5500">
                <a:solidFill>
                  <a:srgbClr val="FFFFFF"/>
                </a:solidFill>
              </a:rPr>
              <a:t>Revenue</a:t>
            </a:r>
            <a:r>
              <a:rPr dirty="0" sz="5500" spc="-150">
                <a:solidFill>
                  <a:srgbClr val="FFFFFF"/>
                </a:solidFill>
              </a:rPr>
              <a:t> </a:t>
            </a:r>
            <a:r>
              <a:rPr dirty="0" sz="5500">
                <a:solidFill>
                  <a:srgbClr val="FFFFFF"/>
                </a:solidFill>
              </a:rPr>
              <a:t>share</a:t>
            </a:r>
            <a:r>
              <a:rPr dirty="0" sz="5500" spc="-160">
                <a:solidFill>
                  <a:srgbClr val="FFFFFF"/>
                </a:solidFill>
              </a:rPr>
              <a:t> </a:t>
            </a:r>
            <a:r>
              <a:rPr dirty="0" sz="5500" spc="155">
                <a:solidFill>
                  <a:srgbClr val="FFFFFF"/>
                </a:solidFill>
              </a:rPr>
              <a:t>for</a:t>
            </a:r>
            <a:r>
              <a:rPr dirty="0" sz="5500" spc="-170">
                <a:solidFill>
                  <a:srgbClr val="FFFFFF"/>
                </a:solidFill>
              </a:rPr>
              <a:t> </a:t>
            </a:r>
            <a:r>
              <a:rPr dirty="0" sz="5500" spc="-20">
                <a:solidFill>
                  <a:srgbClr val="FFFFFF"/>
                </a:solidFill>
              </a:rPr>
              <a:t>2022</a:t>
            </a:r>
            <a:endParaRPr sz="5500"/>
          </a:p>
        </p:txBody>
      </p:sp>
      <p:sp>
        <p:nvSpPr>
          <p:cNvPr id="3" name="object 3" descr=""/>
          <p:cNvSpPr txBox="1"/>
          <p:nvPr/>
        </p:nvSpPr>
        <p:spPr>
          <a:xfrm>
            <a:off x="11653773" y="4894910"/>
            <a:ext cx="5659755" cy="1766570"/>
          </a:xfrm>
          <a:prstGeom prst="rect">
            <a:avLst/>
          </a:prstGeom>
        </p:spPr>
        <p:txBody>
          <a:bodyPr wrap="square" lIns="0" tIns="112395" rIns="0" bIns="0" rtlCol="0" vert="horz">
            <a:spAutoFit/>
          </a:bodyPr>
          <a:lstStyle/>
          <a:p>
            <a:pPr marL="2054860" marR="5080" indent="-2042795">
              <a:lnSpc>
                <a:spcPts val="6509"/>
              </a:lnSpc>
              <a:spcBef>
                <a:spcPts val="885"/>
              </a:spcBef>
            </a:pPr>
            <a:r>
              <a:rPr dirty="0" sz="6000" spc="130">
                <a:solidFill>
                  <a:srgbClr val="FFFFFF"/>
                </a:solidFill>
                <a:latin typeface="Verdana"/>
                <a:cs typeface="Verdana"/>
              </a:rPr>
              <a:t>North</a:t>
            </a:r>
            <a:r>
              <a:rPr dirty="0" sz="6000" spc="-5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6000" spc="90">
                <a:solidFill>
                  <a:srgbClr val="FFFFFF"/>
                </a:solidFill>
                <a:latin typeface="Verdana"/>
                <a:cs typeface="Verdana"/>
              </a:rPr>
              <a:t>America </a:t>
            </a:r>
            <a:r>
              <a:rPr dirty="0" sz="6000" spc="-685">
                <a:solidFill>
                  <a:srgbClr val="FFFFFF"/>
                </a:solidFill>
                <a:latin typeface="Verdana"/>
                <a:cs typeface="Verdana"/>
              </a:rPr>
              <a:t>38%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915155" y="1667255"/>
            <a:ext cx="10457815" cy="3328670"/>
            <a:chOff x="3915155" y="1667255"/>
            <a:chExt cx="10457815" cy="3328670"/>
          </a:xfrm>
        </p:grpSpPr>
        <p:sp>
          <p:nvSpPr>
            <p:cNvPr id="4" name="object 4" descr=""/>
            <p:cNvSpPr/>
            <p:nvPr/>
          </p:nvSpPr>
          <p:spPr>
            <a:xfrm>
              <a:off x="6112763" y="1842515"/>
              <a:ext cx="8260080" cy="3045460"/>
            </a:xfrm>
            <a:custGeom>
              <a:avLst/>
              <a:gdLst/>
              <a:ahLst/>
              <a:cxnLst/>
              <a:rect l="l" t="t" r="r" b="b"/>
              <a:pathLst>
                <a:path w="8260080" h="3045460">
                  <a:moveTo>
                    <a:pt x="8109966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2894837"/>
                  </a:lnTo>
                  <a:lnTo>
                    <a:pt x="7674" y="2942197"/>
                  </a:lnTo>
                  <a:lnTo>
                    <a:pt x="29029" y="2983394"/>
                  </a:lnTo>
                  <a:lnTo>
                    <a:pt x="61557" y="3015922"/>
                  </a:lnTo>
                  <a:lnTo>
                    <a:pt x="102754" y="3037277"/>
                  </a:lnTo>
                  <a:lnTo>
                    <a:pt x="150113" y="3044951"/>
                  </a:lnTo>
                  <a:lnTo>
                    <a:pt x="8109966" y="3044951"/>
                  </a:lnTo>
                  <a:lnTo>
                    <a:pt x="8157325" y="3037277"/>
                  </a:lnTo>
                  <a:lnTo>
                    <a:pt x="8198522" y="3015922"/>
                  </a:lnTo>
                  <a:lnTo>
                    <a:pt x="8231050" y="2983394"/>
                  </a:lnTo>
                  <a:lnTo>
                    <a:pt x="8252405" y="2942197"/>
                  </a:lnTo>
                  <a:lnTo>
                    <a:pt x="8260080" y="2894837"/>
                  </a:lnTo>
                  <a:lnTo>
                    <a:pt x="8260080" y="150113"/>
                  </a:lnTo>
                  <a:lnTo>
                    <a:pt x="8252405" y="102754"/>
                  </a:lnTo>
                  <a:lnTo>
                    <a:pt x="8231050" y="61557"/>
                  </a:lnTo>
                  <a:lnTo>
                    <a:pt x="8198522" y="29029"/>
                  </a:lnTo>
                  <a:lnTo>
                    <a:pt x="8157325" y="7674"/>
                  </a:lnTo>
                  <a:lnTo>
                    <a:pt x="8109966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41619" y="1667255"/>
              <a:ext cx="9031605" cy="3328670"/>
            </a:xfrm>
            <a:custGeom>
              <a:avLst/>
              <a:gdLst/>
              <a:ahLst/>
              <a:cxnLst/>
              <a:rect l="l" t="t" r="r" b="b"/>
              <a:pathLst>
                <a:path w="9031605" h="3328670">
                  <a:moveTo>
                    <a:pt x="8881110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4"/>
                  </a:lnTo>
                  <a:lnTo>
                    <a:pt x="0" y="3178302"/>
                  </a:lnTo>
                  <a:lnTo>
                    <a:pt x="7674" y="3225661"/>
                  </a:lnTo>
                  <a:lnTo>
                    <a:pt x="29029" y="3266858"/>
                  </a:lnTo>
                  <a:lnTo>
                    <a:pt x="61557" y="3299386"/>
                  </a:lnTo>
                  <a:lnTo>
                    <a:pt x="102754" y="3320741"/>
                  </a:lnTo>
                  <a:lnTo>
                    <a:pt x="150113" y="3328416"/>
                  </a:lnTo>
                  <a:lnTo>
                    <a:pt x="8881110" y="3328416"/>
                  </a:lnTo>
                  <a:lnTo>
                    <a:pt x="8928469" y="3320741"/>
                  </a:lnTo>
                  <a:lnTo>
                    <a:pt x="8969666" y="3299386"/>
                  </a:lnTo>
                  <a:lnTo>
                    <a:pt x="9002194" y="3266858"/>
                  </a:lnTo>
                  <a:lnTo>
                    <a:pt x="9023549" y="3225661"/>
                  </a:lnTo>
                  <a:lnTo>
                    <a:pt x="9031224" y="3178302"/>
                  </a:lnTo>
                  <a:lnTo>
                    <a:pt x="9031224" y="150114"/>
                  </a:lnTo>
                  <a:lnTo>
                    <a:pt x="9023549" y="102754"/>
                  </a:lnTo>
                  <a:lnTo>
                    <a:pt x="9002194" y="61557"/>
                  </a:lnTo>
                  <a:lnTo>
                    <a:pt x="8969666" y="29029"/>
                  </a:lnTo>
                  <a:lnTo>
                    <a:pt x="8928469" y="7674"/>
                  </a:lnTo>
                  <a:lnTo>
                    <a:pt x="8881110" y="0"/>
                  </a:lnTo>
                  <a:close/>
                </a:path>
              </a:pathLst>
            </a:custGeom>
            <a:solidFill>
              <a:srgbClr val="D4AA8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15156" y="2314955"/>
              <a:ext cx="3119755" cy="2101850"/>
            </a:xfrm>
            <a:custGeom>
              <a:avLst/>
              <a:gdLst/>
              <a:ahLst/>
              <a:cxnLst/>
              <a:rect l="l" t="t" r="r" b="b"/>
              <a:pathLst>
                <a:path w="3119754" h="2101850">
                  <a:moveTo>
                    <a:pt x="3119628" y="1050798"/>
                  </a:moveTo>
                  <a:lnTo>
                    <a:pt x="2586228" y="742657"/>
                  </a:lnTo>
                  <a:lnTo>
                    <a:pt x="2586228" y="150114"/>
                  </a:lnTo>
                  <a:lnTo>
                    <a:pt x="2578544" y="102755"/>
                  </a:lnTo>
                  <a:lnTo>
                    <a:pt x="2557195" y="61569"/>
                  </a:lnTo>
                  <a:lnTo>
                    <a:pt x="2524658" y="29032"/>
                  </a:lnTo>
                  <a:lnTo>
                    <a:pt x="2483472" y="7683"/>
                  </a:lnTo>
                  <a:lnTo>
                    <a:pt x="2436114" y="0"/>
                  </a:lnTo>
                  <a:lnTo>
                    <a:pt x="150114" y="0"/>
                  </a:lnTo>
                  <a:lnTo>
                    <a:pt x="102743" y="7683"/>
                  </a:lnTo>
                  <a:lnTo>
                    <a:pt x="61556" y="29032"/>
                  </a:lnTo>
                  <a:lnTo>
                    <a:pt x="29019" y="61569"/>
                  </a:lnTo>
                  <a:lnTo>
                    <a:pt x="7670" y="102755"/>
                  </a:lnTo>
                  <a:lnTo>
                    <a:pt x="0" y="150114"/>
                  </a:lnTo>
                  <a:lnTo>
                    <a:pt x="0" y="1951482"/>
                  </a:lnTo>
                  <a:lnTo>
                    <a:pt x="7670" y="1998853"/>
                  </a:lnTo>
                  <a:lnTo>
                    <a:pt x="29019" y="2040039"/>
                  </a:lnTo>
                  <a:lnTo>
                    <a:pt x="61556" y="2072576"/>
                  </a:lnTo>
                  <a:lnTo>
                    <a:pt x="102743" y="2093925"/>
                  </a:lnTo>
                  <a:lnTo>
                    <a:pt x="150114" y="2101596"/>
                  </a:lnTo>
                  <a:lnTo>
                    <a:pt x="2436114" y="2101596"/>
                  </a:lnTo>
                  <a:lnTo>
                    <a:pt x="2483472" y="2093925"/>
                  </a:lnTo>
                  <a:lnTo>
                    <a:pt x="2524658" y="2072576"/>
                  </a:lnTo>
                  <a:lnTo>
                    <a:pt x="2557195" y="2040039"/>
                  </a:lnTo>
                  <a:lnTo>
                    <a:pt x="2578544" y="1998853"/>
                  </a:lnTo>
                  <a:lnTo>
                    <a:pt x="2586228" y="1951482"/>
                  </a:lnTo>
                  <a:lnTo>
                    <a:pt x="2586228" y="1358950"/>
                  </a:lnTo>
                  <a:lnTo>
                    <a:pt x="3119628" y="1050798"/>
                  </a:lnTo>
                  <a:close/>
                </a:path>
              </a:pathLst>
            </a:custGeom>
            <a:solidFill>
              <a:srgbClr val="A65746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915155" y="5291328"/>
            <a:ext cx="10457815" cy="3328670"/>
            <a:chOff x="3915155" y="5291328"/>
            <a:chExt cx="10457815" cy="3328670"/>
          </a:xfrm>
        </p:grpSpPr>
        <p:sp>
          <p:nvSpPr>
            <p:cNvPr id="8" name="object 8" descr=""/>
            <p:cNvSpPr/>
            <p:nvPr/>
          </p:nvSpPr>
          <p:spPr>
            <a:xfrm>
              <a:off x="6112763" y="5466588"/>
              <a:ext cx="8260080" cy="3045460"/>
            </a:xfrm>
            <a:custGeom>
              <a:avLst/>
              <a:gdLst/>
              <a:ahLst/>
              <a:cxnLst/>
              <a:rect l="l" t="t" r="r" b="b"/>
              <a:pathLst>
                <a:path w="8260080" h="3045459">
                  <a:moveTo>
                    <a:pt x="8109966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2894838"/>
                  </a:lnTo>
                  <a:lnTo>
                    <a:pt x="7674" y="2942197"/>
                  </a:lnTo>
                  <a:lnTo>
                    <a:pt x="29029" y="2983394"/>
                  </a:lnTo>
                  <a:lnTo>
                    <a:pt x="61557" y="3015922"/>
                  </a:lnTo>
                  <a:lnTo>
                    <a:pt x="102754" y="3037277"/>
                  </a:lnTo>
                  <a:lnTo>
                    <a:pt x="150113" y="3044952"/>
                  </a:lnTo>
                  <a:lnTo>
                    <a:pt x="8109966" y="3044952"/>
                  </a:lnTo>
                  <a:lnTo>
                    <a:pt x="8157325" y="3037277"/>
                  </a:lnTo>
                  <a:lnTo>
                    <a:pt x="8198522" y="3015922"/>
                  </a:lnTo>
                  <a:lnTo>
                    <a:pt x="8231050" y="2983394"/>
                  </a:lnTo>
                  <a:lnTo>
                    <a:pt x="8252405" y="2942197"/>
                  </a:lnTo>
                  <a:lnTo>
                    <a:pt x="8260080" y="2894838"/>
                  </a:lnTo>
                  <a:lnTo>
                    <a:pt x="8260080" y="150113"/>
                  </a:lnTo>
                  <a:lnTo>
                    <a:pt x="8252405" y="102754"/>
                  </a:lnTo>
                  <a:lnTo>
                    <a:pt x="8231050" y="61557"/>
                  </a:lnTo>
                  <a:lnTo>
                    <a:pt x="8198522" y="29029"/>
                  </a:lnTo>
                  <a:lnTo>
                    <a:pt x="8157325" y="7674"/>
                  </a:lnTo>
                  <a:lnTo>
                    <a:pt x="8109966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341619" y="5291328"/>
              <a:ext cx="9031605" cy="3328670"/>
            </a:xfrm>
            <a:custGeom>
              <a:avLst/>
              <a:gdLst/>
              <a:ahLst/>
              <a:cxnLst/>
              <a:rect l="l" t="t" r="r" b="b"/>
              <a:pathLst>
                <a:path w="9031605" h="3328670">
                  <a:moveTo>
                    <a:pt x="8881110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3178302"/>
                  </a:lnTo>
                  <a:lnTo>
                    <a:pt x="7674" y="3225661"/>
                  </a:lnTo>
                  <a:lnTo>
                    <a:pt x="29029" y="3266858"/>
                  </a:lnTo>
                  <a:lnTo>
                    <a:pt x="61557" y="3299386"/>
                  </a:lnTo>
                  <a:lnTo>
                    <a:pt x="102754" y="3320741"/>
                  </a:lnTo>
                  <a:lnTo>
                    <a:pt x="150113" y="3328416"/>
                  </a:lnTo>
                  <a:lnTo>
                    <a:pt x="8881110" y="3328416"/>
                  </a:lnTo>
                  <a:lnTo>
                    <a:pt x="8928469" y="3320741"/>
                  </a:lnTo>
                  <a:lnTo>
                    <a:pt x="8969666" y="3299386"/>
                  </a:lnTo>
                  <a:lnTo>
                    <a:pt x="9002194" y="3266858"/>
                  </a:lnTo>
                  <a:lnTo>
                    <a:pt x="9023549" y="3225661"/>
                  </a:lnTo>
                  <a:lnTo>
                    <a:pt x="9031224" y="3178302"/>
                  </a:lnTo>
                  <a:lnTo>
                    <a:pt x="9031224" y="150113"/>
                  </a:lnTo>
                  <a:lnTo>
                    <a:pt x="9023549" y="102754"/>
                  </a:lnTo>
                  <a:lnTo>
                    <a:pt x="9002194" y="61557"/>
                  </a:lnTo>
                  <a:lnTo>
                    <a:pt x="8969666" y="29029"/>
                  </a:lnTo>
                  <a:lnTo>
                    <a:pt x="8928469" y="7674"/>
                  </a:lnTo>
                  <a:lnTo>
                    <a:pt x="8881110" y="0"/>
                  </a:lnTo>
                  <a:close/>
                </a:path>
              </a:pathLst>
            </a:custGeom>
            <a:solidFill>
              <a:srgbClr val="A6574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915156" y="5937503"/>
              <a:ext cx="3119755" cy="2101850"/>
            </a:xfrm>
            <a:custGeom>
              <a:avLst/>
              <a:gdLst/>
              <a:ahLst/>
              <a:cxnLst/>
              <a:rect l="l" t="t" r="r" b="b"/>
              <a:pathLst>
                <a:path w="3119754" h="2101850">
                  <a:moveTo>
                    <a:pt x="3119628" y="1050798"/>
                  </a:moveTo>
                  <a:lnTo>
                    <a:pt x="2586228" y="742657"/>
                  </a:lnTo>
                  <a:lnTo>
                    <a:pt x="2586228" y="150114"/>
                  </a:lnTo>
                  <a:lnTo>
                    <a:pt x="2578544" y="102755"/>
                  </a:lnTo>
                  <a:lnTo>
                    <a:pt x="2557195" y="61569"/>
                  </a:lnTo>
                  <a:lnTo>
                    <a:pt x="2524658" y="29032"/>
                  </a:lnTo>
                  <a:lnTo>
                    <a:pt x="2483472" y="7683"/>
                  </a:lnTo>
                  <a:lnTo>
                    <a:pt x="2436114" y="0"/>
                  </a:lnTo>
                  <a:lnTo>
                    <a:pt x="150114" y="0"/>
                  </a:lnTo>
                  <a:lnTo>
                    <a:pt x="102743" y="7683"/>
                  </a:lnTo>
                  <a:lnTo>
                    <a:pt x="61556" y="29032"/>
                  </a:lnTo>
                  <a:lnTo>
                    <a:pt x="29019" y="61569"/>
                  </a:lnTo>
                  <a:lnTo>
                    <a:pt x="7670" y="102755"/>
                  </a:lnTo>
                  <a:lnTo>
                    <a:pt x="0" y="150114"/>
                  </a:lnTo>
                  <a:lnTo>
                    <a:pt x="0" y="1951482"/>
                  </a:lnTo>
                  <a:lnTo>
                    <a:pt x="7670" y="1998853"/>
                  </a:lnTo>
                  <a:lnTo>
                    <a:pt x="29019" y="2040039"/>
                  </a:lnTo>
                  <a:lnTo>
                    <a:pt x="61556" y="2072576"/>
                  </a:lnTo>
                  <a:lnTo>
                    <a:pt x="102743" y="2093925"/>
                  </a:lnTo>
                  <a:lnTo>
                    <a:pt x="150114" y="2101596"/>
                  </a:lnTo>
                  <a:lnTo>
                    <a:pt x="2436114" y="2101596"/>
                  </a:lnTo>
                  <a:lnTo>
                    <a:pt x="2483472" y="2093925"/>
                  </a:lnTo>
                  <a:lnTo>
                    <a:pt x="2524658" y="2072576"/>
                  </a:lnTo>
                  <a:lnTo>
                    <a:pt x="2557195" y="2040039"/>
                  </a:lnTo>
                  <a:lnTo>
                    <a:pt x="2578544" y="1998853"/>
                  </a:lnTo>
                  <a:lnTo>
                    <a:pt x="2586228" y="1951482"/>
                  </a:lnTo>
                  <a:lnTo>
                    <a:pt x="2586228" y="1358950"/>
                  </a:lnTo>
                  <a:lnTo>
                    <a:pt x="3119628" y="1050798"/>
                  </a:lnTo>
                  <a:close/>
                </a:path>
              </a:pathLst>
            </a:custGeom>
            <a:solidFill>
              <a:srgbClr val="D4AA83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41825" y="2947746"/>
            <a:ext cx="1883155" cy="59314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68082" y="2716148"/>
            <a:ext cx="5920994" cy="359791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64527" y="3245992"/>
            <a:ext cx="4966081" cy="457834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86733" y="6666230"/>
            <a:ext cx="2595372" cy="592835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264527" y="6787642"/>
            <a:ext cx="6398133" cy="359791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264527" y="6250685"/>
            <a:ext cx="5316601" cy="363347"/>
          </a:xfrm>
          <a:prstGeom prst="rect">
            <a:avLst/>
          </a:prstGeom>
        </p:spPr>
      </p:pic>
      <p:sp>
        <p:nvSpPr>
          <p:cNvPr id="17" name="object 17" descr=""/>
          <p:cNvSpPr/>
          <p:nvPr/>
        </p:nvSpPr>
        <p:spPr>
          <a:xfrm>
            <a:off x="7256966" y="7317485"/>
            <a:ext cx="1602740" cy="363855"/>
          </a:xfrm>
          <a:custGeom>
            <a:avLst/>
            <a:gdLst/>
            <a:ahLst/>
            <a:cxnLst/>
            <a:rect l="l" t="t" r="r" b="b"/>
            <a:pathLst>
              <a:path w="1602740" h="363854">
                <a:moveTo>
                  <a:pt x="119193" y="0"/>
                </a:moveTo>
                <a:lnTo>
                  <a:pt x="70812" y="7822"/>
                </a:lnTo>
                <a:lnTo>
                  <a:pt x="32881" y="30733"/>
                </a:lnTo>
                <a:lnTo>
                  <a:pt x="8352" y="66430"/>
                </a:lnTo>
                <a:lnTo>
                  <a:pt x="0" y="110616"/>
                </a:lnTo>
                <a:lnTo>
                  <a:pt x="0" y="252729"/>
                </a:lnTo>
                <a:lnTo>
                  <a:pt x="8352" y="296862"/>
                </a:lnTo>
                <a:lnTo>
                  <a:pt x="32881" y="332597"/>
                </a:lnTo>
                <a:lnTo>
                  <a:pt x="70812" y="355471"/>
                </a:lnTo>
                <a:lnTo>
                  <a:pt x="119193" y="363346"/>
                </a:lnTo>
                <a:lnTo>
                  <a:pt x="144961" y="361441"/>
                </a:lnTo>
                <a:lnTo>
                  <a:pt x="167977" y="355726"/>
                </a:lnTo>
                <a:lnTo>
                  <a:pt x="188256" y="346201"/>
                </a:lnTo>
                <a:lnTo>
                  <a:pt x="205807" y="332866"/>
                </a:lnTo>
                <a:lnTo>
                  <a:pt x="206663" y="331850"/>
                </a:lnTo>
                <a:lnTo>
                  <a:pt x="120717" y="331850"/>
                </a:lnTo>
                <a:lnTo>
                  <a:pt x="102596" y="330491"/>
                </a:lnTo>
                <a:lnTo>
                  <a:pt x="59376" y="310006"/>
                </a:lnTo>
                <a:lnTo>
                  <a:pt x="37463" y="269609"/>
                </a:lnTo>
                <a:lnTo>
                  <a:pt x="36008" y="252729"/>
                </a:lnTo>
                <a:lnTo>
                  <a:pt x="36008" y="110616"/>
                </a:lnTo>
                <a:lnTo>
                  <a:pt x="48867" y="65004"/>
                </a:lnTo>
                <a:lnTo>
                  <a:pt x="85364" y="36925"/>
                </a:lnTo>
                <a:lnTo>
                  <a:pt x="119193" y="31495"/>
                </a:lnTo>
                <a:lnTo>
                  <a:pt x="206717" y="31495"/>
                </a:lnTo>
                <a:lnTo>
                  <a:pt x="205411" y="30114"/>
                </a:lnTo>
                <a:lnTo>
                  <a:pt x="167324" y="7715"/>
                </a:lnTo>
                <a:lnTo>
                  <a:pt x="136221" y="857"/>
                </a:lnTo>
                <a:lnTo>
                  <a:pt x="119193" y="0"/>
                </a:lnTo>
                <a:close/>
              </a:path>
              <a:path w="1602740" h="363854">
                <a:moveTo>
                  <a:pt x="235779" y="177545"/>
                </a:moveTo>
                <a:lnTo>
                  <a:pt x="122495" y="177545"/>
                </a:lnTo>
                <a:lnTo>
                  <a:pt x="120209" y="179831"/>
                </a:lnTo>
                <a:lnTo>
                  <a:pt x="120209" y="206882"/>
                </a:lnTo>
                <a:lnTo>
                  <a:pt x="122495" y="209041"/>
                </a:lnTo>
                <a:lnTo>
                  <a:pt x="201108" y="209041"/>
                </a:lnTo>
                <a:lnTo>
                  <a:pt x="201997" y="209930"/>
                </a:lnTo>
                <a:lnTo>
                  <a:pt x="201997" y="257301"/>
                </a:lnTo>
                <a:lnTo>
                  <a:pt x="200616" y="273419"/>
                </a:lnTo>
                <a:lnTo>
                  <a:pt x="179899" y="311530"/>
                </a:lnTo>
                <a:lnTo>
                  <a:pt x="138341" y="330586"/>
                </a:lnTo>
                <a:lnTo>
                  <a:pt x="120717" y="331850"/>
                </a:lnTo>
                <a:lnTo>
                  <a:pt x="206663" y="331850"/>
                </a:lnTo>
                <a:lnTo>
                  <a:pt x="219883" y="316148"/>
                </a:lnTo>
                <a:lnTo>
                  <a:pt x="229922" y="296465"/>
                </a:lnTo>
                <a:lnTo>
                  <a:pt x="235936" y="273806"/>
                </a:lnTo>
                <a:lnTo>
                  <a:pt x="237938" y="248157"/>
                </a:lnTo>
                <a:lnTo>
                  <a:pt x="237938" y="179831"/>
                </a:lnTo>
                <a:lnTo>
                  <a:pt x="235779" y="177545"/>
                </a:lnTo>
                <a:close/>
              </a:path>
              <a:path w="1602740" h="363854">
                <a:moveTo>
                  <a:pt x="206717" y="31495"/>
                </a:moveTo>
                <a:lnTo>
                  <a:pt x="119193" y="31495"/>
                </a:lnTo>
                <a:lnTo>
                  <a:pt x="137029" y="32809"/>
                </a:lnTo>
                <a:lnTo>
                  <a:pt x="153007" y="36766"/>
                </a:lnTo>
                <a:lnTo>
                  <a:pt x="189246" y="64160"/>
                </a:lnTo>
                <a:lnTo>
                  <a:pt x="201953" y="107568"/>
                </a:lnTo>
                <a:lnTo>
                  <a:pt x="201997" y="117347"/>
                </a:lnTo>
                <a:lnTo>
                  <a:pt x="204156" y="119252"/>
                </a:lnTo>
                <a:lnTo>
                  <a:pt x="235779" y="119252"/>
                </a:lnTo>
                <a:lnTo>
                  <a:pt x="237938" y="117093"/>
                </a:lnTo>
                <a:lnTo>
                  <a:pt x="237938" y="107568"/>
                </a:lnTo>
                <a:lnTo>
                  <a:pt x="237030" y="92465"/>
                </a:lnTo>
                <a:lnTo>
                  <a:pt x="234287" y="78184"/>
                </a:lnTo>
                <a:lnTo>
                  <a:pt x="229687" y="64688"/>
                </a:lnTo>
                <a:lnTo>
                  <a:pt x="223206" y="51942"/>
                </a:lnTo>
                <a:lnTo>
                  <a:pt x="215088" y="40344"/>
                </a:lnTo>
                <a:lnTo>
                  <a:pt x="206717" y="31495"/>
                </a:lnTo>
                <a:close/>
              </a:path>
              <a:path w="1602740" h="363854">
                <a:moveTo>
                  <a:pt x="362525" y="102488"/>
                </a:moveTo>
                <a:lnTo>
                  <a:pt x="330775" y="102488"/>
                </a:lnTo>
                <a:lnTo>
                  <a:pt x="328616" y="104647"/>
                </a:lnTo>
                <a:lnTo>
                  <a:pt x="328616" y="357123"/>
                </a:lnTo>
                <a:lnTo>
                  <a:pt x="330775" y="359282"/>
                </a:lnTo>
                <a:lnTo>
                  <a:pt x="362525" y="359282"/>
                </a:lnTo>
                <a:lnTo>
                  <a:pt x="364684" y="357123"/>
                </a:lnTo>
                <a:lnTo>
                  <a:pt x="364684" y="204469"/>
                </a:lnTo>
                <a:lnTo>
                  <a:pt x="365758" y="190896"/>
                </a:lnTo>
                <a:lnTo>
                  <a:pt x="391120" y="149389"/>
                </a:lnTo>
                <a:lnTo>
                  <a:pt x="411918" y="139953"/>
                </a:lnTo>
                <a:lnTo>
                  <a:pt x="365954" y="139953"/>
                </a:lnTo>
                <a:lnTo>
                  <a:pt x="365446" y="139826"/>
                </a:lnTo>
                <a:lnTo>
                  <a:pt x="364938" y="139572"/>
                </a:lnTo>
                <a:lnTo>
                  <a:pt x="364684" y="138810"/>
                </a:lnTo>
                <a:lnTo>
                  <a:pt x="364684" y="104647"/>
                </a:lnTo>
                <a:lnTo>
                  <a:pt x="362525" y="102488"/>
                </a:lnTo>
                <a:close/>
              </a:path>
              <a:path w="1602740" h="363854">
                <a:moveTo>
                  <a:pt x="458252" y="137667"/>
                </a:moveTo>
                <a:lnTo>
                  <a:pt x="435677" y="137667"/>
                </a:lnTo>
                <a:lnTo>
                  <a:pt x="444059" y="138556"/>
                </a:lnTo>
                <a:lnTo>
                  <a:pt x="450409" y="140588"/>
                </a:lnTo>
                <a:lnTo>
                  <a:pt x="454854" y="141858"/>
                </a:lnTo>
                <a:lnTo>
                  <a:pt x="457521" y="140588"/>
                </a:lnTo>
                <a:lnTo>
                  <a:pt x="458252" y="137667"/>
                </a:lnTo>
                <a:close/>
              </a:path>
              <a:path w="1602740" h="363854">
                <a:moveTo>
                  <a:pt x="432121" y="99948"/>
                </a:moveTo>
                <a:lnTo>
                  <a:pt x="394402" y="110108"/>
                </a:lnTo>
                <a:lnTo>
                  <a:pt x="367224" y="138556"/>
                </a:lnTo>
                <a:lnTo>
                  <a:pt x="366462" y="139572"/>
                </a:lnTo>
                <a:lnTo>
                  <a:pt x="365954" y="139953"/>
                </a:lnTo>
                <a:lnTo>
                  <a:pt x="411918" y="139953"/>
                </a:lnTo>
                <a:lnTo>
                  <a:pt x="412925" y="139622"/>
                </a:lnTo>
                <a:lnTo>
                  <a:pt x="425517" y="138048"/>
                </a:lnTo>
                <a:lnTo>
                  <a:pt x="435677" y="137667"/>
                </a:lnTo>
                <a:lnTo>
                  <a:pt x="458252" y="137667"/>
                </a:lnTo>
                <a:lnTo>
                  <a:pt x="458537" y="136524"/>
                </a:lnTo>
                <a:lnTo>
                  <a:pt x="463617" y="114172"/>
                </a:lnTo>
                <a:lnTo>
                  <a:pt x="464633" y="110108"/>
                </a:lnTo>
                <a:lnTo>
                  <a:pt x="463490" y="107441"/>
                </a:lnTo>
                <a:lnTo>
                  <a:pt x="460061" y="106044"/>
                </a:lnTo>
                <a:lnTo>
                  <a:pt x="454106" y="103377"/>
                </a:lnTo>
                <a:lnTo>
                  <a:pt x="447473" y="101472"/>
                </a:lnTo>
                <a:lnTo>
                  <a:pt x="440148" y="100329"/>
                </a:lnTo>
                <a:lnTo>
                  <a:pt x="432121" y="99948"/>
                </a:lnTo>
                <a:close/>
              </a:path>
              <a:path w="1602740" h="363854">
                <a:moveTo>
                  <a:pt x="628209" y="98424"/>
                </a:moveTo>
                <a:lnTo>
                  <a:pt x="578346" y="108979"/>
                </a:lnTo>
                <a:lnTo>
                  <a:pt x="542421" y="139382"/>
                </a:lnTo>
                <a:lnTo>
                  <a:pt x="525353" y="181068"/>
                </a:lnTo>
                <a:lnTo>
                  <a:pt x="521656" y="230377"/>
                </a:lnTo>
                <a:lnTo>
                  <a:pt x="522107" y="248925"/>
                </a:lnTo>
                <a:lnTo>
                  <a:pt x="528768" y="292734"/>
                </a:lnTo>
                <a:lnTo>
                  <a:pt x="553021" y="334311"/>
                </a:lnTo>
                <a:lnTo>
                  <a:pt x="593935" y="358663"/>
                </a:lnTo>
                <a:lnTo>
                  <a:pt x="628209" y="363346"/>
                </a:lnTo>
                <a:lnTo>
                  <a:pt x="645612" y="362178"/>
                </a:lnTo>
                <a:lnTo>
                  <a:pt x="690439" y="344550"/>
                </a:lnTo>
                <a:lnTo>
                  <a:pt x="704546" y="331850"/>
                </a:lnTo>
                <a:lnTo>
                  <a:pt x="628209" y="331850"/>
                </a:lnTo>
                <a:lnTo>
                  <a:pt x="616039" y="331015"/>
                </a:lnTo>
                <a:lnTo>
                  <a:pt x="577388" y="311108"/>
                </a:lnTo>
                <a:lnTo>
                  <a:pt x="560536" y="273427"/>
                </a:lnTo>
                <a:lnTo>
                  <a:pt x="558232" y="230885"/>
                </a:lnTo>
                <a:lnTo>
                  <a:pt x="558492" y="213975"/>
                </a:lnTo>
                <a:lnTo>
                  <a:pt x="566037" y="168743"/>
                </a:lnTo>
                <a:lnTo>
                  <a:pt x="594689" y="137475"/>
                </a:lnTo>
                <a:lnTo>
                  <a:pt x="627193" y="129920"/>
                </a:lnTo>
                <a:lnTo>
                  <a:pt x="705087" y="129920"/>
                </a:lnTo>
                <a:lnTo>
                  <a:pt x="702973" y="127406"/>
                </a:lnTo>
                <a:lnTo>
                  <a:pt x="690947" y="117220"/>
                </a:lnTo>
                <a:lnTo>
                  <a:pt x="677233" y="108979"/>
                </a:lnTo>
                <a:lnTo>
                  <a:pt x="662198" y="103108"/>
                </a:lnTo>
                <a:lnTo>
                  <a:pt x="645852" y="99593"/>
                </a:lnTo>
                <a:lnTo>
                  <a:pt x="628209" y="98424"/>
                </a:lnTo>
                <a:close/>
              </a:path>
              <a:path w="1602740" h="363854">
                <a:moveTo>
                  <a:pt x="705087" y="129920"/>
                </a:moveTo>
                <a:lnTo>
                  <a:pt x="627193" y="129920"/>
                </a:lnTo>
                <a:lnTo>
                  <a:pt x="639437" y="130756"/>
                </a:lnTo>
                <a:lnTo>
                  <a:pt x="650657" y="133270"/>
                </a:lnTo>
                <a:lnTo>
                  <a:pt x="684677" y="159099"/>
                </a:lnTo>
                <a:lnTo>
                  <a:pt x="696266" y="199802"/>
                </a:lnTo>
                <a:lnTo>
                  <a:pt x="697297" y="230885"/>
                </a:lnTo>
                <a:lnTo>
                  <a:pt x="697037" y="247225"/>
                </a:lnTo>
                <a:lnTo>
                  <a:pt x="689493" y="292975"/>
                </a:lnTo>
                <a:lnTo>
                  <a:pt x="660767" y="324296"/>
                </a:lnTo>
                <a:lnTo>
                  <a:pt x="628209" y="331850"/>
                </a:lnTo>
                <a:lnTo>
                  <a:pt x="704546" y="331850"/>
                </a:lnTo>
                <a:lnTo>
                  <a:pt x="726761" y="292734"/>
                </a:lnTo>
                <a:lnTo>
                  <a:pt x="733316" y="248925"/>
                </a:lnTo>
                <a:lnTo>
                  <a:pt x="733746" y="230377"/>
                </a:lnTo>
                <a:lnTo>
                  <a:pt x="733307" y="212068"/>
                </a:lnTo>
                <a:lnTo>
                  <a:pt x="726761" y="167893"/>
                </a:lnTo>
                <a:lnTo>
                  <a:pt x="712950" y="139271"/>
                </a:lnTo>
                <a:lnTo>
                  <a:pt x="705087" y="129920"/>
                </a:lnTo>
                <a:close/>
              </a:path>
              <a:path w="1602740" h="363854">
                <a:moveTo>
                  <a:pt x="833187" y="102488"/>
                </a:moveTo>
                <a:lnTo>
                  <a:pt x="803977" y="102488"/>
                </a:lnTo>
                <a:lnTo>
                  <a:pt x="802580" y="102996"/>
                </a:lnTo>
                <a:lnTo>
                  <a:pt x="801310" y="104012"/>
                </a:lnTo>
                <a:lnTo>
                  <a:pt x="800167" y="105028"/>
                </a:lnTo>
                <a:lnTo>
                  <a:pt x="799532" y="106171"/>
                </a:lnTo>
                <a:lnTo>
                  <a:pt x="799532" y="108584"/>
                </a:lnTo>
                <a:lnTo>
                  <a:pt x="799786" y="109473"/>
                </a:lnTo>
                <a:lnTo>
                  <a:pt x="800040" y="110108"/>
                </a:lnTo>
                <a:lnTo>
                  <a:pt x="871160" y="353694"/>
                </a:lnTo>
                <a:lnTo>
                  <a:pt x="872176" y="357377"/>
                </a:lnTo>
                <a:lnTo>
                  <a:pt x="874462" y="359282"/>
                </a:lnTo>
                <a:lnTo>
                  <a:pt x="907355" y="359282"/>
                </a:lnTo>
                <a:lnTo>
                  <a:pt x="909641" y="357377"/>
                </a:lnTo>
                <a:lnTo>
                  <a:pt x="910657" y="353694"/>
                </a:lnTo>
                <a:lnTo>
                  <a:pt x="923695" y="307466"/>
                </a:lnTo>
                <a:lnTo>
                  <a:pt x="890210" y="307466"/>
                </a:lnTo>
                <a:lnTo>
                  <a:pt x="889702" y="306958"/>
                </a:lnTo>
                <a:lnTo>
                  <a:pt x="889448" y="305942"/>
                </a:lnTo>
                <a:lnTo>
                  <a:pt x="836616" y="108076"/>
                </a:lnTo>
                <a:lnTo>
                  <a:pt x="835600" y="104393"/>
                </a:lnTo>
                <a:lnTo>
                  <a:pt x="833187" y="102488"/>
                </a:lnTo>
                <a:close/>
              </a:path>
              <a:path w="1602740" h="363854">
                <a:moveTo>
                  <a:pt x="999160" y="164845"/>
                </a:moveTo>
                <a:lnTo>
                  <a:pt x="965648" y="164845"/>
                </a:lnTo>
                <a:lnTo>
                  <a:pt x="966156" y="165353"/>
                </a:lnTo>
                <a:lnTo>
                  <a:pt x="966537" y="166369"/>
                </a:lnTo>
                <a:lnTo>
                  <a:pt x="1021401" y="353694"/>
                </a:lnTo>
                <a:lnTo>
                  <a:pt x="1022417" y="357377"/>
                </a:lnTo>
                <a:lnTo>
                  <a:pt x="1024703" y="359282"/>
                </a:lnTo>
                <a:lnTo>
                  <a:pt x="1057088" y="359282"/>
                </a:lnTo>
                <a:lnTo>
                  <a:pt x="1059374" y="357377"/>
                </a:lnTo>
                <a:lnTo>
                  <a:pt x="1060390" y="353694"/>
                </a:lnTo>
                <a:lnTo>
                  <a:pt x="1074109" y="307466"/>
                </a:lnTo>
                <a:lnTo>
                  <a:pt x="1039435" y="307466"/>
                </a:lnTo>
                <a:lnTo>
                  <a:pt x="1038927" y="306958"/>
                </a:lnTo>
                <a:lnTo>
                  <a:pt x="1038546" y="305942"/>
                </a:lnTo>
                <a:lnTo>
                  <a:pt x="999160" y="164845"/>
                </a:lnTo>
                <a:close/>
              </a:path>
              <a:path w="1602740" h="363854">
                <a:moveTo>
                  <a:pt x="979872" y="102488"/>
                </a:moveTo>
                <a:lnTo>
                  <a:pt x="950154" y="102488"/>
                </a:lnTo>
                <a:lnTo>
                  <a:pt x="947741" y="104393"/>
                </a:lnTo>
                <a:lnTo>
                  <a:pt x="892496" y="305942"/>
                </a:lnTo>
                <a:lnTo>
                  <a:pt x="892115" y="306958"/>
                </a:lnTo>
                <a:lnTo>
                  <a:pt x="891607" y="307466"/>
                </a:lnTo>
                <a:lnTo>
                  <a:pt x="923695" y="307466"/>
                </a:lnTo>
                <a:lnTo>
                  <a:pt x="963489" y="166369"/>
                </a:lnTo>
                <a:lnTo>
                  <a:pt x="963870" y="165353"/>
                </a:lnTo>
                <a:lnTo>
                  <a:pt x="964378" y="164845"/>
                </a:lnTo>
                <a:lnTo>
                  <a:pt x="999160" y="164845"/>
                </a:lnTo>
                <a:lnTo>
                  <a:pt x="982285" y="104393"/>
                </a:lnTo>
                <a:lnTo>
                  <a:pt x="979872" y="102488"/>
                </a:lnTo>
                <a:close/>
              </a:path>
              <a:path w="1602740" h="363854">
                <a:moveTo>
                  <a:pt x="1103570" y="102488"/>
                </a:moveTo>
                <a:lnTo>
                  <a:pt x="1099506" y="102488"/>
                </a:lnTo>
                <a:lnTo>
                  <a:pt x="1096966" y="104393"/>
                </a:lnTo>
                <a:lnTo>
                  <a:pt x="1041594" y="305942"/>
                </a:lnTo>
                <a:lnTo>
                  <a:pt x="1041340" y="306958"/>
                </a:lnTo>
                <a:lnTo>
                  <a:pt x="1040832" y="307466"/>
                </a:lnTo>
                <a:lnTo>
                  <a:pt x="1074109" y="307466"/>
                </a:lnTo>
                <a:lnTo>
                  <a:pt x="1132526" y="110616"/>
                </a:lnTo>
                <a:lnTo>
                  <a:pt x="1133061" y="108584"/>
                </a:lnTo>
                <a:lnTo>
                  <a:pt x="1133034" y="106425"/>
                </a:lnTo>
                <a:lnTo>
                  <a:pt x="1131002" y="103631"/>
                </a:lnTo>
                <a:lnTo>
                  <a:pt x="1129224" y="102996"/>
                </a:lnTo>
                <a:lnTo>
                  <a:pt x="1126938" y="102996"/>
                </a:lnTo>
                <a:lnTo>
                  <a:pt x="1103570" y="102488"/>
                </a:lnTo>
                <a:close/>
              </a:path>
              <a:path w="1602740" h="363854">
                <a:moveTo>
                  <a:pt x="1258002" y="132460"/>
                </a:moveTo>
                <a:lnTo>
                  <a:pt x="1221299" y="132460"/>
                </a:lnTo>
                <a:lnTo>
                  <a:pt x="1222188" y="133222"/>
                </a:lnTo>
                <a:lnTo>
                  <a:pt x="1222200" y="294423"/>
                </a:lnTo>
                <a:lnTo>
                  <a:pt x="1232743" y="336746"/>
                </a:lnTo>
                <a:lnTo>
                  <a:pt x="1279114" y="357917"/>
                </a:lnTo>
                <a:lnTo>
                  <a:pt x="1296229" y="358774"/>
                </a:lnTo>
                <a:lnTo>
                  <a:pt x="1313501" y="358774"/>
                </a:lnTo>
                <a:lnTo>
                  <a:pt x="1317946" y="358393"/>
                </a:lnTo>
                <a:lnTo>
                  <a:pt x="1320105" y="356107"/>
                </a:lnTo>
                <a:lnTo>
                  <a:pt x="1320105" y="329564"/>
                </a:lnTo>
                <a:lnTo>
                  <a:pt x="1317946" y="327278"/>
                </a:lnTo>
                <a:lnTo>
                  <a:pt x="1302325" y="327278"/>
                </a:lnTo>
                <a:lnTo>
                  <a:pt x="1291469" y="326659"/>
                </a:lnTo>
                <a:lnTo>
                  <a:pt x="1259939" y="303863"/>
                </a:lnTo>
                <a:lnTo>
                  <a:pt x="1257240" y="283209"/>
                </a:lnTo>
                <a:lnTo>
                  <a:pt x="1257240" y="133222"/>
                </a:lnTo>
                <a:lnTo>
                  <a:pt x="1258002" y="132460"/>
                </a:lnTo>
                <a:close/>
              </a:path>
              <a:path w="1602740" h="363854">
                <a:moveTo>
                  <a:pt x="1319470" y="102488"/>
                </a:moveTo>
                <a:lnTo>
                  <a:pt x="1186374" y="102488"/>
                </a:lnTo>
                <a:lnTo>
                  <a:pt x="1184088" y="104647"/>
                </a:lnTo>
                <a:lnTo>
                  <a:pt x="1184088" y="130174"/>
                </a:lnTo>
                <a:lnTo>
                  <a:pt x="1186374" y="132460"/>
                </a:lnTo>
                <a:lnTo>
                  <a:pt x="1319470" y="132460"/>
                </a:lnTo>
                <a:lnTo>
                  <a:pt x="1321629" y="130174"/>
                </a:lnTo>
                <a:lnTo>
                  <a:pt x="1321629" y="104647"/>
                </a:lnTo>
                <a:lnTo>
                  <a:pt x="1319470" y="102488"/>
                </a:lnTo>
                <a:close/>
              </a:path>
              <a:path w="1602740" h="363854">
                <a:moveTo>
                  <a:pt x="1254954" y="36575"/>
                </a:moveTo>
                <a:lnTo>
                  <a:pt x="1224347" y="36575"/>
                </a:lnTo>
                <a:lnTo>
                  <a:pt x="1222188" y="38734"/>
                </a:lnTo>
                <a:lnTo>
                  <a:pt x="1222188" y="101599"/>
                </a:lnTo>
                <a:lnTo>
                  <a:pt x="1221299" y="102488"/>
                </a:lnTo>
                <a:lnTo>
                  <a:pt x="1258002" y="102488"/>
                </a:lnTo>
                <a:lnTo>
                  <a:pt x="1257240" y="101599"/>
                </a:lnTo>
                <a:lnTo>
                  <a:pt x="1257240" y="38734"/>
                </a:lnTo>
                <a:lnTo>
                  <a:pt x="1254954" y="36575"/>
                </a:lnTo>
                <a:close/>
              </a:path>
              <a:path w="1602740" h="363854">
                <a:moveTo>
                  <a:pt x="1441517" y="4063"/>
                </a:moveTo>
                <a:lnTo>
                  <a:pt x="1409767" y="4063"/>
                </a:lnTo>
                <a:lnTo>
                  <a:pt x="1407608" y="6222"/>
                </a:lnTo>
                <a:lnTo>
                  <a:pt x="1407608" y="357123"/>
                </a:lnTo>
                <a:lnTo>
                  <a:pt x="1409767" y="359282"/>
                </a:lnTo>
                <a:lnTo>
                  <a:pt x="1441517" y="359282"/>
                </a:lnTo>
                <a:lnTo>
                  <a:pt x="1443676" y="357123"/>
                </a:lnTo>
                <a:lnTo>
                  <a:pt x="1443676" y="183641"/>
                </a:lnTo>
                <a:lnTo>
                  <a:pt x="1445822" y="172307"/>
                </a:lnTo>
                <a:lnTo>
                  <a:pt x="1472261" y="138680"/>
                </a:lnTo>
                <a:lnTo>
                  <a:pt x="1502572" y="130682"/>
                </a:lnTo>
                <a:lnTo>
                  <a:pt x="1445327" y="130682"/>
                </a:lnTo>
                <a:lnTo>
                  <a:pt x="1444692" y="130174"/>
                </a:lnTo>
                <a:lnTo>
                  <a:pt x="1443930" y="129666"/>
                </a:lnTo>
                <a:lnTo>
                  <a:pt x="1443676" y="128904"/>
                </a:lnTo>
                <a:lnTo>
                  <a:pt x="1443676" y="6222"/>
                </a:lnTo>
                <a:lnTo>
                  <a:pt x="1441517" y="4063"/>
                </a:lnTo>
                <a:close/>
              </a:path>
              <a:path w="1602740" h="363854">
                <a:moveTo>
                  <a:pt x="1584625" y="130428"/>
                </a:moveTo>
                <a:lnTo>
                  <a:pt x="1506033" y="130428"/>
                </a:lnTo>
                <a:lnTo>
                  <a:pt x="1518896" y="131524"/>
                </a:lnTo>
                <a:lnTo>
                  <a:pt x="1530449" y="134810"/>
                </a:lnTo>
                <a:lnTo>
                  <a:pt x="1562294" y="168163"/>
                </a:lnTo>
                <a:lnTo>
                  <a:pt x="1566485" y="193801"/>
                </a:lnTo>
                <a:lnTo>
                  <a:pt x="1566485" y="357123"/>
                </a:lnTo>
                <a:lnTo>
                  <a:pt x="1568644" y="359282"/>
                </a:lnTo>
                <a:lnTo>
                  <a:pt x="1600267" y="359282"/>
                </a:lnTo>
                <a:lnTo>
                  <a:pt x="1602553" y="357123"/>
                </a:lnTo>
                <a:lnTo>
                  <a:pt x="1602553" y="186689"/>
                </a:lnTo>
                <a:lnTo>
                  <a:pt x="1601033" y="167689"/>
                </a:lnTo>
                <a:lnTo>
                  <a:pt x="1596489" y="150701"/>
                </a:lnTo>
                <a:lnTo>
                  <a:pt x="1588945" y="135737"/>
                </a:lnTo>
                <a:lnTo>
                  <a:pt x="1584625" y="130428"/>
                </a:lnTo>
                <a:close/>
              </a:path>
              <a:path w="1602740" h="363854">
                <a:moveTo>
                  <a:pt x="1514161" y="98932"/>
                </a:moveTo>
                <a:lnTo>
                  <a:pt x="1474379" y="106552"/>
                </a:lnTo>
                <a:lnTo>
                  <a:pt x="1445835" y="130428"/>
                </a:lnTo>
                <a:lnTo>
                  <a:pt x="1445327" y="130682"/>
                </a:lnTo>
                <a:lnTo>
                  <a:pt x="1502572" y="130682"/>
                </a:lnTo>
                <a:lnTo>
                  <a:pt x="1506033" y="130428"/>
                </a:lnTo>
                <a:lnTo>
                  <a:pt x="1584625" y="130428"/>
                </a:lnTo>
                <a:lnTo>
                  <a:pt x="1578423" y="122808"/>
                </a:lnTo>
                <a:lnTo>
                  <a:pt x="1565346" y="112381"/>
                </a:lnTo>
                <a:lnTo>
                  <a:pt x="1550293" y="104917"/>
                </a:lnTo>
                <a:lnTo>
                  <a:pt x="1533239" y="100431"/>
                </a:lnTo>
                <a:lnTo>
                  <a:pt x="1514161" y="98932"/>
                </a:lnTo>
                <a:close/>
              </a:path>
            </a:pathLst>
          </a:custGeom>
          <a:solidFill>
            <a:srgbClr val="FFFFFF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4604">
              <a:lnSpc>
                <a:spcPct val="100000"/>
              </a:lnSpc>
              <a:spcBef>
                <a:spcPts val="100"/>
              </a:spcBef>
            </a:pPr>
            <a:r>
              <a:rPr dirty="0" spc="-165"/>
              <a:t>AUTHOR'S</a:t>
            </a:r>
            <a:r>
              <a:rPr dirty="0" spc="-575"/>
              <a:t> </a:t>
            </a:r>
            <a:r>
              <a:rPr dirty="0" spc="-130"/>
              <a:t>PERSPECTIVE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488695" y="1741169"/>
            <a:ext cx="7730490" cy="74942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35280" marR="518795" indent="-323215">
              <a:lnSpc>
                <a:spcPct val="116700"/>
              </a:lnSpc>
              <a:spcBef>
                <a:spcPts val="95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>
                <a:latin typeface="Verdana"/>
                <a:cs typeface="Verdana"/>
              </a:rPr>
              <a:t>The</a:t>
            </a:r>
            <a:r>
              <a:rPr dirty="0" sz="3000" spc="-24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Global</a:t>
            </a:r>
            <a:r>
              <a:rPr dirty="0" sz="3000" spc="-225">
                <a:latin typeface="Verdana"/>
                <a:cs typeface="Verdana"/>
              </a:rPr>
              <a:t> </a:t>
            </a:r>
            <a:r>
              <a:rPr dirty="0" sz="3000" spc="80">
                <a:latin typeface="Verdana"/>
                <a:cs typeface="Verdana"/>
              </a:rPr>
              <a:t>Kimchi</a:t>
            </a:r>
            <a:r>
              <a:rPr dirty="0" sz="3000" spc="-225">
                <a:latin typeface="Verdana"/>
                <a:cs typeface="Verdana"/>
              </a:rPr>
              <a:t> </a:t>
            </a:r>
            <a:r>
              <a:rPr dirty="0" sz="3000" spc="50">
                <a:latin typeface="Verdana"/>
                <a:cs typeface="Verdana"/>
              </a:rPr>
              <a:t>Market</a:t>
            </a:r>
            <a:r>
              <a:rPr dirty="0" sz="3000" spc="-260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is </a:t>
            </a:r>
            <a:r>
              <a:rPr dirty="0" sz="3000">
                <a:latin typeface="Verdana"/>
                <a:cs typeface="Verdana"/>
              </a:rPr>
              <a:t>witnessing</a:t>
            </a:r>
            <a:r>
              <a:rPr dirty="0" sz="3000" spc="-114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significant</a:t>
            </a:r>
            <a:r>
              <a:rPr dirty="0" sz="3000" spc="-114">
                <a:latin typeface="Verdana"/>
                <a:cs typeface="Verdana"/>
              </a:rPr>
              <a:t> </a:t>
            </a:r>
            <a:r>
              <a:rPr dirty="0" sz="3000" spc="75">
                <a:latin typeface="Verdana"/>
                <a:cs typeface="Verdana"/>
              </a:rPr>
              <a:t>growth</a:t>
            </a:r>
            <a:r>
              <a:rPr dirty="0" sz="3000" spc="-150">
                <a:latin typeface="Verdana"/>
                <a:cs typeface="Verdana"/>
              </a:rPr>
              <a:t> </a:t>
            </a:r>
            <a:r>
              <a:rPr dirty="0" sz="3000" spc="50">
                <a:latin typeface="Verdana"/>
                <a:cs typeface="Verdana"/>
              </a:rPr>
              <a:t>in</a:t>
            </a:r>
            <a:r>
              <a:rPr dirty="0" sz="3000" spc="-110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the </a:t>
            </a:r>
            <a:r>
              <a:rPr dirty="0" sz="3000">
                <a:latin typeface="Verdana"/>
                <a:cs typeface="Verdana"/>
              </a:rPr>
              <a:t>near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future.</a:t>
            </a:r>
            <a:endParaRPr sz="3000">
              <a:latin typeface="Verdana"/>
              <a:cs typeface="Verdana"/>
            </a:endParaRPr>
          </a:p>
          <a:p>
            <a:pPr marL="335280" marR="5080" indent="-323215">
              <a:lnSpc>
                <a:spcPts val="4200"/>
              </a:lnSpc>
              <a:spcBef>
                <a:spcPts val="24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180">
                <a:latin typeface="Verdana"/>
                <a:cs typeface="Verdana"/>
              </a:rPr>
              <a:t>It</a:t>
            </a:r>
            <a:r>
              <a:rPr dirty="0" sz="3000" spc="-229">
                <a:latin typeface="Verdana"/>
                <a:cs typeface="Verdana"/>
              </a:rPr>
              <a:t> </a:t>
            </a:r>
            <a:r>
              <a:rPr dirty="0" sz="3000" spc="-65">
                <a:latin typeface="Verdana"/>
                <a:cs typeface="Verdana"/>
              </a:rPr>
              <a:t>is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 spc="-45">
                <a:latin typeface="Verdana"/>
                <a:cs typeface="Verdana"/>
              </a:rPr>
              <a:t>a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traditional</a:t>
            </a:r>
            <a:r>
              <a:rPr dirty="0" sz="3000" spc="-215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and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widely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consumed </a:t>
            </a:r>
            <a:r>
              <a:rPr dirty="0" sz="3000" spc="50">
                <a:latin typeface="Verdana"/>
                <a:cs typeface="Verdana"/>
              </a:rPr>
              <a:t>form</a:t>
            </a:r>
            <a:r>
              <a:rPr dirty="0" sz="3000" spc="-21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that</a:t>
            </a:r>
            <a:r>
              <a:rPr dirty="0" sz="3000" spc="-235">
                <a:latin typeface="Verdana"/>
                <a:cs typeface="Verdana"/>
              </a:rPr>
              <a:t> </a:t>
            </a:r>
            <a:r>
              <a:rPr dirty="0" sz="3000" spc="-40">
                <a:latin typeface="Verdana"/>
                <a:cs typeface="Verdana"/>
              </a:rPr>
              <a:t>involves</a:t>
            </a:r>
            <a:r>
              <a:rPr dirty="0" sz="3000" spc="-215">
                <a:latin typeface="Verdana"/>
                <a:cs typeface="Verdana"/>
              </a:rPr>
              <a:t> </a:t>
            </a:r>
            <a:r>
              <a:rPr dirty="0" sz="3000" spc="50">
                <a:latin typeface="Verdana"/>
                <a:cs typeface="Verdana"/>
              </a:rPr>
              <a:t>fermented</a:t>
            </a:r>
            <a:r>
              <a:rPr dirty="0" sz="3000" spc="-229">
                <a:latin typeface="Verdana"/>
                <a:cs typeface="Verdana"/>
              </a:rPr>
              <a:t> </a:t>
            </a:r>
            <a:r>
              <a:rPr dirty="0" sz="3000" spc="45">
                <a:latin typeface="Verdana"/>
                <a:cs typeface="Verdana"/>
              </a:rPr>
              <a:t>Napa</a:t>
            </a:r>
            <a:endParaRPr sz="3000">
              <a:latin typeface="Verdana"/>
              <a:cs typeface="Verdana"/>
            </a:endParaRPr>
          </a:p>
          <a:p>
            <a:pPr algn="just" marL="335280" marR="556895">
              <a:lnSpc>
                <a:spcPts val="4200"/>
              </a:lnSpc>
              <a:spcBef>
                <a:spcPts val="5"/>
              </a:spcBef>
            </a:pPr>
            <a:r>
              <a:rPr dirty="0" sz="3000" spc="75">
                <a:latin typeface="Verdana"/>
                <a:cs typeface="Verdana"/>
              </a:rPr>
              <a:t>cabbage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seasoned</a:t>
            </a:r>
            <a:r>
              <a:rPr dirty="0" sz="3000" spc="-229">
                <a:latin typeface="Verdana"/>
                <a:cs typeface="Verdana"/>
              </a:rPr>
              <a:t> </a:t>
            </a:r>
            <a:r>
              <a:rPr dirty="0" sz="3000" spc="75">
                <a:latin typeface="Verdana"/>
                <a:cs typeface="Verdana"/>
              </a:rPr>
              <a:t>with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ingredients like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chilli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pepper,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 spc="-50">
                <a:latin typeface="Verdana"/>
                <a:cs typeface="Verdana"/>
              </a:rPr>
              <a:t>garlic,</a:t>
            </a:r>
            <a:r>
              <a:rPr dirty="0" sz="3000" spc="-190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ginger,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 spc="50">
                <a:latin typeface="Verdana"/>
                <a:cs typeface="Verdana"/>
              </a:rPr>
              <a:t>and </a:t>
            </a:r>
            <a:r>
              <a:rPr dirty="0" sz="3000" spc="-10">
                <a:latin typeface="Verdana"/>
                <a:cs typeface="Verdana"/>
              </a:rPr>
              <a:t>more.</a:t>
            </a:r>
            <a:endParaRPr sz="3000">
              <a:latin typeface="Verdana"/>
              <a:cs typeface="Verdana"/>
            </a:endParaRPr>
          </a:p>
          <a:p>
            <a:pPr marL="335280" marR="260985" indent="-323215">
              <a:lnSpc>
                <a:spcPts val="4200"/>
              </a:lnSpc>
              <a:buFont typeface="Arial"/>
              <a:buChar char="•"/>
              <a:tabLst>
                <a:tab pos="335280" algn="l"/>
              </a:tabLst>
            </a:pPr>
            <a:r>
              <a:rPr dirty="0" sz="3000">
                <a:latin typeface="Verdana"/>
                <a:cs typeface="Verdana"/>
              </a:rPr>
              <a:t>The</a:t>
            </a:r>
            <a:r>
              <a:rPr dirty="0" sz="3000" spc="-265">
                <a:latin typeface="Verdana"/>
                <a:cs typeface="Verdana"/>
              </a:rPr>
              <a:t> </a:t>
            </a:r>
            <a:r>
              <a:rPr dirty="0" sz="3000" spc="50">
                <a:latin typeface="Verdana"/>
                <a:cs typeface="Verdana"/>
              </a:rPr>
              <a:t>convenience</a:t>
            </a:r>
            <a:r>
              <a:rPr dirty="0" sz="3000" spc="-28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of</a:t>
            </a:r>
            <a:r>
              <a:rPr dirty="0" sz="3000" spc="-280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packaged</a:t>
            </a:r>
            <a:r>
              <a:rPr dirty="0" sz="3000" spc="-260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kimchi </a:t>
            </a:r>
            <a:r>
              <a:rPr dirty="0" sz="3000" spc="50">
                <a:latin typeface="Verdana"/>
                <a:cs typeface="Verdana"/>
              </a:rPr>
              <a:t>products</a:t>
            </a:r>
            <a:r>
              <a:rPr dirty="0" sz="3000" spc="-254">
                <a:latin typeface="Verdana"/>
                <a:cs typeface="Verdana"/>
              </a:rPr>
              <a:t> </a:t>
            </a:r>
            <a:r>
              <a:rPr dirty="0" sz="3000" spc="50">
                <a:latin typeface="Verdana"/>
                <a:cs typeface="Verdana"/>
              </a:rPr>
              <a:t>in</a:t>
            </a:r>
            <a:r>
              <a:rPr dirty="0" sz="3000" spc="-240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retail</a:t>
            </a:r>
            <a:r>
              <a:rPr dirty="0" sz="3000" spc="-23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outlets</a:t>
            </a:r>
            <a:r>
              <a:rPr dirty="0" sz="3000" spc="-26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further facilitates</a:t>
            </a:r>
            <a:r>
              <a:rPr dirty="0" sz="3000" spc="-130">
                <a:latin typeface="Verdana"/>
                <a:cs typeface="Verdana"/>
              </a:rPr>
              <a:t> </a:t>
            </a:r>
            <a:r>
              <a:rPr dirty="0" sz="3000" spc="-50">
                <a:latin typeface="Verdana"/>
                <a:cs typeface="Verdana"/>
              </a:rPr>
              <a:t>its</a:t>
            </a:r>
            <a:r>
              <a:rPr dirty="0" sz="3000" spc="-12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integration</a:t>
            </a:r>
            <a:r>
              <a:rPr dirty="0" sz="3000" spc="-15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into</a:t>
            </a:r>
            <a:r>
              <a:rPr dirty="0" sz="3000" spc="-14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home- </a:t>
            </a:r>
            <a:r>
              <a:rPr dirty="0" sz="3000" spc="70">
                <a:latin typeface="Verdana"/>
                <a:cs typeface="Verdana"/>
              </a:rPr>
              <a:t>cooked</a:t>
            </a:r>
            <a:r>
              <a:rPr dirty="0" sz="3000" spc="-260">
                <a:latin typeface="Verdana"/>
                <a:cs typeface="Verdana"/>
              </a:rPr>
              <a:t> </a:t>
            </a:r>
            <a:r>
              <a:rPr dirty="0" sz="3000" spc="-70">
                <a:latin typeface="Verdana"/>
                <a:cs typeface="Verdana"/>
              </a:rPr>
              <a:t>meals,</a:t>
            </a:r>
            <a:r>
              <a:rPr dirty="0" sz="3000" spc="-225">
                <a:latin typeface="Verdana"/>
                <a:cs typeface="Verdana"/>
              </a:rPr>
              <a:t> </a:t>
            </a:r>
            <a:r>
              <a:rPr dirty="0" sz="3000" spc="60">
                <a:latin typeface="Verdana"/>
                <a:cs typeface="Verdana"/>
              </a:rPr>
              <a:t>contributing</a:t>
            </a:r>
            <a:r>
              <a:rPr dirty="0" sz="3000" spc="-27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to</a:t>
            </a:r>
            <a:r>
              <a:rPr dirty="0" sz="3000" spc="-260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the</a:t>
            </a:r>
            <a:endParaRPr sz="3000">
              <a:latin typeface="Verdana"/>
              <a:cs typeface="Verdana"/>
            </a:endParaRPr>
          </a:p>
          <a:p>
            <a:pPr marL="335280" marR="1370965">
              <a:lnSpc>
                <a:spcPts val="4200"/>
              </a:lnSpc>
            </a:pPr>
            <a:r>
              <a:rPr dirty="0" sz="3000" spc="55">
                <a:latin typeface="Verdana"/>
                <a:cs typeface="Verdana"/>
              </a:rPr>
              <a:t>expanding</a:t>
            </a:r>
            <a:r>
              <a:rPr dirty="0" sz="3000" spc="-215">
                <a:latin typeface="Verdana"/>
                <a:cs typeface="Verdana"/>
              </a:rPr>
              <a:t> </a:t>
            </a:r>
            <a:r>
              <a:rPr dirty="0" sz="3000" spc="50">
                <a:latin typeface="Verdana"/>
                <a:cs typeface="Verdana"/>
              </a:rPr>
              <a:t>global</a:t>
            </a:r>
            <a:r>
              <a:rPr dirty="0" sz="3000" spc="-22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appeal</a:t>
            </a:r>
            <a:r>
              <a:rPr dirty="0" sz="3000" spc="-21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of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this </a:t>
            </a:r>
            <a:r>
              <a:rPr dirty="0" sz="3000">
                <a:latin typeface="Verdana"/>
                <a:cs typeface="Verdana"/>
              </a:rPr>
              <a:t>traditional</a:t>
            </a:r>
            <a:r>
              <a:rPr dirty="0" sz="3000" spc="-16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Korean</a:t>
            </a:r>
            <a:r>
              <a:rPr dirty="0" sz="3000" spc="-14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dish.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56782" y="262839"/>
            <a:ext cx="5777230" cy="10922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0" spc="-235"/>
              <a:t>KEY</a:t>
            </a:r>
            <a:r>
              <a:rPr dirty="0" sz="7000" spc="-720"/>
              <a:t> </a:t>
            </a:r>
            <a:r>
              <a:rPr dirty="0" sz="7000" spc="-90"/>
              <a:t>PLAYERS</a:t>
            </a:r>
            <a:endParaRPr sz="7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7033" y="522224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-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-1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732" y="847470"/>
            <a:ext cx="6065520" cy="14008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0" spc="-565">
                <a:latin typeface="Arial Black"/>
                <a:cs typeface="Arial Black"/>
              </a:rPr>
              <a:t>Contact</a:t>
            </a:r>
            <a:r>
              <a:rPr dirty="0" sz="9000" spc="-865">
                <a:latin typeface="Arial Black"/>
                <a:cs typeface="Arial Black"/>
              </a:rPr>
              <a:t> </a:t>
            </a:r>
            <a:r>
              <a:rPr dirty="0" sz="9000" spc="-775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6939"/>
            <a:ext cx="3724655" cy="2368295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63245" rIns="0" bIns="0" rtlCol="0" vert="horz">
            <a:spAutoFit/>
          </a:bodyPr>
          <a:lstStyle/>
          <a:p>
            <a:pPr algn="ctr" marR="450215">
              <a:lnSpc>
                <a:spcPct val="100000"/>
              </a:lnSpc>
              <a:spcBef>
                <a:spcPts val="4435"/>
              </a:spcBef>
            </a:pPr>
            <a:r>
              <a:rPr dirty="0"/>
              <a:t>COGNITIVE</a:t>
            </a:r>
            <a:r>
              <a:rPr dirty="0" spc="-95"/>
              <a:t> </a:t>
            </a:r>
            <a:r>
              <a:rPr dirty="0"/>
              <a:t>MARKET</a:t>
            </a:r>
            <a:r>
              <a:rPr dirty="0" spc="-65"/>
              <a:t> </a:t>
            </a:r>
            <a:r>
              <a:rPr dirty="0" spc="-10"/>
              <a:t>RESEARCH</a:t>
            </a:r>
          </a:p>
          <a:p>
            <a:pPr algn="ctr" marR="729615">
              <a:lnSpc>
                <a:spcPct val="100000"/>
              </a:lnSpc>
              <a:spcBef>
                <a:spcPts val="2355"/>
              </a:spcBef>
              <a:tabLst>
                <a:tab pos="1049655" algn="l"/>
                <a:tab pos="1814830" algn="l"/>
                <a:tab pos="5433060" algn="l"/>
                <a:tab pos="5749290" algn="l"/>
                <a:tab pos="6816090" algn="l"/>
              </a:tabLst>
            </a:pPr>
            <a:r>
              <a:rPr dirty="0" sz="3500" spc="235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312</a:t>
            </a:r>
            <a:r>
              <a:rPr dirty="0" sz="3500" spc="-51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spc="145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020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54" b="0">
                <a:latin typeface="Lato"/>
                <a:cs typeface="Lato"/>
              </a:rPr>
              <a:t>8123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0732 </a:t>
            </a:r>
            <a:endParaRPr sz="3500">
              <a:latin typeface="Lato"/>
              <a:cs typeface="Lato"/>
            </a:endParaRPr>
          </a:p>
          <a:p>
            <a:pPr algn="ctr" marR="730250">
              <a:lnSpc>
                <a:spcPct val="100000"/>
              </a:lnSpc>
              <a:spcBef>
                <a:spcPts val="705"/>
              </a:spcBef>
              <a:tabLst>
                <a:tab pos="1490345" algn="l"/>
                <a:tab pos="2884805" algn="l"/>
              </a:tabLst>
            </a:pPr>
            <a:r>
              <a:rPr dirty="0" sz="3500" spc="275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170" b="0">
                <a:latin typeface="Lato"/>
                <a:cs typeface="Lato"/>
              </a:rPr>
              <a:t>91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983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8611 </a:t>
            </a:r>
            <a:endParaRPr sz="3500">
              <a:latin typeface="Lato"/>
              <a:cs typeface="Lato"/>
            </a:endParaRPr>
          </a:p>
          <a:p>
            <a:pPr algn="ctr" marR="508634">
              <a:lnSpc>
                <a:spcPct val="100000"/>
              </a:lnSpc>
              <a:spcBef>
                <a:spcPts val="2045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00" b="0">
                <a:latin typeface="Lato"/>
                <a:cs typeface="Lato"/>
              </a:rPr>
              <a:t> </a:t>
            </a:r>
            <a:r>
              <a:rPr dirty="0" sz="3500" spc="335" b="0">
                <a:latin typeface="Lato"/>
                <a:cs typeface="Lato"/>
              </a:rPr>
              <a:t>cognitivemarketresearch.</a:t>
            </a:r>
            <a:r>
              <a:rPr dirty="0" sz="3500" spc="-495" b="0">
                <a:latin typeface="Lato"/>
                <a:cs typeface="Lato"/>
              </a:rPr>
              <a:t> </a:t>
            </a:r>
            <a:r>
              <a:rPr dirty="0" sz="3500" spc="20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10"/>
              </a:spcBef>
              <a:tabLst>
                <a:tab pos="2085339" algn="l"/>
                <a:tab pos="3183890" algn="l"/>
                <a:tab pos="4415155" algn="l"/>
                <a:tab pos="6487160" algn="l"/>
                <a:tab pos="6870065" algn="l"/>
              </a:tabLst>
            </a:pPr>
            <a:r>
              <a:rPr dirty="0" sz="4100" spc="32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0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8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25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sng" sz="4100" spc="380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http://tinyurl.com/4wbw862f </a:t>
            </a:r>
            <a:endParaRPr sz="41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100">
              <a:latin typeface="Lato"/>
              <a:cs typeface="Lato"/>
            </a:endParaRPr>
          </a:p>
          <a:p>
            <a:pPr algn="ctr" marL="414020">
              <a:lnSpc>
                <a:spcPts val="3620"/>
              </a:lnSpc>
              <a:tabLst>
                <a:tab pos="1964689" algn="l"/>
                <a:tab pos="3045460" algn="l"/>
                <a:tab pos="392493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0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7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63550">
              <a:lnSpc>
                <a:spcPts val="3620"/>
              </a:lnSpc>
            </a:pPr>
            <a:r>
              <a:rPr dirty="0" u="sng" sz="3200" spc="30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2024-01-09T11:48:29Z</dcterms:created>
  <dcterms:modified xsi:type="dcterms:W3CDTF">2024-01-09T11:48:29Z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2024-01-09T00:00:00Z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2024-01-09T00:00:00Z</vt:filetime>
  </property>
  <property fmtid="{D5CDD505-2E9C-101B-9397-08002B2CF9AE}" pid="5" name="Producer">
    <vt:lpwstr>3-Heights(TM) PDF Security Shell 4.8.25.2 (http://www.pdf-tools.com)</vt:lpwstr>
  </property>
</Properties>
</file>