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Helvetica World" panose="020B0604020202020204" charset="-128"/>
      <p:regular r:id="rId12"/>
    </p:embeddedFont>
    <p:embeddedFont>
      <p:font typeface="Barlow Semi-Bold" panose="020B0604020202020204" charset="0"/>
      <p:regular r:id="rId13"/>
    </p:embeddedFont>
    <p:embeddedFont>
      <p:font typeface="Canva Sans" panose="020B0604020202020204" charset="0"/>
      <p:regular r:id="rId14"/>
    </p:embeddedFont>
    <p:embeddedFont>
      <p:font typeface="Canva Sans Bold" panose="020B0604020202020204" charset="0"/>
      <p:regular r:id="rId15"/>
    </p:embeddedFont>
    <p:embeddedFont>
      <p:font typeface="DM Sans" pitchFamily="2" charset="0"/>
      <p:regular r:id="rId16"/>
    </p:embeddedFont>
    <p:embeddedFont>
      <p:font typeface="Garet Bold" panose="020B0604020202020204" charset="0"/>
      <p:regular r:id="rId17"/>
    </p:embeddedFont>
    <p:embeddedFont>
      <p:font typeface="Georgia Pro Bold" panose="020B0604020202020204" charset="0"/>
      <p:regular r:id="rId18"/>
    </p:embeddedFont>
    <p:embeddedFont>
      <p:font typeface="Lato" panose="020F0502020204030203" pitchFamily="34" charset="0"/>
      <p:regular r:id="rId19"/>
    </p:embeddedFont>
    <p:embeddedFont>
      <p:font typeface="Lato Bold" panose="020F0502020204030203" charset="0"/>
      <p:regular r:id="rId20"/>
    </p:embeddedFont>
    <p:embeddedFont>
      <p:font typeface="Poppins" panose="00000500000000000000" pitchFamily="2" charset="0"/>
      <p:regular r:id="rId21"/>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4yjzkba5"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7136" b="-974"/>
            </a:stretch>
          </a:blipFill>
        </p:spPr>
        <p:txBody>
          <a:bodyPr/>
          <a:lstStyle/>
          <a:p/>
        </p:txBody>
      </p:sp>
      <p:grpSp>
        <p:nvGrpSpPr>
          <p:cNvPr id="3" name="Group 3"/>
          <p:cNvGrpSpPr/>
          <p:nvPr/>
        </p:nvGrpSpPr>
        <p:grpSpPr>
          <a:xfrm>
            <a:off x="1782041" y="3026352"/>
            <a:ext cx="14723918" cy="4234295"/>
            <a:chExt cx="3877904" cy="1115205"/>
          </a:xfrm>
        </p:grpSpPr>
        <p:sp>
          <p:nvSpPr>
            <p:cNvPr id="4" name="Freeform 4"/>
            <p:cNvSpPr/>
            <p:nvPr/>
          </p:nvSpPr>
          <p:spPr>
            <a:xfrm>
              <a:off x="0" y="0"/>
              <a:ext cx="3877904" cy="1115205"/>
            </a:xfrm>
            <a:custGeom>
              <a:rect l="l" t="t" r="r" b="b"/>
              <a:pathLst>
                <a:path w="3877904" h="1115205">
                  <a:moveTo>
                    <a:pt x="0" y="0"/>
                  </a:moveTo>
                  <a:lnTo>
                    <a:pt x="3877904" y="0"/>
                  </a:lnTo>
                  <a:lnTo>
                    <a:pt x="3877904" y="1115205"/>
                  </a:lnTo>
                  <a:lnTo>
                    <a:pt x="0" y="1115205"/>
                  </a:lnTo>
                  <a:close/>
                </a:path>
              </a:pathLst>
            </a:custGeom>
            <a:solidFill>
              <a:srgbClr val="000000">
                <a:alpha val="89804"/>
              </a:srgbClr>
            </a:solidFill>
          </p:spPr>
          <p:txBody>
            <a:bodyPr/>
            <a:lstStyle/>
            <a:p/>
          </p:txBody>
        </p:sp>
        <p:sp>
          <p:nvSpPr>
            <p:cNvPr id="5" name="TextBox 5"/>
            <p:cNvSpPr txBox="1"/>
            <p:nvPr/>
          </p:nvSpPr>
          <p:spPr>
            <a:xfrm>
              <a:off x="0" y="-38100"/>
              <a:ext cx="3877904" cy="1153305"/>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2119745" y="3688463"/>
            <a:ext cx="14048508" cy="2502480"/>
          </a:xfrm>
          <a:prstGeom prst="rect">
            <a:avLst/>
          </a:prstGeom>
        </p:spPr>
        <p:txBody>
          <a:bodyPr lIns="0" tIns="0" rIns="0" bIns="0" rtlCol="0" anchor="t">
            <a:spAutoFit/>
          </a:bodyPr>
          <a:lstStyle/>
          <a:p>
            <a:pPr algn="just">
              <a:lnSpc>
                <a:spcPts val="9594"/>
              </a:lnSpc>
            </a:pPr>
            <a:r>
              <a:rPr lang="en-US" sz="9499">
                <a:solidFill>
                  <a:srgbClr val="FFFFFF"/>
                </a:solidFill>
                <a:latin typeface="DM Sans"/>
              </a:rPr>
              <a:t>GLOBAL KILN FURNITURE </a:t>
            </a:r>
          </a:p>
          <a:p>
            <a:pPr algn="just">
              <a:lnSpc>
                <a:spcPts val="9594"/>
              </a:lnSpc>
            </a:pPr>
            <a:r>
              <a:rPr lang="en-US" sz="9499">
                <a:solidFill>
                  <a:srgbClr val="FFFFFF"/>
                </a:solidFill>
                <a:latin typeface="DM Sans"/>
              </a:rPr>
              <a:t>MARKET REPORT 2024</a:t>
            </a:r>
          </a:p>
        </p:txBody>
      </p:sp>
      <p:sp>
        <p:nvSpPr>
          <p:cNvPr id="7" name="TextBox 7"/>
          <p:cNvSpPr txBox="1"/>
          <p:nvPr/>
        </p:nvSpPr>
        <p:spPr>
          <a:xfrm>
            <a:off x="4752401" y="6260321"/>
            <a:ext cx="8792149" cy="781050"/>
          </a:xfrm>
          <a:prstGeom prst="rect">
            <a:avLst/>
          </a:prstGeom>
        </p:spPr>
        <p:txBody>
          <a:bodyPr lIns="0" tIns="0" rIns="0" bIns="0" rtlCol="0" anchor="t">
            <a:spAutoFit/>
          </a:bodyPr>
          <a:lstStyle/>
          <a:p>
            <a:pPr algn="ctr">
              <a:lnSpc>
                <a:spcPts val="6300"/>
              </a:lnSpc>
            </a:pPr>
            <a:r>
              <a:rPr lang="en-US" sz="4500">
                <a:solidFill>
                  <a:srgbClr val="FFFFFF"/>
                </a:solidFill>
                <a:latin typeface="DM Sans"/>
              </a:rPr>
              <a:t>Global,Regional,CountryAnalysis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1422256" y="2410691"/>
            <a:ext cx="15443488" cy="5465618"/>
            <a:chExt cx="4067421" cy="1439504"/>
          </a:xfrm>
        </p:grpSpPr>
        <p:sp>
          <p:nvSpPr>
            <p:cNvPr id="4" name="Freeform 4"/>
            <p:cNvSpPr/>
            <p:nvPr/>
          </p:nvSpPr>
          <p:spPr>
            <a:xfrm>
              <a:off x="0" y="0"/>
              <a:ext cx="4067421" cy="1439504"/>
            </a:xfrm>
            <a:custGeom>
              <a:rect l="l" t="t" r="r" b="b"/>
              <a:pathLst>
                <a:path w="4067421" h="1439504">
                  <a:moveTo>
                    <a:pt x="0" y="0"/>
                  </a:moveTo>
                  <a:lnTo>
                    <a:pt x="4067421" y="0"/>
                  </a:lnTo>
                  <a:lnTo>
                    <a:pt x="4067421" y="1439504"/>
                  </a:lnTo>
                  <a:lnTo>
                    <a:pt x="0" y="1439504"/>
                  </a:lnTo>
                  <a:close/>
                </a:path>
              </a:pathLst>
            </a:custGeom>
            <a:solidFill>
              <a:srgbClr val="000000">
                <a:alpha val="80000"/>
              </a:srgbClr>
            </a:solidFill>
          </p:spPr>
          <p:txBody>
            <a:bodyPr/>
            <a:lstStyle/>
            <a:p/>
          </p:txBody>
        </p:sp>
        <p:sp>
          <p:nvSpPr>
            <p:cNvPr id="5" name="TextBox 5"/>
            <p:cNvSpPr txBox="1"/>
            <p:nvPr/>
          </p:nvSpPr>
          <p:spPr>
            <a:xfrm>
              <a:off x="0" y="-19050"/>
              <a:ext cx="4067421" cy="1458554"/>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4743128" y="2794355"/>
            <a:ext cx="8801745" cy="897897"/>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INTRODUCTION</a:t>
            </a:r>
          </a:p>
        </p:txBody>
      </p:sp>
      <p:sp>
        <p:nvSpPr>
          <p:cNvPr id="7" name="TextBox 7"/>
          <p:cNvSpPr txBox="1"/>
          <p:nvPr/>
        </p:nvSpPr>
        <p:spPr>
          <a:xfrm>
            <a:off x="1659298" y="3905265"/>
            <a:ext cx="15206445" cy="3573143"/>
          </a:xfrm>
          <a:prstGeom prst="rect">
            <a:avLst/>
          </a:prstGeom>
        </p:spPr>
        <p:txBody>
          <a:bodyPr lIns="0" tIns="0" rIns="0" bIns="0" rtlCol="0" anchor="t">
            <a:spAutoFit/>
          </a:bodyPr>
          <a:lstStyle/>
          <a:p>
            <a:pPr>
              <a:lnSpc>
                <a:spcPts val="4039"/>
              </a:lnSpc>
              <a:spcBef>
                <a:spcPct val="0"/>
              </a:spcBef>
            </a:pPr>
            <a:r>
              <a:rPr lang="en-US" sz="3999">
                <a:solidFill>
                  <a:srgbClr val="FFFFFF"/>
                </a:solidFill>
                <a:latin typeface="Helvetica World"/>
              </a:rPr>
              <a:t>Kiln furniture is the equipment used to support ceramics within the furnace and to provide extra room for firing. Kiln furniture is used for the manufacturing of specific parts, such as ceramic or metal components, for heating operations. Furniture in the kiln is sturdy, thermally resistant, lightweight, and capable of withstanding not just intense operational temperatures, but also the stress of frequent heating and cooling.</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3291" b="-83291"/>
            </a:stretch>
          </a:blipFill>
        </p:spPr>
        <p:txBody>
          <a:bodyPr/>
          <a:lstStyle/>
          <a:p/>
        </p:txBody>
      </p:sp>
      <p:grpSp>
        <p:nvGrpSpPr>
          <p:cNvPr id="3" name="Group 3"/>
          <p:cNvGrpSpPr/>
          <p:nvPr/>
        </p:nvGrpSpPr>
        <p:grpSpPr>
          <a:xfrm>
            <a:off x="4401544" y="5400996"/>
            <a:ext cx="9484913" cy="1887033"/>
            <a:chExt cx="2156186" cy="428975"/>
          </a:xfrm>
        </p:grpSpPr>
        <p:sp>
          <p:nvSpPr>
            <p:cNvPr id="4" name="Freeform 4"/>
            <p:cNvSpPr/>
            <p:nvPr/>
          </p:nvSpPr>
          <p:spPr>
            <a:xfrm>
              <a:off x="0" y="0"/>
              <a:ext cx="2156186" cy="428975"/>
            </a:xfrm>
            <a:custGeom>
              <a:rect l="l" t="t" r="r" b="b"/>
              <a:pathLst>
                <a:path w="2156186" h="428975">
                  <a:moveTo>
                    <a:pt x="24487" y="0"/>
                  </a:moveTo>
                  <a:lnTo>
                    <a:pt x="2131699" y="0"/>
                  </a:lnTo>
                  <a:cubicBezTo>
                    <a:pt x="2145223" y="0"/>
                    <a:pt x="2156186" y="10963"/>
                    <a:pt x="2156186" y="24487"/>
                  </a:cubicBezTo>
                  <a:lnTo>
                    <a:pt x="2156186" y="404488"/>
                  </a:lnTo>
                  <a:cubicBezTo>
                    <a:pt x="2156186" y="418012"/>
                    <a:pt x="2145223" y="428975"/>
                    <a:pt x="2131699" y="428975"/>
                  </a:cubicBezTo>
                  <a:lnTo>
                    <a:pt x="24487" y="428975"/>
                  </a:lnTo>
                  <a:cubicBezTo>
                    <a:pt x="10963" y="428975"/>
                    <a:pt x="0" y="418012"/>
                    <a:pt x="0" y="404488"/>
                  </a:cubicBezTo>
                  <a:lnTo>
                    <a:pt x="0" y="24487"/>
                  </a:lnTo>
                  <a:cubicBezTo>
                    <a:pt x="0" y="10963"/>
                    <a:pt x="10963" y="0"/>
                    <a:pt x="24487" y="0"/>
                  </a:cubicBezTo>
                  <a:close/>
                </a:path>
              </a:pathLst>
            </a:custGeom>
            <a:solidFill>
              <a:srgbClr val="2E3B43">
                <a:alpha val="94902"/>
              </a:srgbClr>
            </a:solidFill>
          </p:spPr>
          <p:txBody>
            <a:bodyPr/>
            <a:lstStyle/>
            <a:p/>
          </p:txBody>
        </p:sp>
        <p:sp>
          <p:nvSpPr>
            <p:cNvPr id="5" name="TextBox 5"/>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6" name="Freeform 6"/>
          <p:cNvSpPr/>
          <p:nvPr/>
        </p:nvSpPr>
        <p:spPr>
          <a:xfrm>
            <a:off x="4673451" y="3284754"/>
            <a:ext cx="8941098" cy="2774628"/>
          </a:xfrm>
          <a:custGeom>
            <a:rect l="l" t="t" r="r" b="b"/>
            <a:pathLst>
              <a:path w="8941098" h="2774628">
                <a:moveTo>
                  <a:pt x="0" y="0"/>
                </a:moveTo>
                <a:lnTo>
                  <a:pt x="8941098" y="0"/>
                </a:lnTo>
                <a:lnTo>
                  <a:pt x="8941098" y="2774628"/>
                </a:lnTo>
                <a:lnTo>
                  <a:pt x="0" y="2774628"/>
                </a:lnTo>
                <a:lnTo>
                  <a:pt x="0" y="0"/>
                </a:lnTo>
                <a:close/>
              </a:path>
            </a:pathLst>
          </a:custGeom>
          <a:blipFill>
            <a:blip r:embed="rId3">
              <a:alphaModFix amt="95000"/>
              <a:extLst>
                <a:ext uri="{96DAC541-7B7A-43D3-8B79-37D633B846F1}">
                  <asvg:svgBlip xmlns:asvg="http://schemas.microsoft.com/office/drawing/2016/SVG/main" r:embed="rId4"/>
                </a:ext>
              </a:extLst>
            </a:blip>
            <a:stretch>
              <a:fillRect t="-154842"/>
            </a:stretch>
          </a:blipFill>
        </p:spPr>
        <p:txBody>
          <a:bodyPr/>
          <a:lstStyle/>
          <a:p/>
        </p:txBody>
      </p:sp>
      <p:grpSp>
        <p:nvGrpSpPr>
          <p:cNvPr id="7" name="Group 7"/>
          <p:cNvGrpSpPr/>
          <p:nvPr/>
        </p:nvGrpSpPr>
        <p:grpSpPr>
          <a:xfrm>
            <a:off x="4401544" y="2998971"/>
            <a:ext cx="9484913" cy="1887033"/>
            <a:chExt cx="2156186" cy="428975"/>
          </a:xfrm>
        </p:grpSpPr>
        <p:sp>
          <p:nvSpPr>
            <p:cNvPr id="8" name="Freeform 8"/>
            <p:cNvSpPr/>
            <p:nvPr/>
          </p:nvSpPr>
          <p:spPr>
            <a:xfrm>
              <a:off x="0" y="0"/>
              <a:ext cx="2156186" cy="428975"/>
            </a:xfrm>
            <a:custGeom>
              <a:rect l="l" t="t" r="r" b="b"/>
              <a:pathLst>
                <a:path w="2156186" h="428975">
                  <a:moveTo>
                    <a:pt x="24487" y="0"/>
                  </a:moveTo>
                  <a:lnTo>
                    <a:pt x="2131699" y="0"/>
                  </a:lnTo>
                  <a:cubicBezTo>
                    <a:pt x="2145223" y="0"/>
                    <a:pt x="2156186" y="10963"/>
                    <a:pt x="2156186" y="24487"/>
                  </a:cubicBezTo>
                  <a:lnTo>
                    <a:pt x="2156186" y="404488"/>
                  </a:lnTo>
                  <a:cubicBezTo>
                    <a:pt x="2156186" y="418012"/>
                    <a:pt x="2145223" y="428975"/>
                    <a:pt x="2131699" y="428975"/>
                  </a:cubicBezTo>
                  <a:lnTo>
                    <a:pt x="24487" y="428975"/>
                  </a:lnTo>
                  <a:cubicBezTo>
                    <a:pt x="10963" y="428975"/>
                    <a:pt x="0" y="418012"/>
                    <a:pt x="0" y="404488"/>
                  </a:cubicBezTo>
                  <a:lnTo>
                    <a:pt x="0" y="24487"/>
                  </a:lnTo>
                  <a:cubicBezTo>
                    <a:pt x="0" y="10963"/>
                    <a:pt x="10963" y="0"/>
                    <a:pt x="24487" y="0"/>
                  </a:cubicBezTo>
                  <a:close/>
                </a:path>
              </a:pathLst>
            </a:custGeom>
            <a:solidFill>
              <a:srgbClr val="2E3B43">
                <a:alpha val="94902"/>
              </a:srgbClr>
            </a:solidFill>
          </p:spPr>
          <p:txBody>
            <a:bodyPr/>
            <a:lstStyle/>
            <a:p/>
          </p:txBody>
        </p:sp>
        <p:sp>
          <p:nvSpPr>
            <p:cNvPr id="9" name="TextBox 9"/>
            <p:cNvSpPr txBox="1"/>
            <p:nvPr/>
          </p:nvSpPr>
          <p:spPr>
            <a:xfrm>
              <a:off x="0" y="-38100"/>
              <a:ext cx="2156186" cy="467075"/>
            </a:xfrm>
            <a:prstGeom prst="rect">
              <a:avLst/>
            </a:prstGeom>
          </p:spPr>
          <p:txBody>
            <a:bodyPr lIns="45720" tIns="45720" rIns="45720" bIns="45720" rtlCol="0" anchor="ctr"/>
            <a:lstStyle/>
            <a:p>
              <a:pPr algn="ctr">
                <a:lnSpc>
                  <a:spcPts val="2823"/>
                </a:lnSpc>
              </a:pPr>
              <a:endParaRPr/>
            </a:p>
          </p:txBody>
        </p:sp>
      </p:grpSp>
      <p:sp>
        <p:nvSpPr>
          <p:cNvPr id="10" name="AutoShape 10"/>
          <p:cNvSpPr/>
          <p:nvPr/>
        </p:nvSpPr>
        <p:spPr>
          <a:xfrm flipH="1" flipV="1">
            <a:off x="6368659" y="3446589"/>
            <a:ext cx="0" cy="991797"/>
          </a:xfrm>
          <a:prstGeom prst="line">
            <a:avLst/>
          </a:prstGeom>
          <a:ln w="19050" cap="flat">
            <a:solidFill>
              <a:srgbClr val="FFFFFF">
                <a:alpha val="94902"/>
              </a:srgbClr>
            </a:solidFill>
            <a:prstDash val="solid"/>
            <a:headEnd type="none" w="sm" len="sm"/>
            <a:tailEnd type="none" w="sm" len="sm"/>
          </a:ln>
        </p:spPr>
        <p:txBody>
          <a:bodyPr/>
          <a:lstStyle/>
          <a:p/>
        </p:txBody>
      </p:sp>
      <p:sp>
        <p:nvSpPr>
          <p:cNvPr id="11" name="AutoShape 11"/>
          <p:cNvSpPr/>
          <p:nvPr/>
        </p:nvSpPr>
        <p:spPr>
          <a:xfrm flipH="1" flipV="1">
            <a:off x="6368659" y="5848614"/>
            <a:ext cx="0" cy="991797"/>
          </a:xfrm>
          <a:prstGeom prst="line">
            <a:avLst/>
          </a:prstGeom>
          <a:ln w="19050" cap="flat">
            <a:solidFill>
              <a:srgbClr val="FFFFFF">
                <a:alpha val="94902"/>
              </a:srgbClr>
            </a:solidFill>
            <a:prstDash val="solid"/>
            <a:headEnd type="none" w="sm" len="sm"/>
            <a:tailEnd type="none" w="sm" len="sm"/>
          </a:ln>
        </p:spPr>
        <p:txBody>
          <a:bodyPr/>
          <a:lstStyle/>
          <a:p/>
        </p:txBody>
      </p:sp>
      <p:sp>
        <p:nvSpPr>
          <p:cNvPr id="12" name="TextBox 12"/>
          <p:cNvSpPr txBox="1"/>
          <p:nvPr/>
        </p:nvSpPr>
        <p:spPr>
          <a:xfrm>
            <a:off x="5162248" y="751071"/>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13" name="TextBox 13"/>
          <p:cNvSpPr txBox="1"/>
          <p:nvPr/>
        </p:nvSpPr>
        <p:spPr>
          <a:xfrm>
            <a:off x="6561469" y="3182213"/>
            <a:ext cx="6902436" cy="1434824"/>
          </a:xfrm>
          <a:prstGeom prst="rect">
            <a:avLst/>
          </a:prstGeom>
        </p:spPr>
        <p:txBody>
          <a:bodyPr lIns="0" tIns="0" rIns="0" bIns="0" rtlCol="0" anchor="t">
            <a:spAutoFit/>
          </a:bodyPr>
          <a:lstStyle/>
          <a:p>
            <a:pPr algn="ctr">
              <a:lnSpc>
                <a:spcPts val="5719"/>
              </a:lnSpc>
            </a:pPr>
            <a:r>
              <a:rPr lang="en-US" sz="4085" spc="130">
                <a:solidFill>
                  <a:srgbClr val="FFFFFF">
                    <a:alpha val="94902"/>
                  </a:srgbClr>
                </a:solidFill>
                <a:latin typeface="Barlow Semi-Bold"/>
              </a:rPr>
              <a:t>FORECAST</a:t>
            </a:r>
          </a:p>
          <a:p>
            <a:pPr algn="ctr">
              <a:lnSpc>
                <a:spcPts val="5719"/>
              </a:lnSpc>
              <a:spcBef>
                <a:spcPct val="0"/>
              </a:spcBef>
            </a:pPr>
            <a:r>
              <a:rPr lang="en-US" sz="4085" spc="130">
                <a:solidFill>
                  <a:srgbClr val="FFFFFF">
                    <a:alpha val="94902"/>
                  </a:srgbClr>
                </a:solidFill>
                <a:latin typeface="Barlow Semi-Bold"/>
              </a:rPr>
              <a:t>$270.96 Million</a:t>
            </a:r>
          </a:p>
        </p:txBody>
      </p:sp>
      <p:sp>
        <p:nvSpPr>
          <p:cNvPr id="14" name="TextBox 14"/>
          <p:cNvSpPr txBox="1"/>
          <p:nvPr/>
        </p:nvSpPr>
        <p:spPr>
          <a:xfrm>
            <a:off x="6561469" y="5604048"/>
            <a:ext cx="6902436" cy="1434824"/>
          </a:xfrm>
          <a:prstGeom prst="rect">
            <a:avLst/>
          </a:prstGeom>
        </p:spPr>
        <p:txBody>
          <a:bodyPr lIns="0" tIns="0" rIns="0" bIns="0" rtlCol="0" anchor="t">
            <a:spAutoFit/>
          </a:bodyPr>
          <a:lstStyle/>
          <a:p>
            <a:pPr algn="ctr">
              <a:lnSpc>
                <a:spcPts val="5719"/>
              </a:lnSpc>
            </a:pPr>
            <a:r>
              <a:rPr lang="en-US" sz="4085" spc="130">
                <a:solidFill>
                  <a:srgbClr val="FFFFFF">
                    <a:alpha val="94902"/>
                  </a:srgbClr>
                </a:solidFill>
                <a:latin typeface="Barlow Semi-Bold"/>
              </a:rPr>
              <a:t>CAGR</a:t>
            </a:r>
          </a:p>
          <a:p>
            <a:pPr algn="ctr">
              <a:lnSpc>
                <a:spcPts val="5719"/>
              </a:lnSpc>
              <a:spcBef>
                <a:spcPct val="0"/>
              </a:spcBef>
            </a:pPr>
            <a:r>
              <a:rPr lang="en-US" sz="4085" spc="130">
                <a:solidFill>
                  <a:srgbClr val="FFFFFF">
                    <a:alpha val="94902"/>
                  </a:srgbClr>
                </a:solidFill>
                <a:latin typeface="Barlow Semi-Bold"/>
              </a:rPr>
              <a:t>11.06%</a:t>
            </a:r>
          </a:p>
        </p:txBody>
      </p:sp>
      <p:sp>
        <p:nvSpPr>
          <p:cNvPr id="15" name="TextBox 15"/>
          <p:cNvSpPr txBox="1"/>
          <p:nvPr/>
        </p:nvSpPr>
        <p:spPr>
          <a:xfrm>
            <a:off x="4633240" y="3572541"/>
            <a:ext cx="1715961" cy="708386"/>
          </a:xfrm>
          <a:prstGeom prst="rect">
            <a:avLst/>
          </a:prstGeom>
        </p:spPr>
        <p:txBody>
          <a:bodyPr lIns="0" tIns="0" rIns="0" bIns="0" rtlCol="0" anchor="t">
            <a:spAutoFit/>
          </a:bodyPr>
          <a:lstStyle/>
          <a:p>
            <a:pPr algn="ctr">
              <a:lnSpc>
                <a:spcPts val="5719"/>
              </a:lnSpc>
              <a:spcBef>
                <a:spcPct val="0"/>
              </a:spcBef>
            </a:pPr>
            <a:r>
              <a:rPr lang="en-US" sz="4085" spc="130">
                <a:solidFill>
                  <a:srgbClr val="FFFFFF">
                    <a:alpha val="94902"/>
                  </a:srgbClr>
                </a:solidFill>
                <a:latin typeface="Barlow Semi-Bold"/>
              </a:rPr>
              <a:t>2028</a:t>
            </a:r>
          </a:p>
        </p:txBody>
      </p:sp>
      <p:sp>
        <p:nvSpPr>
          <p:cNvPr id="16" name="TextBox 16"/>
          <p:cNvSpPr txBox="1"/>
          <p:nvPr/>
        </p:nvSpPr>
        <p:spPr>
          <a:xfrm>
            <a:off x="4553527" y="5584238"/>
            <a:ext cx="1715961" cy="1434824"/>
          </a:xfrm>
          <a:prstGeom prst="rect">
            <a:avLst/>
          </a:prstGeom>
        </p:spPr>
        <p:txBody>
          <a:bodyPr lIns="0" tIns="0" rIns="0" bIns="0" rtlCol="0" anchor="t">
            <a:spAutoFit/>
          </a:bodyPr>
          <a:lstStyle/>
          <a:p>
            <a:pPr algn="ctr">
              <a:lnSpc>
                <a:spcPts val="5719"/>
              </a:lnSpc>
            </a:pPr>
            <a:r>
              <a:rPr lang="en-US" sz="4085" spc="130">
                <a:solidFill>
                  <a:srgbClr val="FFFFFF">
                    <a:alpha val="94902"/>
                  </a:srgbClr>
                </a:solidFill>
                <a:latin typeface="Barlow Semi-Bold"/>
              </a:rPr>
              <a:t>2023-</a:t>
            </a:r>
          </a:p>
          <a:p>
            <a:pPr algn="ctr">
              <a:lnSpc>
                <a:spcPts val="5719"/>
              </a:lnSpc>
              <a:spcBef>
                <a:spcPct val="0"/>
              </a:spcBef>
            </a:pPr>
            <a:r>
              <a:rPr lang="en-US" sz="4085" spc="130">
                <a:solidFill>
                  <a:srgbClr val="FFFFFF">
                    <a:alpha val="94902"/>
                  </a:srgbClr>
                </a:solidFill>
                <a:latin typeface="Barlow Semi-Bold"/>
              </a:rPr>
              <a:t>2030</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3629" b="-37670"/>
            </a:stretch>
          </a:blipFill>
        </p:spPr>
        <p:txBody>
          <a:bodyPr/>
          <a:lstStyle/>
          <a:p/>
        </p:txBody>
      </p:sp>
      <p:grpSp>
        <p:nvGrpSpPr>
          <p:cNvPr id="3" name="Group 3"/>
          <p:cNvGrpSpPr/>
          <p:nvPr/>
        </p:nvGrpSpPr>
        <p:grpSpPr>
          <a:xfrm>
            <a:off x="0" y="0"/>
            <a:ext cx="18288000" cy="1267691"/>
            <a:chExt cx="4816593" cy="333877"/>
          </a:xfrm>
        </p:grpSpPr>
        <p:sp>
          <p:nvSpPr>
            <p:cNvPr id="4" name="Freeform 4"/>
            <p:cNvSpPr/>
            <p:nvPr/>
          </p:nvSpPr>
          <p:spPr>
            <a:xfrm>
              <a:off x="0" y="0"/>
              <a:ext cx="4816592" cy="333877"/>
            </a:xfrm>
            <a:custGeom>
              <a:rect l="l" t="t" r="r" b="b"/>
              <a:pathLst>
                <a:path w="4816592" h="333877">
                  <a:moveTo>
                    <a:pt x="0" y="0"/>
                  </a:moveTo>
                  <a:lnTo>
                    <a:pt x="4816592" y="0"/>
                  </a:lnTo>
                  <a:lnTo>
                    <a:pt x="4816592" y="333877"/>
                  </a:lnTo>
                  <a:lnTo>
                    <a:pt x="0" y="333877"/>
                  </a:lnTo>
                  <a:close/>
                </a:path>
              </a:pathLst>
            </a:custGeom>
            <a:solidFill>
              <a:srgbClr val="000000">
                <a:alpha val="67843"/>
              </a:srgbClr>
            </a:solidFill>
          </p:spPr>
          <p:txBody>
            <a:bodyPr/>
            <a:lstStyle/>
            <a:p/>
          </p:txBody>
        </p:sp>
        <p:sp>
          <p:nvSpPr>
            <p:cNvPr id="5" name="TextBox 5"/>
            <p:cNvSpPr txBox="1"/>
            <p:nvPr/>
          </p:nvSpPr>
          <p:spPr>
            <a:xfrm>
              <a:off x="0" y="-38100"/>
              <a:ext cx="4816593" cy="371977"/>
            </a:xfrm>
            <a:prstGeom prst="rect">
              <a:avLst/>
            </a:prstGeom>
          </p:spPr>
          <p:txBody>
            <a:bodyPr lIns="50800" tIns="50800" rIns="50800" bIns="50800" rtlCol="0" anchor="ctr"/>
            <a:lstStyle/>
            <a:p>
              <a:pPr algn="ctr">
                <a:lnSpc>
                  <a:spcPts val="2823"/>
                </a:lnSpc>
              </a:pPr>
              <a:endParaRPr/>
            </a:p>
          </p:txBody>
        </p:sp>
      </p:grpSp>
      <p:sp>
        <p:nvSpPr>
          <p:cNvPr id="6" name="TextBox 6"/>
          <p:cNvSpPr txBox="1"/>
          <p:nvPr/>
        </p:nvSpPr>
        <p:spPr>
          <a:xfrm>
            <a:off x="1202883" y="1701"/>
            <a:ext cx="16297870" cy="1092838"/>
          </a:xfrm>
          <a:prstGeom prst="rect">
            <a:avLst/>
          </a:prstGeom>
        </p:spPr>
        <p:txBody>
          <a:bodyPr lIns="0" tIns="0" rIns="0" bIns="0" rtlCol="0" anchor="t">
            <a:spAutoFit/>
          </a:bodyPr>
          <a:lstStyle/>
          <a:p>
            <a:pPr algn="ctr">
              <a:lnSpc>
                <a:spcPts val="8539"/>
              </a:lnSpc>
            </a:pPr>
            <a:r>
              <a:rPr lang="en-US" sz="6099">
                <a:solidFill>
                  <a:srgbClr val="FFFFFF"/>
                </a:solidFill>
                <a:latin typeface="Poppins"/>
              </a:rPr>
              <a:t>REVENUE MARKET SHARE BY SEGMENTS 2022</a:t>
            </a:r>
          </a:p>
        </p:txBody>
      </p:sp>
      <p:grpSp>
        <p:nvGrpSpPr>
          <p:cNvPr id="7" name="Group 7"/>
          <p:cNvGrpSpPr/>
          <p:nvPr/>
        </p:nvGrpSpPr>
        <p:grpSpPr>
          <a:xfrm>
            <a:off x="710075" y="2181943"/>
            <a:ext cx="2331068" cy="2331068"/>
            <a:chExt cx="812800" cy="812800"/>
          </a:xfrm>
        </p:grpSpPr>
        <p:sp>
          <p:nvSpPr>
            <p:cNvPr id="8" name="Freeform 8"/>
            <p:cNvSpPr/>
            <p:nvPr/>
          </p:nvSpPr>
          <p:spPr>
            <a:xfrm>
              <a:off x="0" y="0"/>
              <a:ext cx="812800" cy="812800"/>
            </a:xfrm>
            <a:custGeom>
              <a:rect l="l" t="t" r="r" b="b"/>
              <a:pathLst>
                <a:path w="812800" h="812800">
                  <a:moveTo>
                    <a:pt x="66424" y="0"/>
                  </a:moveTo>
                  <a:lnTo>
                    <a:pt x="746376" y="0"/>
                  </a:lnTo>
                  <a:cubicBezTo>
                    <a:pt x="783061" y="0"/>
                    <a:pt x="812800" y="29739"/>
                    <a:pt x="812800" y="66424"/>
                  </a:cubicBezTo>
                  <a:lnTo>
                    <a:pt x="812800" y="746376"/>
                  </a:lnTo>
                  <a:cubicBezTo>
                    <a:pt x="812800" y="783061"/>
                    <a:pt x="783061" y="812800"/>
                    <a:pt x="746376" y="812800"/>
                  </a:cubicBezTo>
                  <a:lnTo>
                    <a:pt x="66424" y="812800"/>
                  </a:lnTo>
                  <a:cubicBezTo>
                    <a:pt x="29739" y="812800"/>
                    <a:pt x="0" y="783061"/>
                    <a:pt x="0" y="746376"/>
                  </a:cubicBezTo>
                  <a:lnTo>
                    <a:pt x="0" y="66424"/>
                  </a:lnTo>
                  <a:cubicBezTo>
                    <a:pt x="0" y="29739"/>
                    <a:pt x="29739" y="0"/>
                    <a:pt x="66424" y="0"/>
                  </a:cubicBezTo>
                  <a:close/>
                </a:path>
              </a:pathLst>
            </a:custGeom>
            <a:solidFill>
              <a:srgbClr val="1B1B18"/>
            </a:solidFill>
          </p:spPr>
          <p:txBody>
            <a:bodyPr/>
            <a:lstStyle/>
            <a:p/>
          </p:txBody>
        </p:sp>
        <p:sp>
          <p:nvSpPr>
            <p:cNvPr id="9" name="TextBox 9"/>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0" name="Group 10"/>
          <p:cNvGrpSpPr/>
          <p:nvPr/>
        </p:nvGrpSpPr>
        <p:grpSpPr>
          <a:xfrm>
            <a:off x="958416" y="2430283"/>
            <a:ext cx="6443113" cy="3248491"/>
            <a:chExt cx="1511671" cy="762155"/>
          </a:xfrm>
        </p:grpSpPr>
        <p:sp>
          <p:nvSpPr>
            <p:cNvPr id="11" name="Freeform 11"/>
            <p:cNvSpPr/>
            <p:nvPr/>
          </p:nvSpPr>
          <p:spPr>
            <a:xfrm>
              <a:off x="0" y="0"/>
              <a:ext cx="1511671" cy="762155"/>
            </a:xfrm>
            <a:custGeom>
              <a:rect l="l" t="t" r="r" b="b"/>
              <a:pathLst>
                <a:path w="1511671" h="762155">
                  <a:moveTo>
                    <a:pt x="24032" y="0"/>
                  </a:moveTo>
                  <a:lnTo>
                    <a:pt x="1487640" y="0"/>
                  </a:lnTo>
                  <a:cubicBezTo>
                    <a:pt x="1500912" y="0"/>
                    <a:pt x="1511671" y="10759"/>
                    <a:pt x="1511671" y="24032"/>
                  </a:cubicBezTo>
                  <a:lnTo>
                    <a:pt x="1511671" y="738123"/>
                  </a:lnTo>
                  <a:cubicBezTo>
                    <a:pt x="1511671" y="751395"/>
                    <a:pt x="1500912" y="762155"/>
                    <a:pt x="1487640" y="762155"/>
                  </a:cubicBezTo>
                  <a:lnTo>
                    <a:pt x="24032" y="762155"/>
                  </a:lnTo>
                  <a:cubicBezTo>
                    <a:pt x="17658" y="762155"/>
                    <a:pt x="11545" y="759623"/>
                    <a:pt x="7039" y="755116"/>
                  </a:cubicBezTo>
                  <a:cubicBezTo>
                    <a:pt x="2532" y="750609"/>
                    <a:pt x="0" y="744497"/>
                    <a:pt x="0" y="738123"/>
                  </a:cubicBezTo>
                  <a:lnTo>
                    <a:pt x="0" y="24032"/>
                  </a:lnTo>
                  <a:cubicBezTo>
                    <a:pt x="0" y="17658"/>
                    <a:pt x="2532" y="11545"/>
                    <a:pt x="7039" y="7039"/>
                  </a:cubicBezTo>
                  <a:cubicBezTo>
                    <a:pt x="11545" y="2532"/>
                    <a:pt x="17658" y="0"/>
                    <a:pt x="24032" y="0"/>
                  </a:cubicBezTo>
                  <a:close/>
                </a:path>
              </a:pathLst>
            </a:custGeom>
            <a:solidFill>
              <a:srgbClr val="FFFFFF"/>
            </a:solidFill>
            <a:ln w="38100" cap="sq">
              <a:solidFill>
                <a:srgbClr val="48ABFF"/>
              </a:solidFill>
              <a:prstDash val="solid"/>
              <a:miter/>
            </a:ln>
          </p:spPr>
          <p:txBody>
            <a:bodyPr/>
            <a:lstStyle/>
            <a:p/>
          </p:txBody>
        </p:sp>
        <p:sp>
          <p:nvSpPr>
            <p:cNvPr id="12" name="TextBox 12"/>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13" name="TextBox 13"/>
          <p:cNvSpPr txBox="1"/>
          <p:nvPr/>
        </p:nvSpPr>
        <p:spPr>
          <a:xfrm>
            <a:off x="1114373" y="2837213"/>
            <a:ext cx="6255351" cy="602804"/>
          </a:xfrm>
          <a:prstGeom prst="rect">
            <a:avLst/>
          </a:prstGeom>
        </p:spPr>
        <p:txBody>
          <a:bodyPr lIns="0" tIns="0" rIns="0" bIns="0" rtlCol="0" anchor="t">
            <a:spAutoFit/>
          </a:bodyPr>
          <a:lstStyle/>
          <a:p>
            <a:pPr algn="ctr">
              <a:lnSpc>
                <a:spcPts val="4347"/>
              </a:lnSpc>
            </a:pPr>
            <a:r>
              <a:rPr lang="en-US" sz="4777" spc="152">
                <a:solidFill>
                  <a:srgbClr val="000000"/>
                </a:solidFill>
                <a:latin typeface="Barlow Semi-Bold"/>
              </a:rPr>
              <a:t>Type analysis</a:t>
            </a:r>
          </a:p>
        </p:txBody>
      </p:sp>
      <p:sp>
        <p:nvSpPr>
          <p:cNvPr id="14" name="TextBox 14"/>
          <p:cNvSpPr txBox="1"/>
          <p:nvPr/>
        </p:nvSpPr>
        <p:spPr>
          <a:xfrm>
            <a:off x="1020492" y="3856582"/>
            <a:ext cx="6318961" cy="1303332"/>
          </a:xfrm>
          <a:prstGeom prst="rect">
            <a:avLst/>
          </a:prstGeom>
        </p:spPr>
        <p:txBody>
          <a:bodyPr lIns="0" tIns="0" rIns="0" bIns="0" rtlCol="0" anchor="t">
            <a:spAutoFit/>
          </a:bodyPr>
          <a:lstStyle/>
          <a:p>
            <a:pPr algn="ctr">
              <a:lnSpc>
                <a:spcPts val="5116"/>
              </a:lnSpc>
            </a:pPr>
            <a:r>
              <a:rPr lang="en-US" sz="4299" spc="137">
                <a:solidFill>
                  <a:srgbClr val="000000"/>
                </a:solidFill>
                <a:latin typeface="Barlow Semi-Bold"/>
              </a:rPr>
              <a:t>Silicon Carbide</a:t>
            </a:r>
          </a:p>
          <a:p>
            <a:pPr algn="ctr">
              <a:lnSpc>
                <a:spcPts val="5116"/>
              </a:lnSpc>
            </a:pPr>
            <a:r>
              <a:rPr lang="en-US" sz="4299" spc="137">
                <a:solidFill>
                  <a:srgbClr val="000000"/>
                </a:solidFill>
                <a:latin typeface="Barlow Semi-Bold"/>
              </a:rPr>
              <a:t>USD 79.86 Million </a:t>
            </a:r>
          </a:p>
        </p:txBody>
      </p:sp>
      <p:grpSp>
        <p:nvGrpSpPr>
          <p:cNvPr id="15" name="Group 15"/>
          <p:cNvGrpSpPr/>
          <p:nvPr/>
        </p:nvGrpSpPr>
        <p:grpSpPr>
          <a:xfrm>
            <a:off x="647999" y="6107399"/>
            <a:ext cx="2331068" cy="2331068"/>
            <a:chExt cx="812800" cy="812800"/>
          </a:xfrm>
        </p:grpSpPr>
        <p:sp>
          <p:nvSpPr>
            <p:cNvPr id="16" name="Freeform 16"/>
            <p:cNvSpPr/>
            <p:nvPr/>
          </p:nvSpPr>
          <p:spPr>
            <a:xfrm>
              <a:off x="0" y="0"/>
              <a:ext cx="812800" cy="812800"/>
            </a:xfrm>
            <a:custGeom>
              <a:rect l="l" t="t" r="r" b="b"/>
              <a:pathLst>
                <a:path w="812800" h="812800">
                  <a:moveTo>
                    <a:pt x="66424" y="0"/>
                  </a:moveTo>
                  <a:lnTo>
                    <a:pt x="746376" y="0"/>
                  </a:lnTo>
                  <a:cubicBezTo>
                    <a:pt x="783061" y="0"/>
                    <a:pt x="812800" y="29739"/>
                    <a:pt x="812800" y="66424"/>
                  </a:cubicBezTo>
                  <a:lnTo>
                    <a:pt x="812800" y="746376"/>
                  </a:lnTo>
                  <a:cubicBezTo>
                    <a:pt x="812800" y="783061"/>
                    <a:pt x="783061" y="812800"/>
                    <a:pt x="746376" y="812800"/>
                  </a:cubicBezTo>
                  <a:lnTo>
                    <a:pt x="66424" y="812800"/>
                  </a:lnTo>
                  <a:cubicBezTo>
                    <a:pt x="29739" y="812800"/>
                    <a:pt x="0" y="783061"/>
                    <a:pt x="0" y="746376"/>
                  </a:cubicBezTo>
                  <a:lnTo>
                    <a:pt x="0" y="66424"/>
                  </a:lnTo>
                  <a:cubicBezTo>
                    <a:pt x="0" y="29739"/>
                    <a:pt x="29739" y="0"/>
                    <a:pt x="66424" y="0"/>
                  </a:cubicBezTo>
                  <a:close/>
                </a:path>
              </a:pathLst>
            </a:custGeom>
            <a:solidFill>
              <a:srgbClr val="1B1B18"/>
            </a:solidFill>
          </p:spPr>
          <p:txBody>
            <a:bodyPr/>
            <a:lstStyle/>
            <a:p/>
          </p:txBody>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18" name="Group 18"/>
          <p:cNvGrpSpPr/>
          <p:nvPr/>
        </p:nvGrpSpPr>
        <p:grpSpPr>
          <a:xfrm>
            <a:off x="896339" y="6355739"/>
            <a:ext cx="6443113" cy="3248491"/>
            <a:chExt cx="1511671" cy="762155"/>
          </a:xfrm>
        </p:grpSpPr>
        <p:sp>
          <p:nvSpPr>
            <p:cNvPr id="19" name="Freeform 19"/>
            <p:cNvSpPr/>
            <p:nvPr/>
          </p:nvSpPr>
          <p:spPr>
            <a:xfrm>
              <a:off x="0" y="0"/>
              <a:ext cx="1511671" cy="762155"/>
            </a:xfrm>
            <a:custGeom>
              <a:rect l="l" t="t" r="r" b="b"/>
              <a:pathLst>
                <a:path w="1511671" h="762155">
                  <a:moveTo>
                    <a:pt x="24032" y="0"/>
                  </a:moveTo>
                  <a:lnTo>
                    <a:pt x="1487640" y="0"/>
                  </a:lnTo>
                  <a:cubicBezTo>
                    <a:pt x="1500912" y="0"/>
                    <a:pt x="1511671" y="10759"/>
                    <a:pt x="1511671" y="24032"/>
                  </a:cubicBezTo>
                  <a:lnTo>
                    <a:pt x="1511671" y="738123"/>
                  </a:lnTo>
                  <a:cubicBezTo>
                    <a:pt x="1511671" y="751395"/>
                    <a:pt x="1500912" y="762155"/>
                    <a:pt x="1487640" y="762155"/>
                  </a:cubicBezTo>
                  <a:lnTo>
                    <a:pt x="24032" y="762155"/>
                  </a:lnTo>
                  <a:cubicBezTo>
                    <a:pt x="17658" y="762155"/>
                    <a:pt x="11545" y="759623"/>
                    <a:pt x="7039" y="755116"/>
                  </a:cubicBezTo>
                  <a:cubicBezTo>
                    <a:pt x="2532" y="750609"/>
                    <a:pt x="0" y="744497"/>
                    <a:pt x="0" y="738123"/>
                  </a:cubicBezTo>
                  <a:lnTo>
                    <a:pt x="0" y="24032"/>
                  </a:lnTo>
                  <a:cubicBezTo>
                    <a:pt x="0" y="17658"/>
                    <a:pt x="2532" y="11545"/>
                    <a:pt x="7039" y="7039"/>
                  </a:cubicBezTo>
                  <a:cubicBezTo>
                    <a:pt x="11545" y="2532"/>
                    <a:pt x="17658" y="0"/>
                    <a:pt x="24032" y="0"/>
                  </a:cubicBezTo>
                  <a:close/>
                </a:path>
              </a:pathLst>
            </a:custGeom>
            <a:solidFill>
              <a:srgbClr val="FFFFFF"/>
            </a:solidFill>
            <a:ln w="38100" cap="sq">
              <a:solidFill>
                <a:srgbClr val="48ABFF"/>
              </a:solidFill>
              <a:prstDash val="solid"/>
              <a:miter/>
            </a:ln>
          </p:spPr>
          <p:txBody>
            <a:bodyPr/>
            <a:lstStyle/>
            <a:p/>
          </p:txBody>
        </p:sp>
        <p:sp>
          <p:nvSpPr>
            <p:cNvPr id="20" name="TextBox 20"/>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21" name="TextBox 21"/>
          <p:cNvSpPr txBox="1"/>
          <p:nvPr/>
        </p:nvSpPr>
        <p:spPr>
          <a:xfrm>
            <a:off x="1052297" y="6762669"/>
            <a:ext cx="6255351" cy="602804"/>
          </a:xfrm>
          <a:prstGeom prst="rect">
            <a:avLst/>
          </a:prstGeom>
        </p:spPr>
        <p:txBody>
          <a:bodyPr lIns="0" tIns="0" rIns="0" bIns="0" rtlCol="0" anchor="t">
            <a:spAutoFit/>
          </a:bodyPr>
          <a:lstStyle/>
          <a:p>
            <a:pPr algn="ctr">
              <a:lnSpc>
                <a:spcPts val="4347"/>
              </a:lnSpc>
            </a:pPr>
            <a:r>
              <a:rPr lang="en-US" sz="4777" spc="152">
                <a:solidFill>
                  <a:srgbClr val="000000"/>
                </a:solidFill>
                <a:latin typeface="Barlow Semi-Bold"/>
              </a:rPr>
              <a:t>by Application</a:t>
            </a:r>
          </a:p>
        </p:txBody>
      </p:sp>
      <p:sp>
        <p:nvSpPr>
          <p:cNvPr id="22" name="TextBox 22"/>
          <p:cNvSpPr txBox="1"/>
          <p:nvPr/>
        </p:nvSpPr>
        <p:spPr>
          <a:xfrm>
            <a:off x="958416" y="7782038"/>
            <a:ext cx="6318961" cy="1303332"/>
          </a:xfrm>
          <a:prstGeom prst="rect">
            <a:avLst/>
          </a:prstGeom>
        </p:spPr>
        <p:txBody>
          <a:bodyPr lIns="0" tIns="0" rIns="0" bIns="0" rtlCol="0" anchor="t">
            <a:spAutoFit/>
          </a:bodyPr>
          <a:lstStyle/>
          <a:p>
            <a:pPr algn="ctr">
              <a:lnSpc>
                <a:spcPts val="5116"/>
              </a:lnSpc>
            </a:pPr>
            <a:r>
              <a:rPr lang="en-US" sz="4299" spc="137">
                <a:solidFill>
                  <a:srgbClr val="000000"/>
                </a:solidFill>
                <a:latin typeface="Barlow Semi-Bold"/>
              </a:rPr>
              <a:t>Ceramic</a:t>
            </a:r>
          </a:p>
          <a:p>
            <a:pPr algn="ctr">
              <a:lnSpc>
                <a:spcPts val="5116"/>
              </a:lnSpc>
            </a:pPr>
            <a:r>
              <a:rPr lang="en-US" sz="4299" spc="137">
                <a:solidFill>
                  <a:srgbClr val="000000"/>
                </a:solidFill>
                <a:latin typeface="Barlow Semi-Bold"/>
              </a:rPr>
              <a:t>USD 92.55 Million  </a:t>
            </a:r>
          </a:p>
        </p:txBody>
      </p:sp>
      <p:grpSp>
        <p:nvGrpSpPr>
          <p:cNvPr id="23" name="Group 23"/>
          <p:cNvGrpSpPr/>
          <p:nvPr/>
        </p:nvGrpSpPr>
        <p:grpSpPr>
          <a:xfrm>
            <a:off x="7963469" y="4607324"/>
            <a:ext cx="2331068" cy="2331068"/>
            <a:chExt cx="812800" cy="812800"/>
          </a:xfrm>
        </p:grpSpPr>
        <p:sp>
          <p:nvSpPr>
            <p:cNvPr id="24" name="Freeform 24"/>
            <p:cNvSpPr/>
            <p:nvPr/>
          </p:nvSpPr>
          <p:spPr>
            <a:xfrm>
              <a:off x="0" y="0"/>
              <a:ext cx="812800" cy="812800"/>
            </a:xfrm>
            <a:custGeom>
              <a:rect l="l" t="t" r="r" b="b"/>
              <a:pathLst>
                <a:path w="812800" h="812800">
                  <a:moveTo>
                    <a:pt x="66424" y="0"/>
                  </a:moveTo>
                  <a:lnTo>
                    <a:pt x="746376" y="0"/>
                  </a:lnTo>
                  <a:cubicBezTo>
                    <a:pt x="783061" y="0"/>
                    <a:pt x="812800" y="29739"/>
                    <a:pt x="812800" y="66424"/>
                  </a:cubicBezTo>
                  <a:lnTo>
                    <a:pt x="812800" y="746376"/>
                  </a:lnTo>
                  <a:cubicBezTo>
                    <a:pt x="812800" y="783061"/>
                    <a:pt x="783061" y="812800"/>
                    <a:pt x="746376" y="812800"/>
                  </a:cubicBezTo>
                  <a:lnTo>
                    <a:pt x="66424" y="812800"/>
                  </a:lnTo>
                  <a:cubicBezTo>
                    <a:pt x="29739" y="812800"/>
                    <a:pt x="0" y="783061"/>
                    <a:pt x="0" y="746376"/>
                  </a:cubicBezTo>
                  <a:lnTo>
                    <a:pt x="0" y="66424"/>
                  </a:lnTo>
                  <a:cubicBezTo>
                    <a:pt x="0" y="29739"/>
                    <a:pt x="29739" y="0"/>
                    <a:pt x="66424" y="0"/>
                  </a:cubicBezTo>
                  <a:close/>
                </a:path>
              </a:pathLst>
            </a:custGeom>
            <a:solidFill>
              <a:srgbClr val="1B1B18"/>
            </a:solidFill>
          </p:spPr>
          <p:txBody>
            <a:bodyPr/>
            <a:lstStyle/>
            <a:p/>
          </p:txBody>
        </p:sp>
        <p:sp>
          <p:nvSpPr>
            <p:cNvPr id="25" name="TextBox 25"/>
            <p:cNvSpPr txBox="1"/>
            <p:nvPr/>
          </p:nvSpPr>
          <p:spPr>
            <a:xfrm>
              <a:off x="0" y="-47625"/>
              <a:ext cx="812800" cy="860425"/>
            </a:xfrm>
            <a:prstGeom prst="rect">
              <a:avLst/>
            </a:prstGeom>
          </p:spPr>
          <p:txBody>
            <a:bodyPr lIns="50800" tIns="50800" rIns="50800" bIns="50800" rtlCol="0" anchor="ctr"/>
            <a:lstStyle/>
            <a:p>
              <a:pPr algn="ctr">
                <a:lnSpc>
                  <a:spcPts val="3079"/>
                </a:lnSpc>
              </a:pPr>
              <a:endParaRPr/>
            </a:p>
          </p:txBody>
        </p:sp>
      </p:grpSp>
      <p:grpSp>
        <p:nvGrpSpPr>
          <p:cNvPr id="26" name="Group 26"/>
          <p:cNvGrpSpPr/>
          <p:nvPr/>
        </p:nvGrpSpPr>
        <p:grpSpPr>
          <a:xfrm>
            <a:off x="8211809" y="4855664"/>
            <a:ext cx="6443113" cy="3248491"/>
            <a:chExt cx="1511671" cy="762155"/>
          </a:xfrm>
        </p:grpSpPr>
        <p:sp>
          <p:nvSpPr>
            <p:cNvPr id="27" name="Freeform 27"/>
            <p:cNvSpPr/>
            <p:nvPr/>
          </p:nvSpPr>
          <p:spPr>
            <a:xfrm>
              <a:off x="0" y="0"/>
              <a:ext cx="1511671" cy="762155"/>
            </a:xfrm>
            <a:custGeom>
              <a:rect l="l" t="t" r="r" b="b"/>
              <a:pathLst>
                <a:path w="1511671" h="762155">
                  <a:moveTo>
                    <a:pt x="24032" y="0"/>
                  </a:moveTo>
                  <a:lnTo>
                    <a:pt x="1487640" y="0"/>
                  </a:lnTo>
                  <a:cubicBezTo>
                    <a:pt x="1500912" y="0"/>
                    <a:pt x="1511671" y="10759"/>
                    <a:pt x="1511671" y="24032"/>
                  </a:cubicBezTo>
                  <a:lnTo>
                    <a:pt x="1511671" y="738123"/>
                  </a:lnTo>
                  <a:cubicBezTo>
                    <a:pt x="1511671" y="751395"/>
                    <a:pt x="1500912" y="762155"/>
                    <a:pt x="1487640" y="762155"/>
                  </a:cubicBezTo>
                  <a:lnTo>
                    <a:pt x="24032" y="762155"/>
                  </a:lnTo>
                  <a:cubicBezTo>
                    <a:pt x="17658" y="762155"/>
                    <a:pt x="11545" y="759623"/>
                    <a:pt x="7039" y="755116"/>
                  </a:cubicBezTo>
                  <a:cubicBezTo>
                    <a:pt x="2532" y="750609"/>
                    <a:pt x="0" y="744497"/>
                    <a:pt x="0" y="738123"/>
                  </a:cubicBezTo>
                  <a:lnTo>
                    <a:pt x="0" y="24032"/>
                  </a:lnTo>
                  <a:cubicBezTo>
                    <a:pt x="0" y="17658"/>
                    <a:pt x="2532" y="11545"/>
                    <a:pt x="7039" y="7039"/>
                  </a:cubicBezTo>
                  <a:cubicBezTo>
                    <a:pt x="11545" y="2532"/>
                    <a:pt x="17658" y="0"/>
                    <a:pt x="24032" y="0"/>
                  </a:cubicBezTo>
                  <a:close/>
                </a:path>
              </a:pathLst>
            </a:custGeom>
            <a:solidFill>
              <a:srgbClr val="FFFFFF"/>
            </a:solidFill>
            <a:ln w="38100" cap="sq">
              <a:solidFill>
                <a:srgbClr val="48ABFF"/>
              </a:solidFill>
              <a:prstDash val="solid"/>
              <a:miter/>
            </a:ln>
          </p:spPr>
          <p:txBody>
            <a:bodyPr/>
            <a:lstStyle/>
            <a:p/>
          </p:txBody>
        </p:sp>
        <p:sp>
          <p:nvSpPr>
            <p:cNvPr id="28" name="TextBox 28"/>
            <p:cNvSpPr txBox="1"/>
            <p:nvPr/>
          </p:nvSpPr>
          <p:spPr>
            <a:xfrm>
              <a:off x="0" y="-47625"/>
              <a:ext cx="1511671" cy="809780"/>
            </a:xfrm>
            <a:prstGeom prst="rect">
              <a:avLst/>
            </a:prstGeom>
          </p:spPr>
          <p:txBody>
            <a:bodyPr lIns="50800" tIns="50800" rIns="50800" bIns="50800" rtlCol="0" anchor="ctr"/>
            <a:lstStyle/>
            <a:p>
              <a:pPr algn="ctr">
                <a:lnSpc>
                  <a:spcPts val="3079"/>
                </a:lnSpc>
              </a:pPr>
              <a:endParaRPr/>
            </a:p>
          </p:txBody>
        </p:sp>
      </p:grpSp>
      <p:sp>
        <p:nvSpPr>
          <p:cNvPr id="29" name="TextBox 29"/>
          <p:cNvSpPr txBox="1"/>
          <p:nvPr/>
        </p:nvSpPr>
        <p:spPr>
          <a:xfrm>
            <a:off x="8367766" y="5262594"/>
            <a:ext cx="6255351" cy="602804"/>
          </a:xfrm>
          <a:prstGeom prst="rect">
            <a:avLst/>
          </a:prstGeom>
        </p:spPr>
        <p:txBody>
          <a:bodyPr lIns="0" tIns="0" rIns="0" bIns="0" rtlCol="0" anchor="t">
            <a:spAutoFit/>
          </a:bodyPr>
          <a:lstStyle/>
          <a:p>
            <a:pPr algn="ctr">
              <a:lnSpc>
                <a:spcPts val="4347"/>
              </a:lnSpc>
            </a:pPr>
            <a:r>
              <a:rPr lang="en-US" sz="4777" spc="152">
                <a:solidFill>
                  <a:srgbClr val="000000"/>
                </a:solidFill>
                <a:latin typeface="Barlow Semi-Bold"/>
              </a:rPr>
              <a:t>Sales Channel </a:t>
            </a:r>
          </a:p>
        </p:txBody>
      </p:sp>
      <p:sp>
        <p:nvSpPr>
          <p:cNvPr id="30" name="TextBox 30"/>
          <p:cNvSpPr txBox="1"/>
          <p:nvPr/>
        </p:nvSpPr>
        <p:spPr>
          <a:xfrm>
            <a:off x="8273885" y="6281963"/>
            <a:ext cx="6318961" cy="1303332"/>
          </a:xfrm>
          <a:prstGeom prst="rect">
            <a:avLst/>
          </a:prstGeom>
        </p:spPr>
        <p:txBody>
          <a:bodyPr lIns="0" tIns="0" rIns="0" bIns="0" rtlCol="0" anchor="t">
            <a:spAutoFit/>
          </a:bodyPr>
          <a:lstStyle/>
          <a:p>
            <a:pPr algn="ctr">
              <a:lnSpc>
                <a:spcPts val="5116"/>
              </a:lnSpc>
            </a:pPr>
            <a:r>
              <a:rPr lang="en-US" sz="4299" spc="137">
                <a:solidFill>
                  <a:srgbClr val="000000"/>
                </a:solidFill>
                <a:latin typeface="Barlow Semi-Bold"/>
              </a:rPr>
              <a:t>Online</a:t>
            </a:r>
          </a:p>
          <a:p>
            <a:pPr algn="ctr">
              <a:lnSpc>
                <a:spcPts val="5116"/>
              </a:lnSpc>
            </a:pPr>
            <a:r>
              <a:rPr lang="en-US" sz="4299" spc="137">
                <a:solidFill>
                  <a:srgbClr val="000000"/>
                </a:solidFill>
                <a:latin typeface="Barlow Semi-Bold"/>
              </a:rPr>
              <a:t>USD 64.65 Million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028700"/>
            <a:ext cx="11205204" cy="9258300"/>
          </a:xfrm>
          <a:custGeom>
            <a:rect l="l" t="t" r="r" b="b"/>
            <a:pathLst>
              <a:path w="11205204" h="9258300">
                <a:moveTo>
                  <a:pt x="0" y="0"/>
                </a:moveTo>
                <a:lnTo>
                  <a:pt x="11205204" y="0"/>
                </a:lnTo>
                <a:lnTo>
                  <a:pt x="11205204" y="9258300"/>
                </a:lnTo>
                <a:lnTo>
                  <a:pt x="0" y="9258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271967" y="172883"/>
            <a:ext cx="18016034" cy="913131"/>
          </a:xfrm>
          <a:prstGeom prst="rect">
            <a:avLst/>
          </a:prstGeom>
        </p:spPr>
        <p:txBody>
          <a:bodyPr lIns="0" tIns="0" rIns="0" bIns="0" rtlCol="0" anchor="t">
            <a:spAutoFit/>
          </a:bodyPr>
          <a:lstStyle/>
          <a:p>
            <a:pPr algn="ctr">
              <a:lnSpc>
                <a:spcPts val="7419"/>
              </a:lnSpc>
              <a:spcBef>
                <a:spcPct val="0"/>
              </a:spcBef>
            </a:pPr>
            <a:r>
              <a:rPr lang="en-US" sz="5299" spc="169">
                <a:solidFill>
                  <a:srgbClr val="000000"/>
                </a:solidFill>
                <a:latin typeface="Helvetica World"/>
              </a:rPr>
              <a:t>Global Kiln Furniture Market Revenue share for 2022</a:t>
            </a:r>
          </a:p>
        </p:txBody>
      </p:sp>
      <p:sp>
        <p:nvSpPr>
          <p:cNvPr id="4" name="TextBox 4"/>
          <p:cNvSpPr txBox="1"/>
          <p:nvPr/>
        </p:nvSpPr>
        <p:spPr>
          <a:xfrm>
            <a:off x="8789140" y="5724525"/>
            <a:ext cx="9119592" cy="1640204"/>
          </a:xfrm>
          <a:prstGeom prst="rect">
            <a:avLst/>
          </a:prstGeom>
        </p:spPr>
        <p:txBody>
          <a:bodyPr lIns="0" tIns="0" rIns="0" bIns="0" rtlCol="0" anchor="t">
            <a:spAutoFit/>
          </a:bodyPr>
          <a:lstStyle/>
          <a:p>
            <a:pPr algn="ctr">
              <a:lnSpc>
                <a:spcPts val="6359"/>
              </a:lnSpc>
            </a:pPr>
            <a:r>
              <a:rPr lang="en-US" sz="5999" spc="191">
                <a:solidFill>
                  <a:srgbClr val="0C0A0F"/>
                </a:solidFill>
                <a:latin typeface="Barlow Semi-Bold"/>
              </a:rPr>
              <a:t>North America </a:t>
            </a:r>
          </a:p>
          <a:p>
            <a:pPr algn="ctr">
              <a:lnSpc>
                <a:spcPts val="6359"/>
              </a:lnSpc>
            </a:pPr>
            <a:r>
              <a:rPr lang="en-US" sz="5999" spc="191">
                <a:solidFill>
                  <a:srgbClr val="0C0A0F"/>
                </a:solidFill>
                <a:latin typeface="Barlow Semi-Bold"/>
              </a:rPr>
              <a:t> USD  69.77 Million</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252" b="-43652"/>
            </a:stretch>
          </a:blipFill>
        </p:spPr>
        <p:txBody>
          <a:bodyPr/>
          <a:lstStyle/>
          <a:p/>
        </p:txBody>
      </p:sp>
      <p:grpSp>
        <p:nvGrpSpPr>
          <p:cNvPr id="3" name="Group 3"/>
          <p:cNvGrpSpPr/>
          <p:nvPr/>
        </p:nvGrpSpPr>
        <p:grpSpPr>
          <a:xfrm>
            <a:off x="6217234" y="1994435"/>
            <a:ext cx="7975016" cy="2939379"/>
            <a:chExt cx="6848186" cy="2524059"/>
          </a:xfrm>
        </p:grpSpPr>
        <p:sp>
          <p:nvSpPr>
            <p:cNvPr id="4" name="Freeform 4"/>
            <p:cNvSpPr/>
            <p:nvPr/>
          </p:nvSpPr>
          <p:spPr>
            <a:xfrm>
              <a:off x="0" y="0"/>
              <a:ext cx="6848187" cy="2524060"/>
            </a:xfrm>
            <a:custGeom>
              <a:rect l="l" t="t" r="r" b="b"/>
              <a:pathLst>
                <a:path w="6848187" h="2524060">
                  <a:moveTo>
                    <a:pt x="6723726" y="2524060"/>
                  </a:moveTo>
                  <a:lnTo>
                    <a:pt x="124460" y="2524060"/>
                  </a:lnTo>
                  <a:cubicBezTo>
                    <a:pt x="55880" y="2524060"/>
                    <a:pt x="0" y="2468180"/>
                    <a:pt x="0" y="2399599"/>
                  </a:cubicBezTo>
                  <a:lnTo>
                    <a:pt x="0" y="124460"/>
                  </a:lnTo>
                  <a:cubicBezTo>
                    <a:pt x="0" y="55880"/>
                    <a:pt x="55880" y="0"/>
                    <a:pt x="124460" y="0"/>
                  </a:cubicBezTo>
                  <a:lnTo>
                    <a:pt x="6723727" y="0"/>
                  </a:lnTo>
                  <a:cubicBezTo>
                    <a:pt x="6792306" y="0"/>
                    <a:pt x="6848187" y="55880"/>
                    <a:pt x="6848187" y="124460"/>
                  </a:cubicBezTo>
                  <a:lnTo>
                    <a:pt x="6848187" y="2399600"/>
                  </a:lnTo>
                  <a:cubicBezTo>
                    <a:pt x="6848187" y="2468180"/>
                    <a:pt x="6792306" y="2524060"/>
                    <a:pt x="6723727" y="2524060"/>
                  </a:cubicBezTo>
                  <a:close/>
                </a:path>
              </a:pathLst>
            </a:custGeom>
            <a:solidFill>
              <a:srgbClr val="1E3048"/>
            </a:solidFill>
          </p:spPr>
          <p:txBody>
            <a:bodyPr/>
            <a:lstStyle/>
            <a:p/>
          </p:txBody>
        </p:sp>
      </p:grpSp>
      <p:grpSp>
        <p:nvGrpSpPr>
          <p:cNvPr id="5" name="Group 5"/>
          <p:cNvGrpSpPr/>
          <p:nvPr/>
        </p:nvGrpSpPr>
        <p:grpSpPr>
          <a:xfrm>
            <a:off x="5473078" y="5255369"/>
            <a:ext cx="8719172" cy="3037196"/>
            <a:chExt cx="7487197" cy="2608055"/>
          </a:xfrm>
        </p:grpSpPr>
        <p:sp>
          <p:nvSpPr>
            <p:cNvPr id="6" name="Freeform 6"/>
            <p:cNvSpPr/>
            <p:nvPr/>
          </p:nvSpPr>
          <p:spPr>
            <a:xfrm>
              <a:off x="0" y="0"/>
              <a:ext cx="7487197" cy="2608055"/>
            </a:xfrm>
            <a:custGeom>
              <a:rect l="l" t="t" r="r" b="b"/>
              <a:pathLst>
                <a:path w="7487197" h="2608055">
                  <a:moveTo>
                    <a:pt x="7362737" y="2608055"/>
                  </a:moveTo>
                  <a:lnTo>
                    <a:pt x="124460" y="2608055"/>
                  </a:lnTo>
                  <a:cubicBezTo>
                    <a:pt x="55880" y="2608055"/>
                    <a:pt x="0" y="2552175"/>
                    <a:pt x="0" y="2483595"/>
                  </a:cubicBezTo>
                  <a:lnTo>
                    <a:pt x="0" y="124460"/>
                  </a:lnTo>
                  <a:cubicBezTo>
                    <a:pt x="0" y="55880"/>
                    <a:pt x="55880" y="0"/>
                    <a:pt x="124460" y="0"/>
                  </a:cubicBezTo>
                  <a:lnTo>
                    <a:pt x="7362737" y="0"/>
                  </a:lnTo>
                  <a:cubicBezTo>
                    <a:pt x="7431317" y="0"/>
                    <a:pt x="7487197" y="55880"/>
                    <a:pt x="7487197" y="124460"/>
                  </a:cubicBezTo>
                  <a:lnTo>
                    <a:pt x="7487197" y="2483595"/>
                  </a:lnTo>
                  <a:cubicBezTo>
                    <a:pt x="7487197" y="2552175"/>
                    <a:pt x="7431317" y="2608055"/>
                    <a:pt x="7362737" y="2608055"/>
                  </a:cubicBezTo>
                  <a:close/>
                </a:path>
              </a:pathLst>
            </a:custGeom>
            <a:solidFill>
              <a:srgbClr val="3D393A"/>
            </a:solidFill>
          </p:spPr>
          <p:txBody>
            <a:bodyPr/>
            <a:lstStyle/>
            <a:p/>
          </p:txBody>
        </p:sp>
      </p:grpSp>
      <p:grpSp>
        <p:nvGrpSpPr>
          <p:cNvPr id="7" name="Group 7"/>
          <p:cNvGrpSpPr/>
          <p:nvPr/>
        </p:nvGrpSpPr>
        <p:grpSpPr>
          <a:xfrm>
            <a:off x="5473078" y="1994435"/>
            <a:ext cx="8719172" cy="2939379"/>
            <a:chExt cx="7487197" cy="2524059"/>
          </a:xfrm>
        </p:grpSpPr>
        <p:sp>
          <p:nvSpPr>
            <p:cNvPr id="8" name="Freeform 8"/>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5B3B2F"/>
            </a:solidFill>
          </p:spPr>
          <p:txBody>
            <a:bodyPr/>
            <a:lstStyle/>
            <a:p/>
          </p:txBody>
        </p:sp>
      </p:grpSp>
      <p:grpSp>
        <p:nvGrpSpPr>
          <p:cNvPr id="9" name="Group 9"/>
          <p:cNvGrpSpPr/>
          <p:nvPr/>
        </p:nvGrpSpPr>
        <p:grpSpPr>
          <a:xfrm>
            <a:off x="4353114" y="2449199"/>
            <a:ext cx="2239928" cy="2029850"/>
            <a:chExt cx="1923438" cy="1743043"/>
          </a:xfrm>
        </p:grpSpPr>
        <p:sp>
          <p:nvSpPr>
            <p:cNvPr id="10" name="Freeform 10"/>
            <p:cNvSpPr/>
            <p:nvPr/>
          </p:nvSpPr>
          <p:spPr>
            <a:xfrm>
              <a:off x="0" y="0"/>
              <a:ext cx="1923438" cy="1743043"/>
            </a:xfrm>
            <a:custGeom>
              <a:rect l="l" t="t" r="r" b="b"/>
              <a:pathLst>
                <a:path w="1923438" h="1743043">
                  <a:moveTo>
                    <a:pt x="1798977" y="1743042"/>
                  </a:moveTo>
                  <a:lnTo>
                    <a:pt x="124460" y="1743042"/>
                  </a:lnTo>
                  <a:cubicBezTo>
                    <a:pt x="55880" y="1743042"/>
                    <a:pt x="0" y="1687163"/>
                    <a:pt x="0" y="1618583"/>
                  </a:cubicBezTo>
                  <a:lnTo>
                    <a:pt x="0" y="124460"/>
                  </a:lnTo>
                  <a:cubicBezTo>
                    <a:pt x="0" y="55880"/>
                    <a:pt x="55880" y="0"/>
                    <a:pt x="124460" y="0"/>
                  </a:cubicBezTo>
                  <a:lnTo>
                    <a:pt x="1798978" y="0"/>
                  </a:lnTo>
                  <a:cubicBezTo>
                    <a:pt x="1867558" y="0"/>
                    <a:pt x="1923438" y="55880"/>
                    <a:pt x="1923438" y="124460"/>
                  </a:cubicBezTo>
                  <a:lnTo>
                    <a:pt x="1923438" y="1618583"/>
                  </a:lnTo>
                  <a:cubicBezTo>
                    <a:pt x="1923438" y="1687163"/>
                    <a:pt x="1867558" y="1743043"/>
                    <a:pt x="1798978" y="1743043"/>
                  </a:cubicBezTo>
                  <a:close/>
                </a:path>
              </a:pathLst>
            </a:custGeom>
            <a:solidFill>
              <a:srgbClr val="3D393A"/>
            </a:solidFill>
          </p:spPr>
          <p:txBody>
            <a:bodyPr/>
            <a:lstStyle/>
            <a:p/>
          </p:txBody>
        </p:sp>
      </p:grpSp>
      <p:grpSp>
        <p:nvGrpSpPr>
          <p:cNvPr id="11" name="Group 11"/>
          <p:cNvGrpSpPr/>
          <p:nvPr/>
        </p:nvGrpSpPr>
        <p:grpSpPr>
          <a:xfrm>
            <a:off x="4095750" y="5710134"/>
            <a:ext cx="2497292" cy="2029850"/>
            <a:chExt cx="2144437" cy="1743043"/>
          </a:xfrm>
        </p:grpSpPr>
        <p:sp>
          <p:nvSpPr>
            <p:cNvPr id="12" name="Freeform 12"/>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B3B2F"/>
            </a:solidFill>
          </p:spPr>
          <p:txBody>
            <a:bodyPr/>
            <a:lstStyle/>
            <a:p/>
          </p:txBody>
        </p:sp>
      </p:grpSp>
      <p:grpSp>
        <p:nvGrpSpPr>
          <p:cNvPr id="13" name="Group 13"/>
          <p:cNvGrpSpPr>
            <a:grpSpLocks noChangeAspect="1"/>
          </p:cNvGrpSpPr>
          <p:nvPr/>
        </p:nvGrpSpPr>
        <p:grpSpPr>
          <a:xfrm rot="5400000">
            <a:off x="6474795" y="3170365"/>
            <a:ext cx="678429" cy="587519"/>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D393A"/>
            </a:solidFill>
          </p:spPr>
          <p:txBody>
            <a:bodyPr/>
            <a:lstStyle/>
            <a:p/>
          </p:txBody>
        </p:sp>
      </p:grpSp>
      <p:grpSp>
        <p:nvGrpSpPr>
          <p:cNvPr id="15" name="Group 15"/>
          <p:cNvGrpSpPr>
            <a:grpSpLocks noChangeAspect="1"/>
          </p:cNvGrpSpPr>
          <p:nvPr/>
        </p:nvGrpSpPr>
        <p:grpSpPr>
          <a:xfrm rot="5400000">
            <a:off x="6474795" y="6431299"/>
            <a:ext cx="678429" cy="587519"/>
            <a:chExt cx="6350000" cy="5499100"/>
          </a:xfrm>
        </p:grpSpPr>
        <p:sp>
          <p:nvSpPr>
            <p:cNvPr id="16" name="Freeform 16"/>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B3B2F"/>
            </a:solidFill>
          </p:spPr>
          <p:txBody>
            <a:bodyPr/>
            <a:lstStyle/>
            <a:p/>
          </p:txBody>
        </p:sp>
      </p:grpSp>
      <p:sp>
        <p:nvSpPr>
          <p:cNvPr id="17" name="TextBox 17"/>
          <p:cNvSpPr txBox="1"/>
          <p:nvPr/>
        </p:nvSpPr>
        <p:spPr>
          <a:xfrm>
            <a:off x="4353114" y="3125061"/>
            <a:ext cx="2239928" cy="523009"/>
          </a:xfrm>
          <a:prstGeom prst="rect">
            <a:avLst/>
          </a:prstGeom>
        </p:spPr>
        <p:txBody>
          <a:bodyPr lIns="0" tIns="0" rIns="0" bIns="0" rtlCol="0" anchor="t">
            <a:spAutoFit/>
          </a:bodyPr>
          <a:lstStyle/>
          <a:p>
            <a:pPr algn="ctr">
              <a:lnSpc>
                <a:spcPts val="4351"/>
              </a:lnSpc>
              <a:spcBef>
                <a:spcPct val="0"/>
              </a:spcBef>
            </a:pPr>
            <a:r>
              <a:rPr lang="en-US" sz="3108" spc="99">
                <a:solidFill>
                  <a:srgbClr val="FFFFFF"/>
                </a:solidFill>
                <a:latin typeface="Garet Bold"/>
              </a:rPr>
              <a:t>Drivers</a:t>
            </a:r>
          </a:p>
        </p:txBody>
      </p:sp>
      <p:sp>
        <p:nvSpPr>
          <p:cNvPr id="18" name="TextBox 18"/>
          <p:cNvSpPr txBox="1"/>
          <p:nvPr/>
        </p:nvSpPr>
        <p:spPr>
          <a:xfrm>
            <a:off x="4095750" y="6434980"/>
            <a:ext cx="2754656" cy="523009"/>
          </a:xfrm>
          <a:prstGeom prst="rect">
            <a:avLst/>
          </a:prstGeom>
        </p:spPr>
        <p:txBody>
          <a:bodyPr lIns="0" tIns="0" rIns="0" bIns="0" rtlCol="0" anchor="t">
            <a:spAutoFit/>
          </a:bodyPr>
          <a:lstStyle/>
          <a:p>
            <a:pPr algn="ctr">
              <a:lnSpc>
                <a:spcPts val="4351"/>
              </a:lnSpc>
              <a:spcBef>
                <a:spcPct val="0"/>
              </a:spcBef>
            </a:pPr>
            <a:r>
              <a:rPr lang="en-US" sz="3108" spc="99">
                <a:solidFill>
                  <a:srgbClr val="FFFFFF"/>
                </a:solidFill>
                <a:latin typeface="Garet Bold"/>
              </a:rPr>
              <a:t>Restraints</a:t>
            </a:r>
          </a:p>
        </p:txBody>
      </p:sp>
      <p:sp>
        <p:nvSpPr>
          <p:cNvPr id="19" name="TextBox 19"/>
          <p:cNvSpPr txBox="1"/>
          <p:nvPr/>
        </p:nvSpPr>
        <p:spPr>
          <a:xfrm>
            <a:off x="7107770" y="2113708"/>
            <a:ext cx="6848905" cy="2659380"/>
          </a:xfrm>
          <a:prstGeom prst="rect">
            <a:avLst/>
          </a:prstGeom>
        </p:spPr>
        <p:txBody>
          <a:bodyPr lIns="0" tIns="0" rIns="0" bIns="0" rtlCol="0" anchor="t">
            <a:spAutoFit/>
          </a:bodyPr>
          <a:lstStyle/>
          <a:p>
            <a:pPr>
              <a:lnSpc>
                <a:spcPts val="5250"/>
              </a:lnSpc>
            </a:pPr>
            <a:r>
              <a:rPr lang="en-US" sz="4200" spc="134">
                <a:solidFill>
                  <a:srgbClr val="FFFFFF"/>
                </a:solidFill>
                <a:latin typeface="Barlow Semi-Bold"/>
              </a:rPr>
              <a:t>Rising demand for residential construction industry due to urbanization</a:t>
            </a:r>
          </a:p>
        </p:txBody>
      </p:sp>
      <p:sp>
        <p:nvSpPr>
          <p:cNvPr id="20" name="TextBox 20"/>
          <p:cNvSpPr txBox="1"/>
          <p:nvPr/>
        </p:nvSpPr>
        <p:spPr>
          <a:xfrm>
            <a:off x="7209923" y="5693832"/>
            <a:ext cx="6644599" cy="1992630"/>
          </a:xfrm>
          <a:prstGeom prst="rect">
            <a:avLst/>
          </a:prstGeom>
        </p:spPr>
        <p:txBody>
          <a:bodyPr lIns="0" tIns="0" rIns="0" bIns="0" rtlCol="0" anchor="t">
            <a:spAutoFit/>
          </a:bodyPr>
          <a:lstStyle/>
          <a:p>
            <a:pPr>
              <a:lnSpc>
                <a:spcPts val="5250"/>
              </a:lnSpc>
            </a:pPr>
            <a:r>
              <a:rPr lang="en-US" sz="4200" spc="134">
                <a:solidFill>
                  <a:srgbClr val="FFFFFF"/>
                </a:solidFill>
                <a:latin typeface="Barlow Semi-Bold"/>
              </a:rPr>
              <a:t>High replacement rate results in increase in the operational cost</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78" b="-17340"/>
            </a:stretch>
          </a:blipFill>
        </p:spPr>
        <p:txBody>
          <a:bodyPr/>
          <a:lstStyle/>
          <a:p/>
        </p:txBody>
      </p:sp>
      <p:grpSp>
        <p:nvGrpSpPr>
          <p:cNvPr id="3" name="Group 3"/>
          <p:cNvGrpSpPr/>
          <p:nvPr/>
        </p:nvGrpSpPr>
        <p:grpSpPr>
          <a:xfrm>
            <a:off x="1550194" y="1644361"/>
            <a:ext cx="15187612" cy="6998277"/>
            <a:chExt cx="4000030" cy="1843168"/>
          </a:xfrm>
        </p:grpSpPr>
        <p:sp>
          <p:nvSpPr>
            <p:cNvPr id="4" name="Freeform 4"/>
            <p:cNvSpPr/>
            <p:nvPr/>
          </p:nvSpPr>
          <p:spPr>
            <a:xfrm>
              <a:off x="0" y="0"/>
              <a:ext cx="4000029" cy="1843168"/>
            </a:xfrm>
            <a:custGeom>
              <a:rect l="l" t="t" r="r" b="b"/>
              <a:pathLst>
                <a:path w="4000029" h="1843168">
                  <a:moveTo>
                    <a:pt x="0" y="0"/>
                  </a:moveTo>
                  <a:lnTo>
                    <a:pt x="4000029" y="0"/>
                  </a:lnTo>
                  <a:lnTo>
                    <a:pt x="4000029" y="1843168"/>
                  </a:lnTo>
                  <a:lnTo>
                    <a:pt x="0" y="1843168"/>
                  </a:lnTo>
                  <a:close/>
                </a:path>
              </a:pathLst>
            </a:custGeom>
            <a:solidFill>
              <a:srgbClr val="000000">
                <a:alpha val="80000"/>
              </a:srgbClr>
            </a:solidFill>
          </p:spPr>
          <p:txBody>
            <a:bodyPr/>
            <a:lstStyle/>
            <a:p/>
          </p:txBody>
        </p:sp>
        <p:sp>
          <p:nvSpPr>
            <p:cNvPr id="5" name="TextBox 5"/>
            <p:cNvSpPr txBox="1"/>
            <p:nvPr/>
          </p:nvSpPr>
          <p:spPr>
            <a:xfrm>
              <a:off x="0" y="-19050"/>
              <a:ext cx="4000030" cy="1862218"/>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3665071" y="1981192"/>
            <a:ext cx="10957859" cy="897897"/>
          </a:xfrm>
          <a:prstGeom prst="rect">
            <a:avLst/>
          </a:prstGeom>
        </p:spPr>
        <p:txBody>
          <a:bodyPr lIns="0" tIns="0" rIns="0" bIns="0" rtlCol="0" anchor="t">
            <a:spAutoFit/>
          </a:bodyPr>
          <a:lstStyle/>
          <a:p>
            <a:pPr algn="ctr">
              <a:lnSpc>
                <a:spcPts val="6955"/>
              </a:lnSpc>
            </a:pPr>
            <a:r>
              <a:rPr lang="en-US" sz="6500">
                <a:solidFill>
                  <a:srgbClr val="FFFFFF"/>
                </a:solidFill>
                <a:latin typeface="Canva Sans"/>
              </a:rPr>
              <a:t>AUTHOR'S PERSPECTIVE</a:t>
            </a:r>
          </a:p>
        </p:txBody>
      </p:sp>
      <p:sp>
        <p:nvSpPr>
          <p:cNvPr id="7" name="TextBox 7"/>
          <p:cNvSpPr txBox="1"/>
          <p:nvPr/>
        </p:nvSpPr>
        <p:spPr>
          <a:xfrm>
            <a:off x="1673586" y="2968278"/>
            <a:ext cx="14940828" cy="5443856"/>
          </a:xfrm>
          <a:prstGeom prst="rect">
            <a:avLst/>
          </a:prstGeom>
        </p:spPr>
        <p:txBody>
          <a:bodyPr lIns="0" tIns="0" rIns="0" bIns="0" rtlCol="0" anchor="t">
            <a:spAutoFit/>
          </a:bodyPr>
          <a:lstStyle/>
          <a:p>
            <a:pPr marL="604513" lvl="1" indent="-302256">
              <a:lnSpc>
                <a:spcPts val="3919"/>
              </a:lnSpc>
              <a:buFont typeface="Arial"/>
              <a:buChar char="•"/>
            </a:pPr>
            <a:r>
              <a:rPr lang="en-US" sz="2799" spc="89">
                <a:solidFill>
                  <a:srgbClr val="FFFFFF"/>
                </a:solidFill>
                <a:latin typeface="Barlow Semi-Bold"/>
              </a:rPr>
              <a:t>The Global Kiln Furniture Market revenue in 2016: USD 116.33 Million</a:t>
            </a:r>
          </a:p>
          <a:p>
            <a:pPr marL="604513" lvl="1" indent="-302256">
              <a:lnSpc>
                <a:spcPts val="3919"/>
              </a:lnSpc>
              <a:buFont typeface="Arial"/>
              <a:buChar char="•"/>
            </a:pPr>
            <a:r>
              <a:rPr lang="en-US" sz="2799" spc="89">
                <a:solidFill>
                  <a:srgbClr val="FFFFFF"/>
                </a:solidFill>
                <a:latin typeface="Barlow Semi-Bold"/>
              </a:rPr>
              <a:t> Silicon carbide has been chosen as the basic material for the fabrication to have top-quality kiln furniture with maximum heat conductivity and resistance, high refractoriness under load, and strong mechanical strength.</a:t>
            </a:r>
          </a:p>
          <a:p>
            <a:pPr marL="604513" lvl="1" indent="-302256">
              <a:lnSpc>
                <a:spcPts val="3919"/>
              </a:lnSpc>
              <a:buFont typeface="Arial"/>
              <a:buChar char="•"/>
            </a:pPr>
            <a:r>
              <a:rPr lang="en-US" sz="2799" spc="89">
                <a:solidFill>
                  <a:srgbClr val="FFFFFF"/>
                </a:solidFill>
                <a:latin typeface="Barlow Semi-Bold"/>
              </a:rPr>
              <a:t>Pure alumina, alumina-mullite, and electro-fused zirconia kiln furniture are commonly used in electronic component heat treatment.</a:t>
            </a:r>
          </a:p>
          <a:p>
            <a:pPr marL="604513" lvl="1" indent="-302256">
              <a:lnSpc>
                <a:spcPts val="3919"/>
              </a:lnSpc>
              <a:buFont typeface="Arial"/>
              <a:buChar char="•"/>
            </a:pPr>
            <a:r>
              <a:rPr lang="en-US" sz="2799" spc="89">
                <a:solidFill>
                  <a:srgbClr val="FFFFFF"/>
                </a:solidFill>
                <a:latin typeface="Barlow Semi-Bold"/>
              </a:rPr>
              <a:t>Kiln furniture is used in the manufacture of components of the iron &amp; steel industry, mining industry as well as for the mineral processing unit, coal, smelting, machinery, port and other industries, coal transportation, material delivery systems, pulverizing systems, ash discharge, dust removal systems, and other wearable mechanical equipment.</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p:txBody>
      </p:sp>
      <p:grpSp>
        <p:nvGrpSpPr>
          <p:cNvPr id="3" name="Group 3"/>
          <p:cNvGrpSpPr/>
          <p:nvPr/>
        </p:nvGrpSpPr>
        <p:grpSpPr>
          <a:xfrm>
            <a:off x="0" y="0"/>
            <a:ext cx="18288000" cy="10287000"/>
            <a:chExt cx="4816593" cy="2709333"/>
          </a:xfrm>
        </p:grpSpPr>
        <p:sp>
          <p:nvSpPr>
            <p:cNvPr id="4" name="Freeform 4"/>
            <p:cNvSpPr/>
            <p:nvPr/>
          </p:nvSpPr>
          <p:spPr>
            <a:xfrm>
              <a:off x="0" y="0"/>
              <a:ext cx="4816592" cy="2709333"/>
            </a:xfrm>
            <a:custGeom>
              <a:rect l="l" t="t" r="r" b="b"/>
              <a:pathLst>
                <a:path w="4816592" h="2709333">
                  <a:moveTo>
                    <a:pt x="0" y="0"/>
                  </a:moveTo>
                  <a:lnTo>
                    <a:pt x="4816592" y="0"/>
                  </a:lnTo>
                  <a:lnTo>
                    <a:pt x="4816592" y="2709333"/>
                  </a:lnTo>
                  <a:lnTo>
                    <a:pt x="0" y="2709333"/>
                  </a:lnTo>
                  <a:close/>
                </a:path>
              </a:pathLst>
            </a:custGeom>
            <a:solidFill>
              <a:srgbClr val="000000">
                <a:alpha val="40000"/>
              </a:srgbClr>
            </a:solidFill>
          </p:spPr>
          <p:txBody>
            <a:bodyPr/>
            <a:lstStyle/>
            <a:p/>
          </p:txBody>
        </p:sp>
        <p:sp>
          <p:nvSpPr>
            <p:cNvPr id="5" name="TextBox 5"/>
            <p:cNvSpPr txBox="1"/>
            <p:nvPr/>
          </p:nvSpPr>
          <p:spPr>
            <a:xfrm>
              <a:off x="0" y="-47625"/>
              <a:ext cx="4816593" cy="2756958"/>
            </a:xfrm>
            <a:prstGeom prst="rect">
              <a:avLst/>
            </a:prstGeom>
          </p:spPr>
          <p:txBody>
            <a:bodyPr lIns="50800" tIns="50800" rIns="50800" bIns="50800" rtlCol="0" anchor="ctr"/>
            <a:lstStyle/>
            <a:p>
              <a:pPr algn="ctr">
                <a:lnSpc>
                  <a:spcPts val="3079"/>
                </a:lnSpc>
              </a:pPr>
              <a:endParaRPr/>
            </a:p>
          </p:txBody>
        </p:sp>
      </p:grpSp>
      <p:sp>
        <p:nvSpPr>
          <p:cNvPr id="6" name="Freeform 6"/>
          <p:cNvSpPr/>
          <p:nvPr/>
        </p:nvSpPr>
        <p:spPr>
          <a:xfrm>
            <a:off x="1028700" y="3078973"/>
            <a:ext cx="3992347" cy="1673388"/>
          </a:xfrm>
          <a:custGeom>
            <a:rect l="l" t="t" r="r" b="b"/>
            <a:pathLst>
              <a:path w="3992347" h="1673388">
                <a:moveTo>
                  <a:pt x="0" y="0"/>
                </a:moveTo>
                <a:lnTo>
                  <a:pt x="3992347" y="0"/>
                </a:lnTo>
                <a:lnTo>
                  <a:pt x="3992347" y="1673388"/>
                </a:lnTo>
                <a:lnTo>
                  <a:pt x="0" y="1673388"/>
                </a:lnTo>
                <a:lnTo>
                  <a:pt x="0" y="0"/>
                </a:lnTo>
                <a:close/>
              </a:path>
            </a:pathLst>
          </a:custGeom>
          <a:blipFill>
            <a:blip r:embed="rId3"/>
            <a:stretch>
              <a:fillRect/>
            </a:stretch>
          </a:blipFill>
        </p:spPr>
        <p:txBody>
          <a:bodyPr/>
          <a:lstStyle/>
          <a:p/>
        </p:txBody>
      </p:sp>
      <p:sp>
        <p:nvSpPr>
          <p:cNvPr id="7" name="Freeform 7"/>
          <p:cNvSpPr/>
          <p:nvPr/>
        </p:nvSpPr>
        <p:spPr>
          <a:xfrm>
            <a:off x="1600200" y="5610609"/>
            <a:ext cx="2467801" cy="2456583"/>
          </a:xfrm>
          <a:custGeom>
            <a:rect l="l" t="t" r="r" b="b"/>
            <a:pathLst>
              <a:path w="2467801" h="2456583">
                <a:moveTo>
                  <a:pt x="0" y="0"/>
                </a:moveTo>
                <a:lnTo>
                  <a:pt x="2467801" y="0"/>
                </a:lnTo>
                <a:lnTo>
                  <a:pt x="2467801" y="2456583"/>
                </a:lnTo>
                <a:lnTo>
                  <a:pt x="0" y="2456583"/>
                </a:lnTo>
                <a:lnTo>
                  <a:pt x="0" y="0"/>
                </a:lnTo>
                <a:close/>
              </a:path>
            </a:pathLst>
          </a:custGeom>
          <a:blipFill>
            <a:blip r:embed="rId4"/>
            <a:stretch>
              <a:fillRect l="-18181" t="-19634" r="-18181" b="-17351"/>
            </a:stretch>
          </a:blipFill>
        </p:spPr>
        <p:txBody>
          <a:bodyPr/>
          <a:lstStyle/>
          <a:p/>
        </p:txBody>
      </p:sp>
      <p:sp>
        <p:nvSpPr>
          <p:cNvPr id="8" name="Freeform 8"/>
          <p:cNvSpPr/>
          <p:nvPr/>
        </p:nvSpPr>
        <p:spPr>
          <a:xfrm>
            <a:off x="6446932" y="3188018"/>
            <a:ext cx="4926545" cy="1455299"/>
          </a:xfrm>
          <a:custGeom>
            <a:rect l="l" t="t" r="r" b="b"/>
            <a:pathLst>
              <a:path w="4926545" h="1455299">
                <a:moveTo>
                  <a:pt x="0" y="0"/>
                </a:moveTo>
                <a:lnTo>
                  <a:pt x="4926545" y="0"/>
                </a:lnTo>
                <a:lnTo>
                  <a:pt x="4926545" y="1455299"/>
                </a:lnTo>
                <a:lnTo>
                  <a:pt x="0" y="1455299"/>
                </a:lnTo>
                <a:lnTo>
                  <a:pt x="0" y="0"/>
                </a:lnTo>
                <a:close/>
              </a:path>
            </a:pathLst>
          </a:custGeom>
          <a:blipFill>
            <a:blip r:embed="rId5"/>
            <a:stretch>
              <a:fillRect/>
            </a:stretch>
          </a:blipFill>
        </p:spPr>
        <p:txBody>
          <a:bodyPr/>
          <a:lstStyle/>
          <a:p/>
        </p:txBody>
      </p:sp>
      <p:sp>
        <p:nvSpPr>
          <p:cNvPr id="9" name="Freeform 9"/>
          <p:cNvSpPr/>
          <p:nvPr/>
        </p:nvSpPr>
        <p:spPr>
          <a:xfrm>
            <a:off x="12292121" y="3273545"/>
            <a:ext cx="5455089" cy="1284243"/>
          </a:xfrm>
          <a:custGeom>
            <a:rect l="l" t="t" r="r" b="b"/>
            <a:pathLst>
              <a:path w="5455089" h="1284243">
                <a:moveTo>
                  <a:pt x="0" y="0"/>
                </a:moveTo>
                <a:lnTo>
                  <a:pt x="5455089" y="0"/>
                </a:lnTo>
                <a:lnTo>
                  <a:pt x="5455089" y="1284244"/>
                </a:lnTo>
                <a:lnTo>
                  <a:pt x="0" y="1284244"/>
                </a:lnTo>
                <a:lnTo>
                  <a:pt x="0" y="0"/>
                </a:lnTo>
                <a:close/>
              </a:path>
            </a:pathLst>
          </a:custGeom>
          <a:blipFill>
            <a:blip r:embed="rId6"/>
            <a:stretch>
              <a:fillRect/>
            </a:stretch>
          </a:blipFill>
        </p:spPr>
        <p:txBody>
          <a:bodyPr/>
          <a:lstStyle/>
          <a:p/>
        </p:txBody>
      </p:sp>
      <p:sp>
        <p:nvSpPr>
          <p:cNvPr id="10" name="Freeform 10"/>
          <p:cNvSpPr/>
          <p:nvPr/>
        </p:nvSpPr>
        <p:spPr>
          <a:xfrm>
            <a:off x="6502121" y="5910142"/>
            <a:ext cx="4871357" cy="1442489"/>
          </a:xfrm>
          <a:custGeom>
            <a:rect l="l" t="t" r="r" b="b"/>
            <a:pathLst>
              <a:path w="4871357" h="1442489">
                <a:moveTo>
                  <a:pt x="0" y="0"/>
                </a:moveTo>
                <a:lnTo>
                  <a:pt x="4871356" y="0"/>
                </a:lnTo>
                <a:lnTo>
                  <a:pt x="4871356" y="1442489"/>
                </a:lnTo>
                <a:lnTo>
                  <a:pt x="0" y="1442489"/>
                </a:lnTo>
                <a:lnTo>
                  <a:pt x="0" y="0"/>
                </a:lnTo>
                <a:close/>
              </a:path>
            </a:pathLst>
          </a:custGeom>
          <a:blipFill>
            <a:blip r:embed="rId7"/>
            <a:stretch>
              <a:fillRect/>
            </a:stretch>
          </a:blipFill>
        </p:spPr>
        <p:txBody>
          <a:bodyPr/>
          <a:lstStyle/>
          <a:p/>
        </p:txBody>
      </p:sp>
      <p:sp>
        <p:nvSpPr>
          <p:cNvPr id="11" name="Freeform 11"/>
          <p:cNvSpPr/>
          <p:nvPr/>
        </p:nvSpPr>
        <p:spPr>
          <a:xfrm>
            <a:off x="12616139" y="5740919"/>
            <a:ext cx="4807052" cy="1611711"/>
          </a:xfrm>
          <a:custGeom>
            <a:rect l="l" t="t" r="r" b="b"/>
            <a:pathLst>
              <a:path w="4807052" h="1611711">
                <a:moveTo>
                  <a:pt x="0" y="0"/>
                </a:moveTo>
                <a:lnTo>
                  <a:pt x="4807052" y="0"/>
                </a:lnTo>
                <a:lnTo>
                  <a:pt x="4807052" y="1611712"/>
                </a:lnTo>
                <a:lnTo>
                  <a:pt x="0" y="1611712"/>
                </a:lnTo>
                <a:lnTo>
                  <a:pt x="0" y="0"/>
                </a:lnTo>
                <a:close/>
              </a:path>
            </a:pathLst>
          </a:custGeom>
          <a:blipFill>
            <a:blip r:embed="rId8"/>
            <a:stretch>
              <a:fillRect t="-102096" b="-96160"/>
            </a:stretch>
          </a:blipFill>
        </p:spPr>
        <p:txBody>
          <a:bodyPr/>
          <a:lstStyle/>
          <a:p/>
        </p:txBody>
      </p:sp>
      <p:sp>
        <p:nvSpPr>
          <p:cNvPr id="12" name="Freeform 12"/>
          <p:cNvSpPr/>
          <p:nvPr/>
        </p:nvSpPr>
        <p:spPr>
          <a:xfrm>
            <a:off x="6782415" y="8067192"/>
            <a:ext cx="4723171" cy="1694942"/>
          </a:xfrm>
          <a:custGeom>
            <a:rect l="l" t="t" r="r" b="b"/>
            <a:pathLst>
              <a:path w="4723171" h="1694942">
                <a:moveTo>
                  <a:pt x="0" y="0"/>
                </a:moveTo>
                <a:lnTo>
                  <a:pt x="4723170" y="0"/>
                </a:lnTo>
                <a:lnTo>
                  <a:pt x="4723170" y="1694942"/>
                </a:lnTo>
                <a:lnTo>
                  <a:pt x="0" y="1694942"/>
                </a:lnTo>
                <a:lnTo>
                  <a:pt x="0" y="0"/>
                </a:lnTo>
                <a:close/>
              </a:path>
            </a:pathLst>
          </a:custGeom>
          <a:blipFill>
            <a:blip r:embed="rId9"/>
            <a:stretch>
              <a:fillRect l="-8857" t="-56973" r="-9211" b="-50305"/>
            </a:stretch>
          </a:blipFill>
        </p:spPr>
        <p:txBody>
          <a:bodyPr/>
          <a:lstStyle/>
          <a:p/>
        </p:txBody>
      </p:sp>
      <p:sp>
        <p:nvSpPr>
          <p:cNvPr id="13" name="TextBox 13"/>
          <p:cNvSpPr txBox="1"/>
          <p:nvPr/>
        </p:nvSpPr>
        <p:spPr>
          <a:xfrm>
            <a:off x="5162248" y="10637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alphaModFix amt="47000"/>
            </a:blip>
            <a:stretch>
              <a:fillRect t="-9333" b="-9333"/>
            </a:stretch>
          </a:blipFill>
        </p:spPr>
        <p:txBody>
          <a:bodyPr/>
          <a:lstStyle/>
          <a:p/>
        </p:txBody>
      </p:sp>
      <p:sp>
        <p:nvSpPr>
          <p:cNvPr id="3" name="TextBox 3"/>
          <p:cNvSpPr txBox="1"/>
          <p:nvPr/>
        </p:nvSpPr>
        <p:spPr>
          <a:xfrm>
            <a:off x="5345680" y="736901"/>
            <a:ext cx="7331614" cy="414468"/>
          </a:xfrm>
          <a:prstGeom prst="rect">
            <a:avLst/>
          </a:prstGeom>
        </p:spPr>
        <p:txBody>
          <a:bodyPr lIns="0" tIns="0" rIns="0" bIns="0" rtlCol="0" anchor="t">
            <a:spAutoFit/>
          </a:bodyPr>
          <a:lstStyle/>
          <a:p>
            <a:pPr algn="ctr">
              <a:lnSpc>
                <a:spcPts val="3072"/>
              </a:lnSpc>
            </a:pPr>
            <a:r>
              <a:rPr lang="en-US" sz="3234">
                <a:solidFill>
                  <a:srgbClr val="000000"/>
                </a:solidFill>
                <a:latin typeface="Georgia Pro Bold"/>
              </a:rPr>
              <a:t>For Full Report</a:t>
            </a:r>
          </a:p>
        </p:txBody>
      </p:sp>
      <p:sp>
        <p:nvSpPr>
          <p:cNvPr id="4" name="TextBox 4"/>
          <p:cNvSpPr txBox="1"/>
          <p:nvPr/>
        </p:nvSpPr>
        <p:spPr>
          <a:xfrm>
            <a:off x="4173452" y="866774"/>
            <a:ext cx="9941097" cy="1461636"/>
          </a:xfrm>
          <a:prstGeom prst="rect">
            <a:avLst/>
          </a:prstGeom>
        </p:spPr>
        <p:txBody>
          <a:bodyPr lIns="0" tIns="0" rIns="0" bIns="0" rtlCol="0" anchor="t">
            <a:spAutoFit/>
          </a:bodyPr>
          <a:lstStyle/>
          <a:p>
            <a:pPr algn="ctr">
              <a:lnSpc>
                <a:spcPts val="11907"/>
              </a:lnSpc>
            </a:pPr>
            <a:r>
              <a:rPr lang="en-US" sz="8505">
                <a:solidFill>
                  <a:srgbClr val="000000"/>
                </a:solidFill>
                <a:latin typeface="Canva Sans Bold"/>
              </a:rPr>
              <a:t>Contact us</a:t>
            </a:r>
          </a:p>
        </p:txBody>
      </p:sp>
      <p:sp>
        <p:nvSpPr>
          <p:cNvPr id="5" name="Freeform 5"/>
          <p:cNvSpPr/>
          <p:nvPr/>
        </p:nvSpPr>
        <p:spPr>
          <a:xfrm>
            <a:off x="7256191" y="2180069"/>
            <a:ext cx="3510592" cy="2232225"/>
          </a:xfrm>
          <a:custGeom>
            <a:rect l="l" t="t" r="r" b="b"/>
            <a:pathLst>
              <a:path w="3510592" h="2232225">
                <a:moveTo>
                  <a:pt x="0" y="0"/>
                </a:moveTo>
                <a:lnTo>
                  <a:pt x="3510591" y="0"/>
                </a:lnTo>
                <a:lnTo>
                  <a:pt x="3510591" y="2232225"/>
                </a:lnTo>
                <a:lnTo>
                  <a:pt x="0" y="2232225"/>
                </a:lnTo>
                <a:lnTo>
                  <a:pt x="0" y="0"/>
                </a:lnTo>
                <a:close/>
              </a:path>
            </a:pathLst>
          </a:custGeom>
          <a:blipFill>
            <a:blip r:embed="rId3"/>
            <a:stretch>
              <a:fillRect/>
            </a:stretch>
          </a:blipFill>
        </p:spPr>
        <p:txBody>
          <a:bodyPr/>
          <a:lstStyle/>
          <a:p/>
        </p:txBody>
      </p:sp>
      <p:sp>
        <p:nvSpPr>
          <p:cNvPr id="6" name="TextBox 6"/>
          <p:cNvSpPr txBox="1"/>
          <p:nvPr/>
        </p:nvSpPr>
        <p:spPr>
          <a:xfrm>
            <a:off x="362281" y="4288469"/>
            <a:ext cx="17563438" cy="1062609"/>
          </a:xfrm>
          <a:prstGeom prst="rect">
            <a:avLst/>
          </a:prstGeom>
        </p:spPr>
        <p:txBody>
          <a:bodyPr lIns="0" tIns="0" rIns="0" bIns="0" rtlCol="0" anchor="t">
            <a:spAutoFit/>
          </a:bodyPr>
          <a:lstStyle/>
          <a:p>
            <a:pPr algn="ctr">
              <a:lnSpc>
                <a:spcPts val="8626"/>
              </a:lnSpc>
              <a:spcBef>
                <a:spcPct val="0"/>
              </a:spcBef>
            </a:pPr>
            <a:r>
              <a:rPr lang="en-US" sz="6161">
                <a:solidFill>
                  <a:srgbClr val="000000"/>
                </a:solidFill>
                <a:latin typeface="Lato Bold"/>
              </a:rPr>
              <a:t>COGNITIVE MARKET RESEARCH</a:t>
            </a:r>
          </a:p>
        </p:txBody>
      </p:sp>
      <p:sp>
        <p:nvSpPr>
          <p:cNvPr id="7" name="TextBox 7"/>
          <p:cNvSpPr txBox="1"/>
          <p:nvPr/>
        </p:nvSpPr>
        <p:spPr>
          <a:xfrm>
            <a:off x="4452266" y="5569313"/>
            <a:ext cx="9813972" cy="1082905"/>
          </a:xfrm>
          <a:prstGeom prst="rect">
            <a:avLst/>
          </a:prstGeom>
        </p:spPr>
        <p:txBody>
          <a:bodyPr lIns="0" tIns="0" rIns="0" bIns="0" rtlCol="0" anchor="t">
            <a:spAutoFit/>
          </a:bodyPr>
          <a:lstStyle/>
          <a:p>
            <a:pPr algn="ctr">
              <a:lnSpc>
                <a:spcPts val="4365"/>
              </a:lnSpc>
              <a:spcBef>
                <a:spcPct val="0"/>
              </a:spcBef>
            </a:pPr>
            <a:r>
              <a:rPr lang="en-US" sz="3118" spc="311">
                <a:solidFill>
                  <a:srgbClr val="000000"/>
                </a:solidFill>
                <a:latin typeface="Lato"/>
              </a:rPr>
              <a:t>Tel: +1 312-376-8303 | +44 020-8123-0732</a:t>
            </a:r>
          </a:p>
          <a:p>
            <a:pPr algn="ctr">
              <a:lnSpc>
                <a:spcPts val="4365"/>
              </a:lnSpc>
              <a:spcBef>
                <a:spcPct val="0"/>
              </a:spcBef>
            </a:pPr>
            <a:r>
              <a:rPr lang="en-US" sz="3118" spc="311">
                <a:solidFill>
                  <a:srgbClr val="000000"/>
                </a:solidFill>
                <a:latin typeface="Lato"/>
              </a:rPr>
              <a:t>India: (+91) 983-496-8611</a:t>
            </a:r>
          </a:p>
        </p:txBody>
      </p:sp>
      <p:sp>
        <p:nvSpPr>
          <p:cNvPr id="8" name="TextBox 8"/>
          <p:cNvSpPr txBox="1"/>
          <p:nvPr/>
        </p:nvSpPr>
        <p:spPr>
          <a:xfrm>
            <a:off x="2825577" y="6870452"/>
            <a:ext cx="12636846" cy="535280"/>
          </a:xfrm>
          <a:prstGeom prst="rect">
            <a:avLst/>
          </a:prstGeom>
        </p:spPr>
        <p:txBody>
          <a:bodyPr lIns="0" tIns="0" rIns="0" bIns="0" rtlCol="0" anchor="t">
            <a:spAutoFit/>
          </a:bodyPr>
          <a:lstStyle/>
          <a:p>
            <a:pPr algn="ctr">
              <a:lnSpc>
                <a:spcPts val="4360"/>
              </a:lnSpc>
            </a:pPr>
            <a:r>
              <a:rPr lang="en-US" sz="3114" spc="317">
                <a:solidFill>
                  <a:srgbClr val="000000"/>
                </a:solidFill>
                <a:latin typeface="Lato"/>
              </a:rPr>
              <a:t>sales@cognitivemarketresearch.com</a:t>
            </a:r>
          </a:p>
        </p:txBody>
      </p:sp>
      <p:sp>
        <p:nvSpPr>
          <p:cNvPr id="9" name="TextBox 9"/>
          <p:cNvSpPr txBox="1"/>
          <p:nvPr/>
        </p:nvSpPr>
        <p:spPr>
          <a:xfrm>
            <a:off x="1829091" y="7615282"/>
            <a:ext cx="15060323" cy="663091"/>
          </a:xfrm>
          <a:prstGeom prst="rect">
            <a:avLst/>
          </a:prstGeom>
        </p:spPr>
        <p:txBody>
          <a:bodyPr lIns="0" tIns="0" rIns="0" bIns="0" rtlCol="0" anchor="t">
            <a:spAutoFit/>
          </a:bodyPr>
          <a:lstStyle/>
          <a:p>
            <a:pPr algn="ctr">
              <a:lnSpc>
                <a:spcPts val="5451"/>
              </a:lnSpc>
              <a:spcBef>
                <a:spcPct val="0"/>
              </a:spcBef>
            </a:pPr>
            <a:r>
              <a:rPr lang="en-US" sz="3894" spc="389">
                <a:solidFill>
                  <a:srgbClr val="000000"/>
                </a:solidFill>
                <a:latin typeface="Lato"/>
              </a:rPr>
              <a:t>Access the Full Report : </a:t>
            </a:r>
            <a:r>
              <a:rPr lang="en-US" sz="3894" u="sng" spc="389">
                <a:solidFill>
                  <a:srgbClr val="000000"/>
                </a:solidFill>
                <a:latin typeface="Lato"/>
                <a:hlinkClick r:id="rId4" tooltip="https://tinyurl.com/4yjzkba5"/>
              </a:rPr>
              <a:t>https://tinyurl.com/4yjzkba5</a:t>
            </a:r>
          </a:p>
        </p:txBody>
      </p:sp>
      <p:sp>
        <p:nvSpPr>
          <p:cNvPr id="10" name="TextBox 10"/>
          <p:cNvSpPr txBox="1"/>
          <p:nvPr/>
        </p:nvSpPr>
        <p:spPr>
          <a:xfrm>
            <a:off x="5046026" y="9346339"/>
            <a:ext cx="8507676" cy="758820"/>
          </a:xfrm>
          <a:prstGeom prst="rect">
            <a:avLst/>
          </a:prstGeom>
        </p:spPr>
        <p:txBody>
          <a:bodyPr lIns="0" tIns="0" rIns="0" bIns="0" rtlCol="0" anchor="t">
            <a:spAutoFit/>
          </a:bodyPr>
          <a:lstStyle/>
          <a:p>
            <a:pPr algn="ctr">
              <a:lnSpc>
                <a:spcPts val="2974"/>
              </a:lnSpc>
            </a:pPr>
            <a:r>
              <a:rPr lang="en-US" sz="2833" spc="283">
                <a:solidFill>
                  <a:srgbClr val="000000"/>
                </a:solidFill>
                <a:latin typeface="Lato"/>
              </a:rPr>
              <a:t>Please visit our website:</a:t>
            </a:r>
          </a:p>
          <a:p>
            <a:pPr algn="ctr">
              <a:lnSpc>
                <a:spcPts val="2974"/>
              </a:lnSpc>
            </a:pPr>
            <a:r>
              <a:rPr lang="en-US" sz="2833" u="sng" spc="28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Kiln Furniture Market Report 2023</dc:title>
  <cp:lastModifiedBy>decipher market</cp:lastModifiedBy>
  <cp:revision>2</cp:revision>
  <dcterms:created xsi:type="dcterms:W3CDTF">2006-08-16T00:00:00Z</dcterms:created>
  <dcterms:modified xsi:type="dcterms:W3CDTF">2024-02-15T10:56:28Z</dcterms:modified>
</cp:coreProperties>
</file>