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hyperlink" Target="https://tinyurl.com/3hy9jxe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167" b="-3350"/>
            </a:stretch>
          </a:blipFill>
        </p:spPr>
        <p:txBody>
          <a:bodyPr/>
          <a:lstStyle/>
          <a:p/>
        </p:txBody>
      </p:sp>
      <p:sp>
        <p:nvSpPr>
          <p:cNvPr id="3" name="TextBox 3"/>
          <p:cNvSpPr txBox="1"/>
          <p:nvPr/>
        </p:nvSpPr>
        <p:spPr>
          <a:xfrm>
            <a:off x="4734669" y="7443960"/>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4446340" y="2688218"/>
            <a:ext cx="9395319" cy="4014471"/>
          </a:xfrm>
          <a:prstGeom prst="rect">
            <a:avLst/>
          </a:prstGeom>
        </p:spPr>
        <p:txBody>
          <a:bodyPr lIns="0" tIns="0" rIns="0" bIns="0" rtlCol="0" anchor="t">
            <a:spAutoFit/>
          </a:bodyPr>
          <a:lstStyle/>
          <a:p>
            <a:pPr>
              <a:lnSpc>
                <a:spcPts val="7840"/>
              </a:lnSpc>
            </a:pPr>
            <a:r>
              <a:rPr lang="en-US" sz="7200">
                <a:solidFill>
                  <a:srgbClr val="000000"/>
                </a:solidFill>
                <a:latin typeface="Canva Sans"/>
              </a:rPr>
              <a:t>GLOBAL </a:t>
            </a:r>
          </a:p>
          <a:p>
            <a:pPr>
              <a:lnSpc>
                <a:spcPts val="7840"/>
              </a:lnSpc>
            </a:pPr>
            <a:r>
              <a:rPr lang="en-US" sz="7200">
                <a:solidFill>
                  <a:srgbClr val="000000"/>
                </a:solidFill>
                <a:latin typeface="Canva Sans"/>
              </a:rPr>
              <a:t>KIDS TOYS</a:t>
            </a:r>
          </a:p>
          <a:p>
            <a:pPr>
              <a:lnSpc>
                <a:spcPts val="7840"/>
              </a:lnSpc>
            </a:pPr>
            <a:r>
              <a:rPr lang="en-US" sz="7200">
                <a:solidFill>
                  <a:srgbClr val="000000"/>
                </a:solidFill>
                <a:latin typeface="Canva Sans"/>
              </a:rPr>
              <a:t>MARKET REPORT </a:t>
            </a:r>
          </a:p>
          <a:p>
            <a:pPr>
              <a:lnSpc>
                <a:spcPts val="7840"/>
              </a:lnSpc>
            </a:pPr>
            <a:r>
              <a:rPr lang="en-US" sz="72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r="-23175"/>
            </a:stretch>
          </a:blipFill>
        </p:spPr>
        <p:txBody>
          <a:bodyPr/>
          <a:lstStyle/>
          <a:p/>
        </p:txBody>
      </p:sp>
      <p:sp>
        <p:nvSpPr>
          <p:cNvPr id="3" name="TextBox 3"/>
          <p:cNvSpPr txBox="1"/>
          <p:nvPr/>
        </p:nvSpPr>
        <p:spPr>
          <a:xfrm>
            <a:off x="1673177" y="650557"/>
            <a:ext cx="8127807"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INTRODUCTION</a:t>
            </a:r>
          </a:p>
        </p:txBody>
      </p:sp>
      <p:sp>
        <p:nvSpPr>
          <p:cNvPr id="4" name="TextBox 4"/>
          <p:cNvSpPr txBox="1"/>
          <p:nvPr/>
        </p:nvSpPr>
        <p:spPr>
          <a:xfrm>
            <a:off x="318156" y="1907128"/>
            <a:ext cx="11765804" cy="7981950"/>
          </a:xfrm>
          <a:prstGeom prst="rect">
            <a:avLst/>
          </a:prstGeom>
        </p:spPr>
        <p:txBody>
          <a:bodyPr lIns="0" tIns="0" rIns="0" bIns="0" rtlCol="0" anchor="t">
            <a:spAutoFit/>
          </a:bodyPr>
          <a:lstStyle/>
          <a:p>
            <a:pPr>
              <a:lnSpc>
                <a:spcPts val="4200"/>
              </a:lnSpc>
              <a:spcBef>
                <a:spcPct val="0"/>
              </a:spcBef>
            </a:pPr>
            <a:r>
              <a:rPr lang="en-US" sz="3000">
                <a:solidFill>
                  <a:srgbClr val="000000"/>
                </a:solidFill>
                <a:latin typeface="Montserrat"/>
              </a:rPr>
              <a:t>The production, marketing, and distribution of goods intended for children's amusement and growth are all included in the kids' toys market. Traditional toys like dolls and action figures are among them, as are cutting-edge technological and instructional toys. The dynamic and diverse market is driven by factors such as changing consumer preferences, parental emphasis on child development, and rising disposable budgets. It offers various alternatives to engage and stimulate youngsters, catering to different age groups and interests. To satisfy the needs of picky parents, manufacturers frequently incorporate technology, instructional elements, and safety regulations. Innovation, safety concerns, and a constant adjustment to cultural trends impacting children's play choices characterize the global kids' toys business.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73103" y="6081073"/>
            <a:ext cx="8945720" cy="2708309"/>
            <a:chExt cx="860407" cy="260488"/>
          </a:xfrm>
        </p:grpSpPr>
        <p:sp>
          <p:nvSpPr>
            <p:cNvPr id="4" name="Freeform 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1359" y="6413835"/>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7" name="Group 7"/>
          <p:cNvGrpSpPr/>
          <p:nvPr/>
        </p:nvGrpSpPr>
        <p:grpSpPr>
          <a:xfrm>
            <a:off x="690416" y="6326505"/>
            <a:ext cx="2152832" cy="215283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36897" y="3098016"/>
            <a:ext cx="8945720" cy="2708309"/>
            <a:chExt cx="860407" cy="260488"/>
          </a:xfrm>
        </p:grpSpPr>
        <p:sp>
          <p:nvSpPr>
            <p:cNvPr id="14" name="Freeform 14"/>
            <p:cNvSpPr/>
            <p:nvPr/>
          </p:nvSpPr>
          <p:spPr>
            <a:xfrm>
              <a:off x="0" y="0"/>
              <a:ext cx="860407" cy="260488"/>
            </a:xfrm>
            <a:custGeom>
              <a:rect l="l" t="t" r="r" b="b"/>
              <a:pathLst>
                <a:path w="860407" h="260488">
                  <a:moveTo>
                    <a:pt x="86543" y="0"/>
                  </a:moveTo>
                  <a:lnTo>
                    <a:pt x="773864" y="0"/>
                  </a:lnTo>
                  <a:cubicBezTo>
                    <a:pt x="821661" y="0"/>
                    <a:pt x="860407" y="38747"/>
                    <a:pt x="860407" y="86543"/>
                  </a:cubicBezTo>
                  <a:lnTo>
                    <a:pt x="860407" y="173944"/>
                  </a:lnTo>
                  <a:cubicBezTo>
                    <a:pt x="860407" y="221741"/>
                    <a:pt x="821661" y="260488"/>
                    <a:pt x="773864" y="260488"/>
                  </a:cubicBezTo>
                  <a:lnTo>
                    <a:pt x="86543" y="260488"/>
                  </a:lnTo>
                  <a:cubicBezTo>
                    <a:pt x="38747" y="260488"/>
                    <a:pt x="0" y="221741"/>
                    <a:pt x="0" y="173944"/>
                  </a:cubicBezTo>
                  <a:lnTo>
                    <a:pt x="0" y="86543"/>
                  </a:lnTo>
                  <a:cubicBezTo>
                    <a:pt x="0" y="38747"/>
                    <a:pt x="38747" y="0"/>
                    <a:pt x="86543" y="0"/>
                  </a:cubicBezTo>
                  <a:close/>
                </a:path>
              </a:pathLst>
            </a:custGeom>
            <a:solidFill>
              <a:srgbClr val="4B301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05152" y="3430778"/>
            <a:ext cx="2185011" cy="2182280"/>
          </a:xfrm>
          <a:custGeom>
            <a:rect l="l" t="t" r="r" b="b"/>
            <a:pathLst>
              <a:path w="2185011" h="2182280">
                <a:moveTo>
                  <a:pt x="0" y="0"/>
                </a:moveTo>
                <a:lnTo>
                  <a:pt x="2185011" y="0"/>
                </a:lnTo>
                <a:lnTo>
                  <a:pt x="2185011" y="2182280"/>
                </a:lnTo>
                <a:lnTo>
                  <a:pt x="0" y="2182280"/>
                </a:lnTo>
                <a:lnTo>
                  <a:pt x="0" y="0"/>
                </a:lnTo>
                <a:close/>
              </a:path>
            </a:pathLst>
          </a:custGeom>
          <a:blipFill>
            <a:blip r:embed="rId3"/>
            <a:stretch>
              <a:fillRect/>
            </a:stretch>
          </a:blipFill>
        </p:spPr>
        <p:txBody>
          <a:bodyPr/>
          <a:lstStyle/>
          <a:p/>
        </p:txBody>
      </p:sp>
      <p:grpSp>
        <p:nvGrpSpPr>
          <p:cNvPr id="17" name="Group 17"/>
          <p:cNvGrpSpPr/>
          <p:nvPr/>
        </p:nvGrpSpPr>
        <p:grpSpPr>
          <a:xfrm>
            <a:off x="754209" y="3343448"/>
            <a:ext cx="2152832" cy="215283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8310" y="6828872"/>
            <a:ext cx="1577043" cy="1491680"/>
          </a:xfrm>
          <a:prstGeom prst="rect">
            <a:avLst/>
          </a:prstGeom>
        </p:spPr>
        <p:txBody>
          <a:bodyPr lIns="0" tIns="0" rIns="0" bIns="0" rtlCol="0" anchor="t">
            <a:spAutoFit/>
          </a:bodyPr>
          <a:lstStyle/>
          <a:p>
            <a:pPr algn="ctr">
              <a:lnSpc>
                <a:spcPts val="3715"/>
              </a:lnSpc>
            </a:pPr>
            <a:r>
              <a:rPr lang="en-US" sz="4644">
                <a:solidFill>
                  <a:srgbClr val="1E3048"/>
                </a:solidFill>
                <a:latin typeface="Poppins Bold"/>
              </a:rPr>
              <a:t>2024- 2031</a:t>
            </a:r>
          </a:p>
        </p:txBody>
      </p:sp>
      <p:sp>
        <p:nvSpPr>
          <p:cNvPr id="21" name="TextBox 21"/>
          <p:cNvSpPr txBox="1"/>
          <p:nvPr/>
        </p:nvSpPr>
        <p:spPr>
          <a:xfrm>
            <a:off x="2843247" y="6483165"/>
            <a:ext cx="6010568"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CAGR</a:t>
            </a:r>
          </a:p>
          <a:p>
            <a:pPr algn="ctr">
              <a:lnSpc>
                <a:spcPts val="6969"/>
              </a:lnSpc>
              <a:spcBef>
                <a:spcPct val="0"/>
              </a:spcBef>
            </a:pPr>
            <a:r>
              <a:rPr lang="en-US" sz="4978">
                <a:solidFill>
                  <a:srgbClr val="FFFFFF"/>
                </a:solidFill>
                <a:latin typeface="Poppins"/>
              </a:rPr>
              <a:t>3.50%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045343" y="4203736"/>
            <a:ext cx="1577043" cy="565604"/>
          </a:xfrm>
          <a:prstGeom prst="rect">
            <a:avLst/>
          </a:prstGeom>
        </p:spPr>
        <p:txBody>
          <a:bodyPr lIns="0" tIns="0" rIns="0" bIns="0" rtlCol="0" anchor="t">
            <a:spAutoFit/>
          </a:bodyPr>
          <a:lstStyle/>
          <a:p>
            <a:pPr algn="ctr">
              <a:lnSpc>
                <a:spcPts val="3715"/>
              </a:lnSpc>
            </a:pPr>
            <a:r>
              <a:rPr lang="en-US" sz="4644">
                <a:solidFill>
                  <a:srgbClr val="1E3048"/>
                </a:solidFill>
                <a:latin typeface="Poppins Bold"/>
              </a:rPr>
              <a:t>2024</a:t>
            </a:r>
          </a:p>
        </p:txBody>
      </p:sp>
      <p:sp>
        <p:nvSpPr>
          <p:cNvPr id="24" name="TextBox 24"/>
          <p:cNvSpPr txBox="1"/>
          <p:nvPr/>
        </p:nvSpPr>
        <p:spPr>
          <a:xfrm>
            <a:off x="2907041" y="3500108"/>
            <a:ext cx="6173165" cy="1770774"/>
          </a:xfrm>
          <a:prstGeom prst="rect">
            <a:avLst/>
          </a:prstGeom>
        </p:spPr>
        <p:txBody>
          <a:bodyPr lIns="0" tIns="0" rIns="0" bIns="0" rtlCol="0" anchor="t">
            <a:spAutoFit/>
          </a:bodyPr>
          <a:lstStyle/>
          <a:p>
            <a:pPr algn="ctr">
              <a:lnSpc>
                <a:spcPts val="6969"/>
              </a:lnSpc>
            </a:pPr>
            <a:r>
              <a:rPr lang="en-US" sz="4978">
                <a:solidFill>
                  <a:srgbClr val="FFFFFF"/>
                </a:solidFill>
                <a:latin typeface="Poppins"/>
              </a:rPr>
              <a:t>MARKET SIZE</a:t>
            </a:r>
          </a:p>
          <a:p>
            <a:pPr algn="ctr">
              <a:lnSpc>
                <a:spcPts val="6969"/>
              </a:lnSpc>
              <a:spcBef>
                <a:spcPct val="0"/>
              </a:spcBef>
            </a:pPr>
            <a:r>
              <a:rPr lang="en-US" sz="4978">
                <a:solidFill>
                  <a:srgbClr val="FFFFFF"/>
                </a:solidFill>
                <a:latin typeface="Poppins"/>
              </a:rPr>
              <a:t>USD 60251.2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72433" y="3845630"/>
            <a:ext cx="9878840" cy="3721782"/>
            <a:chExt cx="9828221" cy="3702712"/>
          </a:xfrm>
        </p:grpSpPr>
        <p:sp>
          <p:nvSpPr>
            <p:cNvPr id="7" name="Freeform 7"/>
            <p:cNvSpPr/>
            <p:nvPr/>
          </p:nvSpPr>
          <p:spPr>
            <a:xfrm>
              <a:off x="0" y="0"/>
              <a:ext cx="9828221" cy="3702712"/>
            </a:xfrm>
            <a:custGeom>
              <a:rect l="l" t="t" r="r" b="b"/>
              <a:pathLst>
                <a:path w="9828221" h="3702712">
                  <a:moveTo>
                    <a:pt x="9703761" y="3702712"/>
                  </a:moveTo>
                  <a:lnTo>
                    <a:pt x="124460" y="3702712"/>
                  </a:lnTo>
                  <a:cubicBezTo>
                    <a:pt x="55880" y="3702712"/>
                    <a:pt x="0" y="3646832"/>
                    <a:pt x="0" y="3578252"/>
                  </a:cubicBezTo>
                  <a:lnTo>
                    <a:pt x="0" y="124460"/>
                  </a:lnTo>
                  <a:cubicBezTo>
                    <a:pt x="0" y="55880"/>
                    <a:pt x="55880" y="0"/>
                    <a:pt x="124460" y="0"/>
                  </a:cubicBezTo>
                  <a:lnTo>
                    <a:pt x="9703761" y="0"/>
                  </a:lnTo>
                  <a:cubicBezTo>
                    <a:pt x="9772341" y="0"/>
                    <a:pt x="9828221" y="55880"/>
                    <a:pt x="9828221" y="124460"/>
                  </a:cubicBezTo>
                  <a:lnTo>
                    <a:pt x="9828221" y="3578252"/>
                  </a:lnTo>
                  <a:cubicBezTo>
                    <a:pt x="9828221" y="3646832"/>
                    <a:pt x="9772341" y="3702712"/>
                    <a:pt x="9703761" y="3702712"/>
                  </a:cubicBezTo>
                  <a:close/>
                </a:path>
              </a:pathLst>
            </a:custGeom>
            <a:solidFill>
              <a:srgbClr val="4671A1"/>
            </a:solidFill>
          </p:spPr>
          <p:txBody>
            <a:bodyPr/>
            <a:lstStyle/>
            <a:p/>
          </p:txBody>
        </p:sp>
      </p:grpSp>
      <p:grpSp>
        <p:nvGrpSpPr>
          <p:cNvPr id="8" name="Group 8"/>
          <p:cNvGrpSpPr/>
          <p:nvPr/>
        </p:nvGrpSpPr>
        <p:grpSpPr>
          <a:xfrm rot="5400000">
            <a:off x="1687752" y="3501820"/>
            <a:ext cx="1033898" cy="440940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4409402" y="4239790"/>
            <a:ext cx="8051235" cy="2857263"/>
          </a:xfrm>
          <a:prstGeom prst="rect">
            <a:avLst/>
          </a:prstGeom>
        </p:spPr>
        <p:txBody>
          <a:bodyPr lIns="0" tIns="0" rIns="0" bIns="0" rtlCol="0" anchor="t">
            <a:spAutoFit/>
          </a:bodyPr>
          <a:lstStyle/>
          <a:p>
            <a:pPr marL="883695" lvl="1" indent="-441847">
              <a:lnSpc>
                <a:spcPts val="5730"/>
              </a:lnSpc>
              <a:buFont typeface="Arial"/>
              <a:buChar char="•"/>
            </a:pPr>
            <a:r>
              <a:rPr lang="en-US" sz="4093">
                <a:solidFill>
                  <a:srgbClr val="FFFFFF"/>
                </a:solidFill>
                <a:latin typeface="Montserrat"/>
              </a:rPr>
              <a:t>Hypermarket/Supermarket</a:t>
            </a:r>
          </a:p>
          <a:p>
            <a:pPr marL="883695" lvl="1" indent="-441847">
              <a:lnSpc>
                <a:spcPts val="5730"/>
              </a:lnSpc>
              <a:buFont typeface="Arial"/>
              <a:buChar char="•"/>
            </a:pPr>
            <a:r>
              <a:rPr lang="en-US" sz="4093">
                <a:solidFill>
                  <a:srgbClr val="FFFFFF"/>
                </a:solidFill>
                <a:latin typeface="Montserrat"/>
              </a:rPr>
              <a:t>Specialty Stores</a:t>
            </a:r>
          </a:p>
          <a:p>
            <a:pPr marL="883695" lvl="1" indent="-441847">
              <a:lnSpc>
                <a:spcPts val="5730"/>
              </a:lnSpc>
              <a:buFont typeface="Arial"/>
              <a:buChar char="•"/>
            </a:pPr>
            <a:r>
              <a:rPr lang="en-US" sz="4093">
                <a:solidFill>
                  <a:srgbClr val="FFFFFF"/>
                </a:solidFill>
                <a:latin typeface="Montserrat"/>
              </a:rPr>
              <a:t>Departmental Stores</a:t>
            </a:r>
          </a:p>
          <a:p>
            <a:pPr marL="883695" lvl="1" indent="-441847">
              <a:lnSpc>
                <a:spcPts val="5730"/>
              </a:lnSpc>
              <a:buFont typeface="Arial"/>
              <a:buChar char="•"/>
            </a:pPr>
            <a:r>
              <a:rPr lang="en-US" sz="4093">
                <a:solidFill>
                  <a:srgbClr val="FFFFFF"/>
                </a:solidFill>
                <a:latin typeface="Montserrat"/>
              </a:rPr>
              <a:t>Online Channels</a:t>
            </a:r>
          </a:p>
        </p:txBody>
      </p:sp>
      <p:sp>
        <p:nvSpPr>
          <p:cNvPr id="12" name="TextBox 12"/>
          <p:cNvSpPr txBox="1"/>
          <p:nvPr/>
        </p:nvSpPr>
        <p:spPr>
          <a:xfrm>
            <a:off x="313123" y="5246722"/>
            <a:ext cx="3783156" cy="909825"/>
          </a:xfrm>
          <a:prstGeom prst="rect">
            <a:avLst/>
          </a:prstGeom>
        </p:spPr>
        <p:txBody>
          <a:bodyPr lIns="0" tIns="0" rIns="0" bIns="0" rtlCol="0" anchor="t">
            <a:spAutoFit/>
          </a:bodyPr>
          <a:lstStyle/>
          <a:p>
            <a:pPr algn="ctr">
              <a:lnSpc>
                <a:spcPts val="3543"/>
              </a:lnSpc>
            </a:pPr>
            <a:r>
              <a:rPr lang="en-US" sz="3508">
                <a:solidFill>
                  <a:srgbClr val="43B4BE"/>
                </a:solidFill>
                <a:latin typeface="Montserrat Classic"/>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134752"/>
            <a:ext cx="10865078" cy="8977270"/>
          </a:xfrm>
          <a:custGeom>
            <a:rect l="l" t="t" r="r" b="b"/>
            <a:pathLst>
              <a:path w="10865078" h="8977270">
                <a:moveTo>
                  <a:pt x="0" y="0"/>
                </a:moveTo>
                <a:lnTo>
                  <a:pt x="10865078" y="0"/>
                </a:lnTo>
                <a:lnTo>
                  <a:pt x="10865078" y="8977270"/>
                </a:lnTo>
                <a:lnTo>
                  <a:pt x="0" y="89772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Kids Toys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95643B"/>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339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5643B"/>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39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5643B"/>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39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Increased Focus on Child Development to Propel Market Growth</a:t>
            </a:r>
          </a:p>
        </p:txBody>
      </p:sp>
      <p:sp>
        <p:nvSpPr>
          <p:cNvPr id="18" name="TextBox 18"/>
          <p:cNvSpPr txBox="1"/>
          <p:nvPr/>
        </p:nvSpPr>
        <p:spPr>
          <a:xfrm>
            <a:off x="6883590"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Safety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TextBox 3"/>
          <p:cNvSpPr txBox="1"/>
          <p:nvPr/>
        </p:nvSpPr>
        <p:spPr>
          <a:xfrm>
            <a:off x="4337257" y="1856417"/>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657518" y="2970296"/>
            <a:ext cx="17630482" cy="3453131"/>
          </a:xfrm>
          <a:prstGeom prst="rect">
            <a:avLst/>
          </a:prstGeom>
        </p:spPr>
        <p:txBody>
          <a:bodyPr lIns="0" tIns="0" rIns="0" bIns="0" rtlCol="0" anchor="t">
            <a:spAutoFit/>
          </a:bodyPr>
          <a:lstStyle/>
          <a:p>
            <a:pPr marL="604511" lvl="1" indent="-302256">
              <a:lnSpc>
                <a:spcPts val="3919"/>
              </a:lnSpc>
              <a:buFont typeface="Arial"/>
              <a:buChar char="•"/>
            </a:pPr>
            <a:r>
              <a:rPr lang="en-US" sz="2799">
                <a:solidFill>
                  <a:srgbClr val="000000"/>
                </a:solidFill>
                <a:latin typeface="Canva Sans"/>
              </a:rPr>
              <a:t>The global Kids Toys market will expand significantly by 3.50% CAGR between 2024 to 2031.</a:t>
            </a:r>
          </a:p>
          <a:p>
            <a:pPr marL="604511" lvl="1" indent="-302256">
              <a:lnSpc>
                <a:spcPts val="3919"/>
              </a:lnSpc>
              <a:buFont typeface="Arial"/>
              <a:buChar char="•"/>
            </a:pPr>
            <a:r>
              <a:rPr lang="en-US" sz="2799">
                <a:solidFill>
                  <a:srgbClr val="000000"/>
                </a:solidFill>
                <a:latin typeface="Canva Sans"/>
              </a:rPr>
              <a:t>Customers are selecting toys with components obtained ethically and sustainably as they become more aware about the effects of toys on the environment.</a:t>
            </a:r>
          </a:p>
          <a:p>
            <a:pPr marL="604511" lvl="1" indent="-302256">
              <a:lnSpc>
                <a:spcPts val="3919"/>
              </a:lnSpc>
              <a:buFont typeface="Arial"/>
              <a:buChar char="•"/>
            </a:pPr>
            <a:r>
              <a:rPr lang="en-US" sz="2799">
                <a:solidFill>
                  <a:srgbClr val="000000"/>
                </a:solidFill>
                <a:latin typeface="Canva Sans"/>
              </a:rPr>
              <a:t>Online retailers are becoming a more popular option for parents looking to buy toys because of their convenience and increased selection, which is broadening the market and increasing accessibility.</a:t>
            </a:r>
          </a:p>
          <a:p>
            <a:pPr marL="604511" lvl="1" indent="-302256">
              <a:lnSpc>
                <a:spcPts val="3919"/>
              </a:lnSpc>
              <a:buFont typeface="Arial"/>
              <a:buChar char="•"/>
            </a:pPr>
            <a:r>
              <a:rPr lang="en-US" sz="2799">
                <a:solidFill>
                  <a:srgbClr val="000000"/>
                </a:solidFill>
                <a:latin typeface="Canva Sans"/>
              </a:rPr>
              <a:t>The plush held the highest Kids Toys market revenue share in 2024.</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896" b="-20806"/>
            </a:stretch>
          </a:blipFill>
        </p:spPr>
        <p:txBody>
          <a:bodyPr/>
          <a:lstStyle/>
          <a:p/>
        </p:txBody>
      </p:sp>
      <p:sp>
        <p:nvSpPr>
          <p:cNvPr id="3" name="Freeform 3"/>
          <p:cNvSpPr/>
          <p:nvPr/>
        </p:nvSpPr>
        <p:spPr>
          <a:xfrm>
            <a:off x="734373" y="2294162"/>
            <a:ext cx="4046744" cy="2218965"/>
          </a:xfrm>
          <a:custGeom>
            <a:rect l="l" t="t" r="r" b="b"/>
            <a:pathLst>
              <a:path w="4046744" h="2218965">
                <a:moveTo>
                  <a:pt x="0" y="0"/>
                </a:moveTo>
                <a:lnTo>
                  <a:pt x="4046744" y="0"/>
                </a:lnTo>
                <a:lnTo>
                  <a:pt x="4046744" y="2218965"/>
                </a:lnTo>
                <a:lnTo>
                  <a:pt x="0" y="2218965"/>
                </a:lnTo>
                <a:lnTo>
                  <a:pt x="0" y="0"/>
                </a:lnTo>
                <a:close/>
              </a:path>
            </a:pathLst>
          </a:custGeom>
          <a:blipFill>
            <a:blip r:embed="rId3"/>
            <a:stretch>
              <a:fillRect/>
            </a:stretch>
          </a:blipFill>
        </p:spPr>
        <p:txBody>
          <a:bodyPr/>
          <a:lstStyle/>
          <a:p/>
        </p:txBody>
      </p:sp>
      <p:sp>
        <p:nvSpPr>
          <p:cNvPr id="4" name="Freeform 4"/>
          <p:cNvSpPr/>
          <p:nvPr/>
        </p:nvSpPr>
        <p:spPr>
          <a:xfrm>
            <a:off x="6033837" y="1956347"/>
            <a:ext cx="4097090" cy="2894594"/>
          </a:xfrm>
          <a:custGeom>
            <a:rect l="l" t="t" r="r" b="b"/>
            <a:pathLst>
              <a:path w="4097090" h="2894594">
                <a:moveTo>
                  <a:pt x="0" y="0"/>
                </a:moveTo>
                <a:lnTo>
                  <a:pt x="4097090" y="0"/>
                </a:lnTo>
                <a:lnTo>
                  <a:pt x="4097090" y="2894594"/>
                </a:lnTo>
                <a:lnTo>
                  <a:pt x="0" y="2894594"/>
                </a:lnTo>
                <a:lnTo>
                  <a:pt x="0" y="0"/>
                </a:lnTo>
                <a:close/>
              </a:path>
            </a:pathLst>
          </a:custGeom>
          <a:blipFill>
            <a:blip r:embed="rId4"/>
            <a:stretch>
              <a:fillRect/>
            </a:stretch>
          </a:blipFill>
        </p:spPr>
        <p:txBody>
          <a:bodyPr/>
          <a:lstStyle/>
          <a:p/>
        </p:txBody>
      </p:sp>
      <p:sp>
        <p:nvSpPr>
          <p:cNvPr id="5" name="Freeform 5"/>
          <p:cNvSpPr/>
          <p:nvPr/>
        </p:nvSpPr>
        <p:spPr>
          <a:xfrm>
            <a:off x="10986404" y="3238668"/>
            <a:ext cx="6856182" cy="697045"/>
          </a:xfrm>
          <a:custGeom>
            <a:rect l="l" t="t" r="r" b="b"/>
            <a:pathLst>
              <a:path w="6856182" h="697045">
                <a:moveTo>
                  <a:pt x="0" y="0"/>
                </a:moveTo>
                <a:lnTo>
                  <a:pt x="6856182" y="0"/>
                </a:lnTo>
                <a:lnTo>
                  <a:pt x="6856182" y="697046"/>
                </a:lnTo>
                <a:lnTo>
                  <a:pt x="0" y="697046"/>
                </a:lnTo>
                <a:lnTo>
                  <a:pt x="0" y="0"/>
                </a:lnTo>
                <a:close/>
              </a:path>
            </a:pathLst>
          </a:custGeom>
          <a:blipFill>
            <a:blip r:embed="rId5"/>
            <a:stretch>
              <a:fillRect/>
            </a:stretch>
          </a:blipFill>
        </p:spPr>
        <p:txBody>
          <a:bodyPr/>
          <a:lstStyle/>
          <a:p/>
        </p:txBody>
      </p:sp>
      <p:sp>
        <p:nvSpPr>
          <p:cNvPr id="6" name="TextBox 6"/>
          <p:cNvSpPr txBox="1"/>
          <p:nvPr/>
        </p:nvSpPr>
        <p:spPr>
          <a:xfrm>
            <a:off x="5715833" y="524383"/>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hy9jxe9"/>
              </a:rPr>
              <a:t>https://tinyurl.com/3hy9jxe9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Kids Toys Market Report 2024</dc:title>
  <cp:lastModifiedBy>decipher market</cp:lastModifiedBy>
  <cp:revision>2</cp:revision>
  <dcterms:created xsi:type="dcterms:W3CDTF">2006-08-16T00:00:00Z</dcterms:created>
  <dcterms:modified xsi:type="dcterms:W3CDTF">2024-03-11T15:40:56Z</dcterms:modified>
</cp:coreProperties>
</file>