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tinyurl.com/msvpjpvw"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34375" r="-34375"/>
            </a:stretch>
          </a:blipFill>
        </p:spPr>
        <p:txBody>
          <a:bodyPr/>
          <a:lstStyle/>
          <a:p/>
        </p:txBody>
      </p:sp>
      <p:grpSp>
        <p:nvGrpSpPr>
          <p:cNvPr id="3" name="Group 3"/>
          <p:cNvGrpSpPr/>
          <p:nvPr/>
        </p:nvGrpSpPr>
        <p:grpSpPr>
          <a:xfrm>
            <a:off x="0" y="0"/>
            <a:ext cx="9144000" cy="10287000"/>
            <a:chExt cx="2300146" cy="2709333"/>
          </a:xfrm>
        </p:grpSpPr>
        <p:sp>
          <p:nvSpPr>
            <p:cNvPr id="4" name="Freeform 4"/>
            <p:cNvSpPr/>
            <p:nvPr/>
          </p:nvSpPr>
          <p:spPr>
            <a:xfrm>
              <a:off x="0" y="0"/>
              <a:ext cx="2300146" cy="2709333"/>
            </a:xfrm>
            <a:custGeom>
              <a:rect l="l" t="t" r="r" b="b"/>
              <a:pathLst>
                <a:path w="2300146" h="2709333">
                  <a:moveTo>
                    <a:pt x="0" y="0"/>
                  </a:moveTo>
                  <a:lnTo>
                    <a:pt x="2300146" y="0"/>
                  </a:lnTo>
                  <a:lnTo>
                    <a:pt x="2300146" y="2709333"/>
                  </a:lnTo>
                  <a:lnTo>
                    <a:pt x="0" y="2709333"/>
                  </a:lnTo>
                  <a:close/>
                </a:path>
              </a:pathLst>
            </a:custGeom>
            <a:solidFill>
              <a:srgbClr val="35272A">
                <a:alpha val="84706"/>
              </a:srgbClr>
            </a:solidFill>
          </p:spPr>
          <p:txBody>
            <a:bodyPr/>
            <a:lstStyle/>
            <a:p/>
          </p:txBody>
        </p:sp>
        <p:sp>
          <p:nvSpPr>
            <p:cNvPr id="5" name="TextBox 5"/>
            <p:cNvSpPr txBox="1"/>
            <p:nvPr/>
          </p:nvSpPr>
          <p:spPr>
            <a:xfrm>
              <a:off x="0" y="-38100"/>
              <a:ext cx="230014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12263" y="9405921"/>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12263" y="3114235"/>
            <a:ext cx="8931737" cy="3919727"/>
          </a:xfrm>
          <a:prstGeom prst="rect">
            <a:avLst/>
          </a:prstGeom>
        </p:spPr>
        <p:txBody>
          <a:bodyPr wrap="square" lIns="0" tIns="0" rIns="0" bIns="0" rtlCol="0" anchor="t">
            <a:spAutoFit/>
          </a:bodyPr>
          <a:lstStyle/>
          <a:p>
            <a:pPr>
              <a:lnSpc>
                <a:spcPts val="7566"/>
              </a:lnSpc>
            </a:pPr>
            <a:r>
              <a:rPr lang="en-US" sz="8000">
                <a:solidFill>
                  <a:srgbClr val="FFFFFF"/>
                </a:solidFill>
                <a:latin typeface="Canva Sans"/>
              </a:rPr>
              <a:t>GLOBAL </a:t>
            </a:r>
          </a:p>
          <a:p>
            <a:pPr>
              <a:lnSpc>
                <a:spcPts val="7566"/>
              </a:lnSpc>
            </a:pPr>
            <a:r>
              <a:rPr lang="en-US" sz="8000">
                <a:solidFill>
                  <a:srgbClr val="FFFFFF"/>
                </a:solidFill>
                <a:latin typeface="Canva Sans"/>
              </a:rPr>
              <a:t>KIDS SNACKS</a:t>
            </a:r>
          </a:p>
          <a:p>
            <a:pPr>
              <a:lnSpc>
                <a:spcPts val="7566"/>
              </a:lnSpc>
            </a:pPr>
            <a:r>
              <a:rPr lang="en-US" sz="8000">
                <a:solidFill>
                  <a:srgbClr val="FFFFFF"/>
                </a:solidFill>
                <a:latin typeface="Canva Sans"/>
              </a:rPr>
              <a:t>MARKET REPORT </a:t>
            </a:r>
          </a:p>
          <a:p>
            <a:pPr>
              <a:lnSpc>
                <a:spcPts val="7566"/>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p:txBody>
      </p:sp>
      <p:grpSp>
        <p:nvGrpSpPr>
          <p:cNvPr id="3" name="Group 3"/>
          <p:cNvGrpSpPr/>
          <p:nvPr/>
        </p:nvGrpSpPr>
        <p:grpSpPr>
          <a:xfrm>
            <a:off x="1516218" y="1850592"/>
            <a:ext cx="15255563" cy="6559302"/>
            <a:chExt cx="4017926" cy="1727553"/>
          </a:xfrm>
        </p:grpSpPr>
        <p:sp>
          <p:nvSpPr>
            <p:cNvPr id="4" name="Freeform 4"/>
            <p:cNvSpPr/>
            <p:nvPr/>
          </p:nvSpPr>
          <p:spPr>
            <a:xfrm>
              <a:off x="0" y="0"/>
              <a:ext cx="4017926" cy="1727553"/>
            </a:xfrm>
            <a:custGeom>
              <a:rect l="l" t="t" r="r" b="b"/>
              <a:pathLst>
                <a:path w="4017926" h="1727553">
                  <a:moveTo>
                    <a:pt x="0" y="0"/>
                  </a:moveTo>
                  <a:lnTo>
                    <a:pt x="4017926" y="0"/>
                  </a:lnTo>
                  <a:lnTo>
                    <a:pt x="4017926" y="1727553"/>
                  </a:lnTo>
                  <a:lnTo>
                    <a:pt x="0" y="1727553"/>
                  </a:lnTo>
                  <a:close/>
                </a:path>
              </a:pathLst>
            </a:custGeom>
            <a:solidFill>
              <a:srgbClr val="12181D">
                <a:alpha val="89804"/>
              </a:srgbClr>
            </a:solidFill>
          </p:spPr>
          <p:txBody>
            <a:bodyPr/>
            <a:lstStyle/>
            <a:p/>
          </p:txBody>
        </p:sp>
        <p:sp>
          <p:nvSpPr>
            <p:cNvPr id="5" name="TextBox 5"/>
            <p:cNvSpPr txBox="1"/>
            <p:nvPr/>
          </p:nvSpPr>
          <p:spPr>
            <a:xfrm>
              <a:off x="0" y="-38100"/>
              <a:ext cx="4017926" cy="176565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884221" y="2187482"/>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
        <p:nvSpPr>
          <p:cNvPr id="7" name="TextBox 7"/>
          <p:cNvSpPr txBox="1"/>
          <p:nvPr/>
        </p:nvSpPr>
        <p:spPr>
          <a:xfrm>
            <a:off x="1789627" y="3407004"/>
            <a:ext cx="14708746" cy="4741545"/>
          </a:xfrm>
          <a:prstGeom prst="rect">
            <a:avLst/>
          </a:prstGeom>
        </p:spPr>
        <p:txBody>
          <a:bodyPr lIns="0" tIns="0" rIns="0" bIns="0" rtlCol="0" anchor="t">
            <a:spAutoFit/>
          </a:bodyPr>
          <a:lstStyle/>
          <a:p>
            <a:pPr>
              <a:lnSpc>
                <a:spcPts val="3780"/>
              </a:lnSpc>
              <a:spcBef>
                <a:spcPct val="0"/>
              </a:spcBef>
            </a:pPr>
            <a:r>
              <a:rPr lang="en-US" sz="2700">
                <a:solidFill>
                  <a:srgbClr val="FFFFFF"/>
                </a:solidFill>
                <a:latin typeface="Montserrat"/>
              </a:rPr>
              <a:t>The increasing awareness of healthy eating leads to a rise in busy lifestyles. The need for convenient, portable snacks, the rise in demand for organic and natural snacks, and the rise in food allergies and dietary restrictions have led to the development of allergen-free and gluten-free snacks, innovative flavors and shapes, creative and attractive packaging and marketing campaigns, expansion of online retail channels and e-commerce platforms, rising parental concerns about nutrition, inclusion of snacks in school lunches, cultures blend and international cuisines become more accessible, influence of peer and social media and growing awareness about the environmental impact of packaging and food production are the major factors driving the growth of the Kids Snacks market. </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722" b="-9722"/>
            </a:stretch>
          </a:blipFill>
        </p:spPr>
        <p:txBody>
          <a:bodyPr/>
          <a:lstStyle/>
          <a:p/>
        </p:txBody>
      </p:sp>
      <p:grpSp>
        <p:nvGrpSpPr>
          <p:cNvPr id="3" name="Group 3"/>
          <p:cNvGrpSpPr/>
          <p:nvPr/>
        </p:nvGrpSpPr>
        <p:grpSpPr>
          <a:xfrm>
            <a:off x="238617" y="6161197"/>
            <a:ext cx="8339714" cy="2524841"/>
            <a:chExt cx="860407" cy="260488"/>
          </a:xfrm>
        </p:grpSpPr>
        <p:sp>
          <p:nvSpPr>
            <p:cNvPr id="4" name="Freeform 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964137"/>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81926" y="6471417"/>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7" name="Group 7"/>
          <p:cNvGrpSpPr/>
          <p:nvPr/>
        </p:nvGrpSpPr>
        <p:grpSpPr>
          <a:xfrm>
            <a:off x="534434" y="6390002"/>
            <a:ext cx="2006993" cy="200699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238617" y="3423681"/>
            <a:ext cx="8339714" cy="2524841"/>
            <a:chExt cx="860407" cy="260488"/>
          </a:xfrm>
        </p:grpSpPr>
        <p:sp>
          <p:nvSpPr>
            <p:cNvPr id="14" name="Freeform 1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3C252B"/>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581926" y="3733901"/>
            <a:ext cx="2036993" cy="2034447"/>
          </a:xfrm>
          <a:custGeom>
            <a:rect l="l" t="t" r="r" b="b"/>
            <a:pathLst>
              <a:path w="2036993" h="2034447">
                <a:moveTo>
                  <a:pt x="0" y="0"/>
                </a:moveTo>
                <a:lnTo>
                  <a:pt x="2036993" y="0"/>
                </a:lnTo>
                <a:lnTo>
                  <a:pt x="2036993" y="2034446"/>
                </a:lnTo>
                <a:lnTo>
                  <a:pt x="0" y="2034446"/>
                </a:lnTo>
                <a:lnTo>
                  <a:pt x="0" y="0"/>
                </a:lnTo>
                <a:close/>
              </a:path>
            </a:pathLst>
          </a:custGeom>
          <a:blipFill>
            <a:blip r:embed="rId3"/>
            <a:stretch>
              <a:fillRect/>
            </a:stretch>
          </a:blipFill>
        </p:spPr>
        <p:txBody>
          <a:bodyPr/>
          <a:lstStyle/>
          <a:p/>
        </p:txBody>
      </p:sp>
      <p:grpSp>
        <p:nvGrpSpPr>
          <p:cNvPr id="17" name="Group 17"/>
          <p:cNvGrpSpPr/>
          <p:nvPr/>
        </p:nvGrpSpPr>
        <p:grpSpPr>
          <a:xfrm>
            <a:off x="534434" y="3652486"/>
            <a:ext cx="2006993" cy="200699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802825" y="6867372"/>
            <a:ext cx="1470210" cy="1381596"/>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2023- 2030</a:t>
            </a:r>
          </a:p>
        </p:txBody>
      </p:sp>
      <p:sp>
        <p:nvSpPr>
          <p:cNvPr id="21" name="TextBox 21"/>
          <p:cNvSpPr txBox="1"/>
          <p:nvPr/>
        </p:nvSpPr>
        <p:spPr>
          <a:xfrm>
            <a:off x="2541427" y="6506424"/>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CAGR</a:t>
            </a:r>
          </a:p>
          <a:p>
            <a:pPr algn="ctr">
              <a:lnSpc>
                <a:spcPts val="6497"/>
              </a:lnSpc>
              <a:spcBef>
                <a:spcPct val="0"/>
              </a:spcBef>
            </a:pPr>
            <a:r>
              <a:rPr lang="en-US" sz="4640">
                <a:solidFill>
                  <a:srgbClr val="FFFFFF"/>
                </a:solidFill>
                <a:latin typeface="Poppins"/>
              </a:rPr>
              <a:t>8.00%</a:t>
            </a:r>
          </a:p>
        </p:txBody>
      </p:sp>
      <p:sp>
        <p:nvSpPr>
          <p:cNvPr id="22" name="TextBox 22"/>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802825" y="4463530"/>
            <a:ext cx="1470210" cy="518255"/>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a:t>
            </a:r>
          </a:p>
        </p:txBody>
      </p:sp>
      <p:sp>
        <p:nvSpPr>
          <p:cNvPr id="24" name="TextBox 24"/>
          <p:cNvSpPr txBox="1"/>
          <p:nvPr/>
        </p:nvSpPr>
        <p:spPr>
          <a:xfrm>
            <a:off x="2541427" y="3768907"/>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MARKET SIZE</a:t>
            </a:r>
          </a:p>
          <a:p>
            <a:pPr algn="ctr">
              <a:lnSpc>
                <a:spcPts val="6497"/>
              </a:lnSpc>
              <a:spcBef>
                <a:spcPct val="0"/>
              </a:spcBef>
            </a:pPr>
            <a:r>
              <a:rPr lang="en-US" sz="4640">
                <a:solidFill>
                  <a:srgbClr val="FFFFFF"/>
                </a:solidFill>
                <a:latin typeface="Poppins"/>
              </a:rPr>
              <a:t>USD 61.5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794343" y="2220076"/>
            <a:ext cx="8062741" cy="3410786"/>
            <a:chExt cx="8245593" cy="3488138"/>
          </a:xfrm>
        </p:grpSpPr>
        <p:sp>
          <p:nvSpPr>
            <p:cNvPr id="7" name="Freeform 7"/>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262827"/>
            </a:solidFill>
          </p:spPr>
          <p:txBody>
            <a:bodyPr/>
            <a:lstStyle/>
            <a:p/>
          </p:txBody>
        </p:sp>
      </p:grpSp>
      <p:grpSp>
        <p:nvGrpSpPr>
          <p:cNvPr id="8" name="Group 8"/>
          <p:cNvGrpSpPr/>
          <p:nvPr/>
        </p:nvGrpSpPr>
        <p:grpSpPr>
          <a:xfrm rot="5400000">
            <a:off x="1641869" y="1796526"/>
            <a:ext cx="1005791" cy="4289528"/>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794343" y="6061620"/>
            <a:ext cx="8062741" cy="3410786"/>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5D5E5A"/>
            </a:solidFill>
          </p:spPr>
          <p:txBody>
            <a:bodyPr/>
            <a:lstStyle/>
            <a:p/>
          </p:txBody>
        </p:sp>
      </p:grpSp>
      <p:grpSp>
        <p:nvGrpSpPr>
          <p:cNvPr id="12" name="Group 12"/>
          <p:cNvGrpSpPr/>
          <p:nvPr/>
        </p:nvGrpSpPr>
        <p:grpSpPr>
          <a:xfrm rot="5400000">
            <a:off x="1641869" y="5638070"/>
            <a:ext cx="1005791" cy="4289528"/>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4492356" y="2716072"/>
            <a:ext cx="6104276" cy="2154604"/>
          </a:xfrm>
          <a:prstGeom prst="rect">
            <a:avLst/>
          </a:prstGeom>
        </p:spPr>
        <p:txBody>
          <a:bodyPr lIns="0" tIns="0" rIns="0" bIns="0" rtlCol="0" anchor="t">
            <a:spAutoFit/>
          </a:bodyPr>
          <a:lstStyle/>
          <a:p>
            <a:pPr marL="887273" lvl="1" indent="-443636">
              <a:lnSpc>
                <a:spcPts val="5753"/>
              </a:lnSpc>
              <a:buFont typeface="Arial"/>
              <a:buChar char="•"/>
            </a:pPr>
            <a:r>
              <a:rPr lang="en-US" sz="4109">
                <a:solidFill>
                  <a:srgbClr val="FFFFFF"/>
                </a:solidFill>
                <a:latin typeface="Montserrat"/>
              </a:rPr>
              <a:t>Confectionary</a:t>
            </a:r>
          </a:p>
          <a:p>
            <a:pPr marL="887273" lvl="1" indent="-443636">
              <a:lnSpc>
                <a:spcPts val="5753"/>
              </a:lnSpc>
              <a:buFont typeface="Arial"/>
              <a:buChar char="•"/>
            </a:pPr>
            <a:r>
              <a:rPr lang="en-US" sz="4109">
                <a:solidFill>
                  <a:srgbClr val="FFFFFF"/>
                </a:solidFill>
                <a:latin typeface="Montserrat"/>
              </a:rPr>
              <a:t>Bakery</a:t>
            </a:r>
          </a:p>
          <a:p>
            <a:pPr marL="887273" lvl="1" indent="-443636">
              <a:lnSpc>
                <a:spcPts val="5753"/>
              </a:lnSpc>
              <a:buFont typeface="Arial"/>
              <a:buChar char="•"/>
            </a:pPr>
            <a:r>
              <a:rPr lang="en-US" sz="4109">
                <a:solidFill>
                  <a:srgbClr val="FFFFFF"/>
                </a:solidFill>
                <a:latin typeface="Montserrat"/>
              </a:rPr>
              <a:t>Frozen</a:t>
            </a:r>
          </a:p>
        </p:txBody>
      </p:sp>
      <p:sp>
        <p:nvSpPr>
          <p:cNvPr id="16" name="TextBox 16"/>
          <p:cNvSpPr txBox="1"/>
          <p:nvPr/>
        </p:nvSpPr>
        <p:spPr>
          <a:xfrm>
            <a:off x="304610" y="3726856"/>
            <a:ext cx="3680307" cy="454376"/>
          </a:xfrm>
          <a:prstGeom prst="rect">
            <a:avLst/>
          </a:prstGeom>
        </p:spPr>
        <p:txBody>
          <a:bodyPr lIns="0" tIns="0" rIns="0" bIns="0" rtlCol="0" anchor="t">
            <a:spAutoFit/>
          </a:bodyPr>
          <a:lstStyle/>
          <a:p>
            <a:pPr algn="ctr">
              <a:lnSpc>
                <a:spcPts val="3447"/>
              </a:lnSpc>
            </a:pPr>
            <a:r>
              <a:rPr lang="en-US" sz="3413">
                <a:solidFill>
                  <a:srgbClr val="43B4BE"/>
                </a:solidFill>
                <a:latin typeface="Montserrat Classic"/>
              </a:rPr>
              <a:t>Type Segment</a:t>
            </a:r>
          </a:p>
        </p:txBody>
      </p:sp>
      <p:sp>
        <p:nvSpPr>
          <p:cNvPr id="17" name="TextBox 17"/>
          <p:cNvSpPr txBox="1"/>
          <p:nvPr/>
        </p:nvSpPr>
        <p:spPr>
          <a:xfrm>
            <a:off x="3984917" y="6178430"/>
            <a:ext cx="6611715" cy="3118045"/>
          </a:xfrm>
          <a:prstGeom prst="rect">
            <a:avLst/>
          </a:prstGeom>
        </p:spPr>
        <p:txBody>
          <a:bodyPr lIns="0" tIns="0" rIns="0" bIns="0" rtlCol="0" anchor="t">
            <a:spAutoFit/>
          </a:bodyPr>
          <a:lstStyle/>
          <a:p>
            <a:pPr marL="772326" lvl="1" indent="-386163">
              <a:lnSpc>
                <a:spcPts val="5008"/>
              </a:lnSpc>
              <a:buFont typeface="Arial"/>
              <a:buChar char="•"/>
            </a:pPr>
            <a:r>
              <a:rPr lang="en-US" sz="3577">
                <a:solidFill>
                  <a:srgbClr val="FFFFFF"/>
                </a:solidFill>
                <a:latin typeface="Montserrat"/>
              </a:rPr>
              <a:t>Hypermarket/ Supermarket</a:t>
            </a:r>
          </a:p>
          <a:p>
            <a:pPr marL="772326" lvl="1" indent="-386163">
              <a:lnSpc>
                <a:spcPts val="5008"/>
              </a:lnSpc>
              <a:buFont typeface="Arial"/>
              <a:buChar char="•"/>
            </a:pPr>
            <a:r>
              <a:rPr lang="en-US" sz="3577">
                <a:solidFill>
                  <a:srgbClr val="FFFFFF"/>
                </a:solidFill>
                <a:latin typeface="Montserrat"/>
              </a:rPr>
              <a:t>Convenience Stores</a:t>
            </a:r>
          </a:p>
          <a:p>
            <a:pPr marL="772326" lvl="1" indent="-386163">
              <a:lnSpc>
                <a:spcPts val="5008"/>
              </a:lnSpc>
              <a:buFont typeface="Arial"/>
              <a:buChar char="•"/>
            </a:pPr>
            <a:r>
              <a:rPr lang="en-US" sz="3577">
                <a:solidFill>
                  <a:srgbClr val="FFFFFF"/>
                </a:solidFill>
                <a:latin typeface="Montserrat"/>
              </a:rPr>
              <a:t>Specialty Stores</a:t>
            </a:r>
          </a:p>
          <a:p>
            <a:pPr marL="772326" lvl="1" indent="-386163">
              <a:lnSpc>
                <a:spcPts val="5008"/>
              </a:lnSpc>
              <a:buFont typeface="Arial"/>
              <a:buChar char="•"/>
            </a:pPr>
            <a:r>
              <a:rPr lang="en-US" sz="3577">
                <a:solidFill>
                  <a:srgbClr val="FFFFFF"/>
                </a:solidFill>
                <a:latin typeface="Montserrat"/>
              </a:rPr>
              <a:t>Online Sales Channel</a:t>
            </a:r>
          </a:p>
        </p:txBody>
      </p:sp>
      <p:sp>
        <p:nvSpPr>
          <p:cNvPr id="18" name="TextBox 18"/>
          <p:cNvSpPr txBox="1"/>
          <p:nvPr/>
        </p:nvSpPr>
        <p:spPr>
          <a:xfrm>
            <a:off x="304610" y="7337089"/>
            <a:ext cx="3680307" cy="883537"/>
          </a:xfrm>
          <a:prstGeom prst="rect">
            <a:avLst/>
          </a:prstGeom>
        </p:spPr>
        <p:txBody>
          <a:bodyPr lIns="0" tIns="0" rIns="0" bIns="0" rtlCol="0" anchor="t">
            <a:spAutoFit/>
          </a:bodyPr>
          <a:lstStyle/>
          <a:p>
            <a:pPr algn="ctr">
              <a:lnSpc>
                <a:spcPts val="3447"/>
              </a:lnSpc>
            </a:pPr>
            <a:r>
              <a:rPr lang="en-US" sz="3413">
                <a:solidFill>
                  <a:srgbClr val="43B4BE"/>
                </a:solidFill>
                <a:latin typeface="Montserrat Classic"/>
              </a:rPr>
              <a:t>Application Segment </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09730"/>
            <a:ext cx="12824672" cy="8977270"/>
          </a:xfrm>
          <a:custGeom>
            <a:rect l="l" t="t" r="r" b="b"/>
            <a:pathLst>
              <a:path w="12824672" h="8977270">
                <a:moveTo>
                  <a:pt x="0" y="0"/>
                </a:moveTo>
                <a:lnTo>
                  <a:pt x="12824672" y="0"/>
                </a:lnTo>
                <a:lnTo>
                  <a:pt x="12824672" y="8977270"/>
                </a:lnTo>
                <a:lnTo>
                  <a:pt x="0" y="89772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353728" y="4914152"/>
            <a:ext cx="7798289" cy="1775460"/>
          </a:xfrm>
          <a:prstGeom prst="rect">
            <a:avLst/>
          </a:prstGeom>
        </p:spPr>
        <p:txBody>
          <a:bodyPr lIns="0" tIns="0" rIns="0" bIns="0" rtlCol="0" anchor="t">
            <a:spAutoFit/>
          </a:bodyPr>
          <a:lstStyle/>
          <a:p>
            <a:pPr algn="ctr">
              <a:lnSpc>
                <a:spcPts val="7019"/>
              </a:lnSpc>
            </a:pPr>
            <a:r>
              <a:rPr lang="en-US" sz="5999">
                <a:solidFill>
                  <a:srgbClr val="000000"/>
                </a:solidFill>
                <a:latin typeface="Montserrat"/>
              </a:rPr>
              <a:t>Asia-Pacific</a:t>
            </a:r>
          </a:p>
          <a:p>
            <a:pPr algn="ctr">
              <a:lnSpc>
                <a:spcPts val="7019"/>
              </a:lnSpc>
            </a:pPr>
            <a:r>
              <a:rPr lang="en-US" sz="5999">
                <a:solidFill>
                  <a:srgbClr val="000000"/>
                </a:solidFill>
                <a:latin typeface="Montserrat"/>
              </a:rPr>
              <a:t>38%</a:t>
            </a:r>
          </a:p>
        </p:txBody>
      </p:sp>
      <p:sp>
        <p:nvSpPr>
          <p:cNvPr id="4" name="TextBox 4"/>
          <p:cNvSpPr txBox="1"/>
          <p:nvPr/>
        </p:nvSpPr>
        <p:spPr>
          <a:xfrm>
            <a:off x="135983" y="266699"/>
            <a:ext cx="18016034" cy="811531"/>
          </a:xfrm>
          <a:prstGeom prst="rect">
            <a:avLst/>
          </a:prstGeom>
        </p:spPr>
        <p:txBody>
          <a:bodyPr lIns="0" tIns="0" rIns="0" bIns="0" rtlCol="0" anchor="t">
            <a:spAutoFit/>
          </a:bodyPr>
          <a:lstStyle/>
          <a:p>
            <a:pPr algn="ctr">
              <a:lnSpc>
                <a:spcPts val="6719"/>
              </a:lnSpc>
              <a:spcBef>
                <a:spcPct val="0"/>
              </a:spcBef>
            </a:pPr>
            <a:r>
              <a:rPr lang="en-US" sz="4799" spc="153">
                <a:solidFill>
                  <a:srgbClr val="000000"/>
                </a:solidFill>
                <a:latin typeface="Canva Sans"/>
              </a:rPr>
              <a:t>Global Kids Snacks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1E3048"/>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12181D"/>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E3048"/>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2181D"/>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E3048"/>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2181D"/>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977376" y="2269525"/>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Rising Demand for Innovative Snacks to Propel Market Growth</a:t>
            </a:r>
          </a:p>
        </p:txBody>
      </p:sp>
      <p:sp>
        <p:nvSpPr>
          <p:cNvPr id="18" name="TextBox 18"/>
          <p:cNvSpPr txBox="1"/>
          <p:nvPr/>
        </p:nvSpPr>
        <p:spPr>
          <a:xfrm>
            <a:off x="6977376" y="6415392"/>
            <a:ext cx="7108062"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Poor Nutritional Content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55"/>
            </a:stretch>
          </a:blipFill>
        </p:spPr>
        <p:txBody>
          <a:bodyPr/>
          <a:lstStyle/>
          <a:p/>
        </p:txBody>
      </p:sp>
      <p:grpSp>
        <p:nvGrpSpPr>
          <p:cNvPr id="3" name="Group 3"/>
          <p:cNvGrpSpPr/>
          <p:nvPr/>
        </p:nvGrpSpPr>
        <p:grpSpPr>
          <a:xfrm>
            <a:off x="1913913" y="1877111"/>
            <a:ext cx="14460175" cy="6532779"/>
            <a:chExt cx="3808441" cy="1720567"/>
          </a:xfrm>
        </p:grpSpPr>
        <p:sp>
          <p:nvSpPr>
            <p:cNvPr id="4" name="Freeform 4"/>
            <p:cNvSpPr/>
            <p:nvPr/>
          </p:nvSpPr>
          <p:spPr>
            <a:xfrm>
              <a:off x="0" y="0"/>
              <a:ext cx="3808441" cy="1720567"/>
            </a:xfrm>
            <a:custGeom>
              <a:rect l="l" t="t" r="r" b="b"/>
              <a:pathLst>
                <a:path w="3808440" h="1720567">
                  <a:moveTo>
                    <a:pt x="0" y="0"/>
                  </a:moveTo>
                  <a:lnTo>
                    <a:pt x="3808441" y="0"/>
                  </a:lnTo>
                  <a:lnTo>
                    <a:pt x="3808441" y="1720567"/>
                  </a:lnTo>
                  <a:lnTo>
                    <a:pt x="0" y="1720567"/>
                  </a:lnTo>
                  <a:close/>
                </a:path>
              </a:pathLst>
            </a:custGeom>
            <a:solidFill>
              <a:srgbClr val="51211C"/>
            </a:solidFill>
          </p:spPr>
          <p:txBody>
            <a:bodyPr/>
            <a:lstStyle/>
            <a:p/>
          </p:txBody>
        </p:sp>
        <p:sp>
          <p:nvSpPr>
            <p:cNvPr id="5" name="TextBox 5"/>
            <p:cNvSpPr txBox="1"/>
            <p:nvPr/>
          </p:nvSpPr>
          <p:spPr>
            <a:xfrm>
              <a:off x="0" y="-38100"/>
              <a:ext cx="3808441" cy="175866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732607" y="2161803"/>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7" name="TextBox 7"/>
          <p:cNvSpPr txBox="1"/>
          <p:nvPr/>
        </p:nvSpPr>
        <p:spPr>
          <a:xfrm>
            <a:off x="2248298" y="3326608"/>
            <a:ext cx="13791405" cy="4312286"/>
          </a:xfrm>
          <a:prstGeom prst="rect">
            <a:avLst/>
          </a:prstGeom>
        </p:spPr>
        <p:txBody>
          <a:bodyPr lIns="0" tIns="0" rIns="0" bIns="0" rtlCol="0" anchor="t">
            <a:spAutoFit/>
          </a:bodyPr>
          <a:lstStyle/>
          <a:p>
            <a:pPr marL="669280" lvl="1" indent="-334640">
              <a:lnSpc>
                <a:spcPts val="4339"/>
              </a:lnSpc>
              <a:buFont typeface="Arial"/>
              <a:buChar char="•"/>
            </a:pPr>
            <a:r>
              <a:rPr lang="en-US" sz="3099">
                <a:solidFill>
                  <a:srgbClr val="FFFFFF"/>
                </a:solidFill>
                <a:latin typeface="Canva Sans"/>
              </a:rPr>
              <a:t>The Global Kids Snacks Market is witnessing significant growth in the near future.</a:t>
            </a:r>
          </a:p>
          <a:p>
            <a:pPr marL="669280" lvl="1" indent="-334640">
              <a:lnSpc>
                <a:spcPts val="4339"/>
              </a:lnSpc>
              <a:buFont typeface="Arial"/>
              <a:buChar char="•"/>
            </a:pPr>
            <a:r>
              <a:rPr lang="en-US" sz="3099">
                <a:solidFill>
                  <a:srgbClr val="FFFFFF"/>
                </a:solidFill>
                <a:latin typeface="Canva Sans"/>
              </a:rPr>
              <a:t>Confectionary snacks are popular among kids due to their appealing flavors and bright packaging, making them a favorite choice for indulgence and occasional treats. </a:t>
            </a:r>
          </a:p>
          <a:p>
            <a:pPr marL="669280" lvl="1" indent="-334640">
              <a:lnSpc>
                <a:spcPts val="4339"/>
              </a:lnSpc>
              <a:buFont typeface="Arial"/>
              <a:buChar char="•"/>
            </a:pPr>
            <a:r>
              <a:rPr lang="en-US" sz="3099">
                <a:solidFill>
                  <a:srgbClr val="FFFFFF"/>
                </a:solidFill>
                <a:latin typeface="Canva Sans"/>
              </a:rPr>
              <a:t>Convenience stores are often strategically located in residential areas and near schools, enhancing their appeal for parents and children seeking convenient snack options. </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V="1">
            <a:off x="0" y="0"/>
            <a:ext cx="18288000" cy="10287000"/>
          </a:xfrm>
          <a:custGeom>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9793" b="-8872"/>
            </a:stretch>
          </a:blipFill>
        </p:spPr>
        <p:txBody>
          <a:bodyPr/>
          <a:lstStyle/>
          <a:p/>
        </p:txBody>
      </p:sp>
      <p:sp>
        <p:nvSpPr>
          <p:cNvPr id="3" name="Freeform 3"/>
          <p:cNvSpPr/>
          <p:nvPr/>
        </p:nvSpPr>
        <p:spPr>
          <a:xfrm>
            <a:off x="220748" y="1398259"/>
            <a:ext cx="3531427" cy="2053155"/>
          </a:xfrm>
          <a:custGeom>
            <a:rect l="l" t="t" r="r" b="b"/>
            <a:pathLst>
              <a:path w="3531426" h="2053155">
                <a:moveTo>
                  <a:pt x="0" y="0"/>
                </a:moveTo>
                <a:lnTo>
                  <a:pt x="3531427" y="0"/>
                </a:lnTo>
                <a:lnTo>
                  <a:pt x="3531427" y="2053156"/>
                </a:lnTo>
                <a:lnTo>
                  <a:pt x="0" y="2053156"/>
                </a:lnTo>
                <a:lnTo>
                  <a:pt x="0" y="0"/>
                </a:lnTo>
                <a:close/>
              </a:path>
            </a:pathLst>
          </a:custGeom>
          <a:blipFill>
            <a:blip r:embed="rId3"/>
            <a:stretch>
              <a:fillRect/>
            </a:stretch>
          </a:blipFill>
        </p:spPr>
        <p:txBody>
          <a:bodyPr/>
          <a:lstStyle/>
          <a:p/>
        </p:txBody>
      </p:sp>
      <p:sp>
        <p:nvSpPr>
          <p:cNvPr id="4" name="Freeform 4"/>
          <p:cNvSpPr/>
          <p:nvPr/>
        </p:nvSpPr>
        <p:spPr>
          <a:xfrm>
            <a:off x="4459398" y="1652006"/>
            <a:ext cx="3197271" cy="1678567"/>
          </a:xfrm>
          <a:custGeom>
            <a:rect l="l" t="t" r="r" b="b"/>
            <a:pathLst>
              <a:path w="3197271" h="1678566">
                <a:moveTo>
                  <a:pt x="0" y="0"/>
                </a:moveTo>
                <a:lnTo>
                  <a:pt x="3197271" y="0"/>
                </a:lnTo>
                <a:lnTo>
                  <a:pt x="3197271" y="1678567"/>
                </a:lnTo>
                <a:lnTo>
                  <a:pt x="0" y="1678567"/>
                </a:lnTo>
                <a:lnTo>
                  <a:pt x="0" y="0"/>
                </a:lnTo>
                <a:close/>
              </a:path>
            </a:pathLst>
          </a:custGeom>
          <a:blipFill>
            <a:blip r:embed="rId4"/>
            <a:stretch>
              <a:fillRect t="-20952" b="-21904"/>
            </a:stretch>
          </a:blipFill>
        </p:spPr>
        <p:txBody>
          <a:bodyPr/>
          <a:lstStyle/>
          <a:p/>
        </p:txBody>
      </p:sp>
      <p:sp>
        <p:nvSpPr>
          <p:cNvPr id="5" name="Freeform 5"/>
          <p:cNvSpPr/>
          <p:nvPr/>
        </p:nvSpPr>
        <p:spPr>
          <a:xfrm>
            <a:off x="8473345" y="1619995"/>
            <a:ext cx="4732979" cy="1742588"/>
          </a:xfrm>
          <a:custGeom>
            <a:rect l="l" t="t" r="r" b="b"/>
            <a:pathLst>
              <a:path w="4732979" h="1742588">
                <a:moveTo>
                  <a:pt x="0" y="0"/>
                </a:moveTo>
                <a:lnTo>
                  <a:pt x="4732979" y="0"/>
                </a:lnTo>
                <a:lnTo>
                  <a:pt x="4732979" y="1742589"/>
                </a:lnTo>
                <a:lnTo>
                  <a:pt x="0" y="1742589"/>
                </a:lnTo>
                <a:lnTo>
                  <a:pt x="0" y="0"/>
                </a:lnTo>
                <a:close/>
              </a:path>
            </a:pathLst>
          </a:custGeom>
          <a:blipFill>
            <a:blip r:embed="rId5"/>
            <a:stretch>
              <a:fillRect t="-86489" b="-85116"/>
            </a:stretch>
          </a:blipFill>
        </p:spPr>
        <p:txBody>
          <a:bodyPr/>
          <a:lstStyle/>
          <a:p/>
        </p:txBody>
      </p:sp>
      <p:sp>
        <p:nvSpPr>
          <p:cNvPr id="6" name="Freeform 6"/>
          <p:cNvSpPr/>
          <p:nvPr/>
        </p:nvSpPr>
        <p:spPr>
          <a:xfrm>
            <a:off x="14022998" y="1652006"/>
            <a:ext cx="3236301" cy="2201440"/>
          </a:xfrm>
          <a:custGeom>
            <a:rect l="l" t="t" r="r" b="b"/>
            <a:pathLst>
              <a:path w="3236301" h="2201440">
                <a:moveTo>
                  <a:pt x="0" y="0"/>
                </a:moveTo>
                <a:lnTo>
                  <a:pt x="3236301" y="0"/>
                </a:lnTo>
                <a:lnTo>
                  <a:pt x="3236301" y="2201440"/>
                </a:lnTo>
                <a:lnTo>
                  <a:pt x="0" y="2201440"/>
                </a:lnTo>
                <a:lnTo>
                  <a:pt x="0" y="0"/>
                </a:lnTo>
                <a:close/>
              </a:path>
            </a:pathLst>
          </a:custGeom>
          <a:blipFill>
            <a:blip r:embed="rId6"/>
            <a:stretch>
              <a:fillRect t="-19713" b="-27295"/>
            </a:stretch>
          </a:blipFill>
        </p:spPr>
        <p:txBody>
          <a:bodyPr/>
          <a:lstStyle/>
          <a:p/>
        </p:txBody>
      </p:sp>
      <p:sp>
        <p:nvSpPr>
          <p:cNvPr id="7" name="Freeform 7"/>
          <p:cNvSpPr/>
          <p:nvPr/>
        </p:nvSpPr>
        <p:spPr>
          <a:xfrm>
            <a:off x="744362" y="3850980"/>
            <a:ext cx="3930903" cy="995829"/>
          </a:xfrm>
          <a:custGeom>
            <a:rect l="l" t="t" r="r" b="b"/>
            <a:pathLst>
              <a:path w="3930903" h="995829">
                <a:moveTo>
                  <a:pt x="0" y="0"/>
                </a:moveTo>
                <a:lnTo>
                  <a:pt x="3930903" y="0"/>
                </a:lnTo>
                <a:lnTo>
                  <a:pt x="3930903" y="995829"/>
                </a:lnTo>
                <a:lnTo>
                  <a:pt x="0" y="995829"/>
                </a:lnTo>
                <a:lnTo>
                  <a:pt x="0" y="0"/>
                </a:lnTo>
                <a:close/>
              </a:path>
            </a:pathLst>
          </a:custGeom>
          <a:blipFill>
            <a:blip r:embed="rId7"/>
            <a:stretch>
              <a:fillRect/>
            </a:stretch>
          </a:blipFill>
        </p:spPr>
        <p:txBody>
          <a:bodyPr/>
          <a:lstStyle/>
          <a:p/>
        </p:txBody>
      </p:sp>
      <p:sp>
        <p:nvSpPr>
          <p:cNvPr id="8" name="Freeform 8"/>
          <p:cNvSpPr/>
          <p:nvPr/>
        </p:nvSpPr>
        <p:spPr>
          <a:xfrm>
            <a:off x="5542040" y="3619759"/>
            <a:ext cx="4229258" cy="1458272"/>
          </a:xfrm>
          <a:custGeom>
            <a:rect l="l" t="t" r="r" b="b"/>
            <a:pathLst>
              <a:path w="4229258" h="1458272">
                <a:moveTo>
                  <a:pt x="0" y="0"/>
                </a:moveTo>
                <a:lnTo>
                  <a:pt x="4229258" y="0"/>
                </a:lnTo>
                <a:lnTo>
                  <a:pt x="4229258" y="1458271"/>
                </a:lnTo>
                <a:lnTo>
                  <a:pt x="0" y="1458271"/>
                </a:lnTo>
                <a:lnTo>
                  <a:pt x="0" y="0"/>
                </a:lnTo>
                <a:close/>
              </a:path>
            </a:pathLst>
          </a:custGeom>
          <a:blipFill>
            <a:blip r:embed="rId8"/>
            <a:stretch>
              <a:fillRect l="-828" t="-2772" r="-1147" b="-2957"/>
            </a:stretch>
          </a:blipFill>
        </p:spPr>
        <p:txBody>
          <a:bodyPr/>
          <a:lstStyle/>
          <a:p/>
        </p:txBody>
      </p:sp>
      <p:sp>
        <p:nvSpPr>
          <p:cNvPr id="9" name="Freeform 9"/>
          <p:cNvSpPr/>
          <p:nvPr/>
        </p:nvSpPr>
        <p:spPr>
          <a:xfrm>
            <a:off x="10640028" y="3620193"/>
            <a:ext cx="2831756" cy="2518995"/>
          </a:xfrm>
          <a:custGeom>
            <a:rect l="l" t="t" r="r" b="b"/>
            <a:pathLst>
              <a:path w="2831756" h="2518995">
                <a:moveTo>
                  <a:pt x="0" y="0"/>
                </a:moveTo>
                <a:lnTo>
                  <a:pt x="2831757" y="0"/>
                </a:lnTo>
                <a:lnTo>
                  <a:pt x="2831757" y="2518996"/>
                </a:lnTo>
                <a:lnTo>
                  <a:pt x="0" y="2518996"/>
                </a:lnTo>
                <a:lnTo>
                  <a:pt x="0" y="0"/>
                </a:lnTo>
                <a:close/>
              </a:path>
            </a:pathLst>
          </a:custGeom>
          <a:blipFill>
            <a:blip r:embed="rId9"/>
            <a:stretch>
              <a:fillRect/>
            </a:stretch>
          </a:blipFill>
        </p:spPr>
        <p:txBody>
          <a:bodyPr/>
          <a:lstStyle/>
          <a:p/>
        </p:txBody>
      </p:sp>
      <p:sp>
        <p:nvSpPr>
          <p:cNvPr id="10" name="Freeform 10"/>
          <p:cNvSpPr/>
          <p:nvPr/>
        </p:nvSpPr>
        <p:spPr>
          <a:xfrm>
            <a:off x="14340515" y="3883862"/>
            <a:ext cx="3083177" cy="3307503"/>
          </a:xfrm>
          <a:custGeom>
            <a:rect l="l" t="t" r="r" b="b"/>
            <a:pathLst>
              <a:path w="3083177" h="3307502">
                <a:moveTo>
                  <a:pt x="0" y="0"/>
                </a:moveTo>
                <a:lnTo>
                  <a:pt x="3083177" y="0"/>
                </a:lnTo>
                <a:lnTo>
                  <a:pt x="3083177" y="3307504"/>
                </a:lnTo>
                <a:lnTo>
                  <a:pt x="0" y="3307504"/>
                </a:lnTo>
                <a:lnTo>
                  <a:pt x="0" y="0"/>
                </a:lnTo>
                <a:close/>
              </a:path>
            </a:pathLst>
          </a:custGeom>
          <a:blipFill>
            <a:blip r:embed="rId10"/>
            <a:stretch>
              <a:fillRect b="-315"/>
            </a:stretch>
          </a:blipFill>
        </p:spPr>
        <p:txBody>
          <a:bodyPr/>
          <a:lstStyle/>
          <a:p/>
        </p:txBody>
      </p:sp>
      <p:sp>
        <p:nvSpPr>
          <p:cNvPr id="11" name="TextBox 11"/>
          <p:cNvSpPr txBox="1"/>
          <p:nvPr/>
        </p:nvSpPr>
        <p:spPr>
          <a:xfrm>
            <a:off x="5715833" y="541010"/>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
        <p:nvSpPr>
          <p:cNvPr id="12" name="Freeform 12"/>
          <p:cNvSpPr/>
          <p:nvPr/>
        </p:nvSpPr>
        <p:spPr>
          <a:xfrm>
            <a:off x="5542040" y="5363780"/>
            <a:ext cx="3906948" cy="2056650"/>
          </a:xfrm>
          <a:custGeom>
            <a:rect l="l" t="t" r="r" b="b"/>
            <a:pathLst>
              <a:path w="3906947" h="2056650">
                <a:moveTo>
                  <a:pt x="0" y="0"/>
                </a:moveTo>
                <a:lnTo>
                  <a:pt x="3906948" y="0"/>
                </a:lnTo>
                <a:lnTo>
                  <a:pt x="3906948" y="2056651"/>
                </a:lnTo>
                <a:lnTo>
                  <a:pt x="0" y="2056651"/>
                </a:lnTo>
                <a:lnTo>
                  <a:pt x="0" y="0"/>
                </a:lnTo>
                <a:close/>
              </a:path>
            </a:pathLst>
          </a:custGeom>
          <a:blipFill>
            <a:blip r:embed="rId11"/>
            <a:stretch>
              <a:fillRect b="-2341"/>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msvpjpvw"/>
              </a:rPr>
              <a:t>http://tinyurl.com/msvpjpvw</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45</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Kids Snacks Market Report 2024</dc:title>
  <cp:lastModifiedBy>decipher market</cp:lastModifiedBy>
  <cp:revision>2</cp:revision>
  <dcterms:created xsi:type="dcterms:W3CDTF">2006-08-16T00:00:00Z</dcterms:created>
  <dcterms:modified xsi:type="dcterms:W3CDTF">2024-03-02T07:58:11Z</dcterms:modified>
</cp:coreProperties>
</file>