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25vvft93"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0" y="0"/>
            <a:ext cx="9515182" cy="10287000"/>
            <a:chExt cx="2506056" cy="2709333"/>
          </a:xfrm>
        </p:grpSpPr>
        <p:sp>
          <p:nvSpPr>
            <p:cNvPr id="4" name="Freeform 4"/>
            <p:cNvSpPr/>
            <p:nvPr/>
          </p:nvSpPr>
          <p:spPr>
            <a:xfrm>
              <a:off x="0" y="0"/>
              <a:ext cx="2506056" cy="2709333"/>
            </a:xfrm>
            <a:custGeom>
              <a:rect l="l" t="t" r="r" b="b"/>
              <a:pathLst>
                <a:path w="2506056" h="2709333">
                  <a:moveTo>
                    <a:pt x="0" y="0"/>
                  </a:moveTo>
                  <a:lnTo>
                    <a:pt x="2506056" y="0"/>
                  </a:lnTo>
                  <a:lnTo>
                    <a:pt x="2506056" y="2709333"/>
                  </a:lnTo>
                  <a:lnTo>
                    <a:pt x="0" y="2709333"/>
                  </a:lnTo>
                  <a:close/>
                </a:path>
              </a:pathLst>
            </a:custGeom>
            <a:solidFill>
              <a:srgbClr val="785C5F">
                <a:alpha val="80000"/>
              </a:srgbClr>
            </a:solidFill>
          </p:spPr>
          <p:txBody>
            <a:bodyPr/>
            <a:lstStyle/>
            <a:p/>
          </p:txBody>
        </p:sp>
        <p:sp>
          <p:nvSpPr>
            <p:cNvPr id="5" name="TextBox 5"/>
            <p:cNvSpPr txBox="1"/>
            <p:nvPr/>
          </p:nvSpPr>
          <p:spPr>
            <a:xfrm>
              <a:off x="0" y="-38100"/>
              <a:ext cx="250605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5360" y="9441959"/>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25360" y="3537455"/>
            <a:ext cx="9289821" cy="3644395"/>
          </a:xfrm>
          <a:prstGeom prst="rect">
            <a:avLst/>
          </a:prstGeom>
        </p:spPr>
        <p:txBody>
          <a:bodyPr lIns="0" tIns="0" rIns="0" bIns="0" rtlCol="0" anchor="t">
            <a:spAutoFit/>
          </a:bodyPr>
          <a:lstStyle/>
          <a:p>
            <a:pPr>
              <a:lnSpc>
                <a:spcPts val="7169"/>
              </a:lnSpc>
            </a:pPr>
            <a:r>
              <a:rPr lang="en-US" sz="6700">
                <a:solidFill>
                  <a:srgbClr val="FFFFFF"/>
                </a:solidFill>
                <a:latin typeface="Canva Sans"/>
              </a:rPr>
              <a:t>GLOBAL </a:t>
            </a:r>
          </a:p>
          <a:p>
            <a:pPr>
              <a:lnSpc>
                <a:spcPts val="7169"/>
              </a:lnSpc>
            </a:pPr>
            <a:r>
              <a:rPr lang="en-US" sz="6700">
                <a:solidFill>
                  <a:srgbClr val="FFFFFF"/>
                </a:solidFill>
                <a:latin typeface="Canva Sans"/>
              </a:rPr>
              <a:t>JUICE CONCENTRATE</a:t>
            </a:r>
          </a:p>
          <a:p>
            <a:pPr>
              <a:lnSpc>
                <a:spcPts val="7169"/>
              </a:lnSpc>
            </a:pPr>
            <a:r>
              <a:rPr lang="en-US" sz="6700">
                <a:solidFill>
                  <a:srgbClr val="FFFFFF"/>
                </a:solidFill>
                <a:latin typeface="Canva Sans"/>
              </a:rPr>
              <a:t>MARKET REPORT </a:t>
            </a:r>
          </a:p>
          <a:p>
            <a:pPr>
              <a:lnSpc>
                <a:spcPts val="7169"/>
              </a:lnSpc>
            </a:pPr>
            <a:r>
              <a:rPr lang="en-US" sz="67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98062" y="1704771"/>
            <a:ext cx="15891875" cy="6877458"/>
            <a:chExt cx="4185514" cy="1811347"/>
          </a:xfrm>
        </p:grpSpPr>
        <p:sp>
          <p:nvSpPr>
            <p:cNvPr id="4" name="Freeform 4"/>
            <p:cNvSpPr/>
            <p:nvPr/>
          </p:nvSpPr>
          <p:spPr>
            <a:xfrm>
              <a:off x="0" y="0"/>
              <a:ext cx="4185515" cy="1811347"/>
            </a:xfrm>
            <a:custGeom>
              <a:rect l="l" t="t" r="r" b="b"/>
              <a:pathLst>
                <a:path w="4185515" h="1811347">
                  <a:moveTo>
                    <a:pt x="0" y="0"/>
                  </a:moveTo>
                  <a:lnTo>
                    <a:pt x="4185515" y="0"/>
                  </a:lnTo>
                  <a:lnTo>
                    <a:pt x="4185515" y="1811347"/>
                  </a:lnTo>
                  <a:lnTo>
                    <a:pt x="0" y="1811347"/>
                  </a:lnTo>
                  <a:close/>
                </a:path>
              </a:pathLst>
            </a:custGeom>
            <a:solidFill>
              <a:srgbClr val="3A4731">
                <a:alpha val="90980"/>
              </a:srgbClr>
            </a:solidFill>
          </p:spPr>
          <p:txBody>
            <a:bodyPr/>
            <a:lstStyle/>
            <a:p/>
          </p:txBody>
        </p:sp>
        <p:sp>
          <p:nvSpPr>
            <p:cNvPr id="5" name="TextBox 5"/>
            <p:cNvSpPr txBox="1"/>
            <p:nvPr/>
          </p:nvSpPr>
          <p:spPr>
            <a:xfrm>
              <a:off x="0" y="-38100"/>
              <a:ext cx="4185514" cy="184944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0096" y="1975743"/>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650269" y="2985453"/>
            <a:ext cx="14987460" cy="5232400"/>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Montserrat"/>
              </a:rPr>
              <a:t>A juice concentrate is a diluted form of the original juice. This is done to make it easier to store and transport and increase its shelf life. Juice concentrates are low-water fruit and vegetable juices that may also contain beneficial nutrients, including vitamins and minerals. The worldwide juice concentrate market is driven primarily by the rising need for quick and easy meals is propelling the worldwide juice concentrate industry. They can substitute fresh drinks in many situations and are convenient and inexpensive. The global demand for fruit concentrates is rising, driven by increasing levels of disposable income, shifting lifestyles, and urbanization. Additionally, the expansion of the juice concentrates market is consumers' growing need for handy food and drink items. Juice concentrates are anticipated to maintain their rapid rise in the next years due to their widespread use as a component in beverages, jams, jellies, infant meals, and other food and drink products, which is expected to drive juice concentrate market expansion during the forecast period.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276" b="-3420"/>
            </a:stretch>
          </a:blipFill>
        </p:spPr>
        <p:txBody>
          <a:bodyPr/>
          <a:lstStyle/>
          <a:p/>
        </p:txBody>
      </p:sp>
      <p:grpSp>
        <p:nvGrpSpPr>
          <p:cNvPr id="3" name="Group 3"/>
          <p:cNvGrpSpPr/>
          <p:nvPr/>
        </p:nvGrpSpPr>
        <p:grpSpPr>
          <a:xfrm>
            <a:off x="371182" y="5949093"/>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A33A0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14491" y="6259313"/>
            <a:ext cx="2036993" cy="2034447"/>
          </a:xfrm>
          <a:custGeom>
            <a:rect l="l" t="t" r="r" b="b"/>
            <a:pathLst>
              <a:path w="2036993" h="2034447">
                <a:moveTo>
                  <a:pt x="0" y="0"/>
                </a:moveTo>
                <a:lnTo>
                  <a:pt x="2036992" y="0"/>
                </a:lnTo>
                <a:lnTo>
                  <a:pt x="2036992"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666999" y="6177898"/>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35390" y="6655268"/>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673992" y="6294320"/>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5.20%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371182" y="3185064"/>
            <a:ext cx="8339714" cy="2524841"/>
            <a:chExt cx="860407" cy="260488"/>
          </a:xfrm>
        </p:grpSpPr>
        <p:sp>
          <p:nvSpPr>
            <p:cNvPr id="17" name="Freeform 17"/>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D16423"/>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14491" y="3495284"/>
            <a:ext cx="2036993" cy="2034447"/>
          </a:xfrm>
          <a:custGeom>
            <a:rect l="l" t="t" r="r" b="b"/>
            <a:pathLst>
              <a:path w="2036993" h="2034447">
                <a:moveTo>
                  <a:pt x="0" y="0"/>
                </a:moveTo>
                <a:lnTo>
                  <a:pt x="2036992" y="0"/>
                </a:lnTo>
                <a:lnTo>
                  <a:pt x="2036992" y="2034447"/>
                </a:lnTo>
                <a:lnTo>
                  <a:pt x="0" y="2034447"/>
                </a:lnTo>
                <a:lnTo>
                  <a:pt x="0" y="0"/>
                </a:lnTo>
                <a:close/>
              </a:path>
            </a:pathLst>
          </a:custGeom>
          <a:blipFill>
            <a:blip r:embed="rId3"/>
            <a:stretch>
              <a:fillRect/>
            </a:stretch>
          </a:blipFill>
        </p:spPr>
        <p:txBody>
          <a:bodyPr/>
          <a:lstStyle/>
          <a:p/>
        </p:txBody>
      </p:sp>
      <p:grpSp>
        <p:nvGrpSpPr>
          <p:cNvPr id="20" name="Group 20"/>
          <p:cNvGrpSpPr/>
          <p:nvPr/>
        </p:nvGrpSpPr>
        <p:grpSpPr>
          <a:xfrm>
            <a:off x="666999" y="3413869"/>
            <a:ext cx="2006993" cy="200699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35390" y="4255032"/>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673992" y="3530290"/>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73.8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06247" y="1366905"/>
            <a:ext cx="6418248" cy="2715115"/>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D2A14"/>
            </a:solidFill>
          </p:spPr>
          <p:txBody>
            <a:bodyPr/>
            <a:lstStyle/>
            <a:p/>
          </p:txBody>
        </p:sp>
      </p:grpSp>
      <p:grpSp>
        <p:nvGrpSpPr>
          <p:cNvPr id="8" name="Group 8"/>
          <p:cNvGrpSpPr/>
          <p:nvPr/>
        </p:nvGrpSpPr>
        <p:grpSpPr>
          <a:xfrm rot="5400000">
            <a:off x="988834" y="1029743"/>
            <a:ext cx="800647" cy="341462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06247" y="4424920"/>
            <a:ext cx="6418248" cy="2715115"/>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D120A"/>
            </a:solidFill>
          </p:spPr>
          <p:txBody>
            <a:bodyPr/>
            <a:lstStyle/>
            <a:p/>
          </p:txBody>
        </p:sp>
      </p:grpSp>
      <p:grpSp>
        <p:nvGrpSpPr>
          <p:cNvPr id="12" name="Group 12"/>
          <p:cNvGrpSpPr/>
          <p:nvPr/>
        </p:nvGrpSpPr>
        <p:grpSpPr>
          <a:xfrm rot="5400000">
            <a:off x="988834" y="4087758"/>
            <a:ext cx="800647" cy="341462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906247" y="7443842"/>
            <a:ext cx="6418248" cy="2715115"/>
            <a:chExt cx="8245593" cy="3488138"/>
          </a:xfrm>
        </p:grpSpPr>
        <p:sp>
          <p:nvSpPr>
            <p:cNvPr id="15" name="Freeform 15"/>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44453"/>
            </a:solidFill>
          </p:spPr>
          <p:txBody>
            <a:bodyPr/>
            <a:lstStyle/>
            <a:p/>
          </p:txBody>
        </p:sp>
      </p:grpSp>
      <p:grpSp>
        <p:nvGrpSpPr>
          <p:cNvPr id="16" name="Group 16"/>
          <p:cNvGrpSpPr/>
          <p:nvPr/>
        </p:nvGrpSpPr>
        <p:grpSpPr>
          <a:xfrm rot="5400000">
            <a:off x="988834" y="7106680"/>
            <a:ext cx="800647" cy="341462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869752" y="2493983"/>
            <a:ext cx="6418248" cy="2715115"/>
            <a:chExt cx="8245593" cy="3488138"/>
          </a:xfrm>
        </p:grpSpPr>
        <p:sp>
          <p:nvSpPr>
            <p:cNvPr id="19" name="Freeform 19"/>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B65C5C"/>
            </a:solidFill>
          </p:spPr>
          <p:txBody>
            <a:bodyPr/>
            <a:lstStyle/>
            <a:p/>
          </p:txBody>
        </p:sp>
      </p:grpSp>
      <p:grpSp>
        <p:nvGrpSpPr>
          <p:cNvPr id="20" name="Group 20"/>
          <p:cNvGrpSpPr/>
          <p:nvPr/>
        </p:nvGrpSpPr>
        <p:grpSpPr>
          <a:xfrm rot="5400000">
            <a:off x="10952339" y="2156821"/>
            <a:ext cx="800647" cy="3414627"/>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246840" y="1929124"/>
            <a:ext cx="4859235" cy="1019175"/>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Fruit</a:t>
            </a:r>
          </a:p>
          <a:p>
            <a:pPr marL="647697" lvl="1" indent="-323848">
              <a:lnSpc>
                <a:spcPts val="4199"/>
              </a:lnSpc>
              <a:buFont typeface="Arial"/>
              <a:buChar char="•"/>
            </a:pPr>
            <a:r>
              <a:rPr lang="en-US" sz="2999">
                <a:solidFill>
                  <a:srgbClr val="FFFFFF"/>
                </a:solidFill>
                <a:latin typeface="Montserrat"/>
              </a:rPr>
              <a:t>Vegetables</a:t>
            </a:r>
          </a:p>
        </p:txBody>
      </p:sp>
      <p:sp>
        <p:nvSpPr>
          <p:cNvPr id="24" name="TextBox 24"/>
          <p:cNvSpPr txBox="1"/>
          <p:nvPr/>
        </p:nvSpPr>
        <p:spPr>
          <a:xfrm>
            <a:off x="-75674" y="2606997"/>
            <a:ext cx="2929664" cy="359569"/>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Type Segment </a:t>
            </a:r>
          </a:p>
        </p:txBody>
      </p:sp>
      <p:sp>
        <p:nvSpPr>
          <p:cNvPr id="25" name="TextBox 25"/>
          <p:cNvSpPr txBox="1"/>
          <p:nvPr/>
        </p:nvSpPr>
        <p:spPr>
          <a:xfrm>
            <a:off x="3246840" y="4562420"/>
            <a:ext cx="4859235" cy="2267585"/>
          </a:xfrm>
          <a:prstGeom prst="rect">
            <a:avLst/>
          </a:prstGeom>
        </p:spPr>
        <p:txBody>
          <a:bodyPr lIns="0" tIns="0" rIns="0" bIns="0" rtlCol="0" anchor="t">
            <a:spAutoFit/>
          </a:bodyPr>
          <a:lstStyle/>
          <a:p>
            <a:pPr marL="561339" lvl="1" indent="-280669">
              <a:lnSpc>
                <a:spcPts val="3639"/>
              </a:lnSpc>
              <a:buFont typeface="Arial"/>
              <a:buChar char="•"/>
            </a:pPr>
            <a:r>
              <a:rPr lang="en-US" sz="2599">
                <a:solidFill>
                  <a:srgbClr val="FFFFFF"/>
                </a:solidFill>
                <a:latin typeface="Montserrat"/>
              </a:rPr>
              <a:t>Beverages</a:t>
            </a:r>
          </a:p>
          <a:p>
            <a:pPr marL="561339" lvl="1" indent="-280669">
              <a:lnSpc>
                <a:spcPts val="3639"/>
              </a:lnSpc>
              <a:buFont typeface="Arial"/>
              <a:buChar char="•"/>
            </a:pPr>
            <a:r>
              <a:rPr lang="en-US" sz="2599">
                <a:solidFill>
                  <a:srgbClr val="FFFFFF"/>
                </a:solidFill>
                <a:latin typeface="Montserrat"/>
              </a:rPr>
              <a:t>Soups &amp; Sauces</a:t>
            </a:r>
          </a:p>
          <a:p>
            <a:pPr marL="561339" lvl="1" indent="-280669">
              <a:lnSpc>
                <a:spcPts val="3639"/>
              </a:lnSpc>
              <a:buFont typeface="Arial"/>
              <a:buChar char="•"/>
            </a:pPr>
            <a:r>
              <a:rPr lang="en-US" sz="2599">
                <a:solidFill>
                  <a:srgbClr val="FFFFFF"/>
                </a:solidFill>
                <a:latin typeface="Montserrat"/>
              </a:rPr>
              <a:t>Dairy</a:t>
            </a:r>
          </a:p>
          <a:p>
            <a:pPr marL="561339" lvl="1" indent="-280669">
              <a:lnSpc>
                <a:spcPts val="3639"/>
              </a:lnSpc>
              <a:buFont typeface="Arial"/>
              <a:buChar char="•"/>
            </a:pPr>
            <a:r>
              <a:rPr lang="en-US" sz="2599">
                <a:solidFill>
                  <a:srgbClr val="FFFFFF"/>
                </a:solidFill>
                <a:latin typeface="Montserrat"/>
              </a:rPr>
              <a:t>Bakery &amp; Confectionery</a:t>
            </a:r>
          </a:p>
          <a:p>
            <a:pPr marL="561339" lvl="1" indent="-280669">
              <a:lnSpc>
                <a:spcPts val="3639"/>
              </a:lnSpc>
              <a:buFont typeface="Arial"/>
              <a:buChar char="•"/>
            </a:pPr>
            <a:r>
              <a:rPr lang="en-US" sz="2599">
                <a:solidFill>
                  <a:srgbClr val="FFFFFF"/>
                </a:solidFill>
                <a:latin typeface="Montserrat"/>
              </a:rPr>
              <a:t>Other Application</a:t>
            </a:r>
          </a:p>
        </p:txBody>
      </p:sp>
      <p:sp>
        <p:nvSpPr>
          <p:cNvPr id="26" name="TextBox 26"/>
          <p:cNvSpPr txBox="1"/>
          <p:nvPr/>
        </p:nvSpPr>
        <p:spPr>
          <a:xfrm>
            <a:off x="-75674" y="5442373"/>
            <a:ext cx="2929664" cy="701198"/>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Application Segment</a:t>
            </a:r>
          </a:p>
        </p:txBody>
      </p:sp>
      <p:sp>
        <p:nvSpPr>
          <p:cNvPr id="27" name="TextBox 27"/>
          <p:cNvSpPr txBox="1"/>
          <p:nvPr/>
        </p:nvSpPr>
        <p:spPr>
          <a:xfrm>
            <a:off x="3096471" y="7795431"/>
            <a:ext cx="4544570" cy="2066925"/>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Organic Juice Concentrate </a:t>
            </a:r>
          </a:p>
          <a:p>
            <a:pPr marL="647697" lvl="1" indent="-323848">
              <a:lnSpc>
                <a:spcPts val="4199"/>
              </a:lnSpc>
              <a:buFont typeface="Arial"/>
              <a:buChar char="•"/>
            </a:pPr>
            <a:r>
              <a:rPr lang="en-US" sz="2999">
                <a:solidFill>
                  <a:srgbClr val="FFFFFF"/>
                </a:solidFill>
                <a:latin typeface="Montserrat"/>
              </a:rPr>
              <a:t>Conventional Juice Concentrate</a:t>
            </a:r>
          </a:p>
        </p:txBody>
      </p:sp>
      <p:sp>
        <p:nvSpPr>
          <p:cNvPr id="28" name="TextBox 28"/>
          <p:cNvSpPr txBox="1"/>
          <p:nvPr/>
        </p:nvSpPr>
        <p:spPr>
          <a:xfrm>
            <a:off x="0" y="8658022"/>
            <a:ext cx="2929664" cy="359569"/>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Nature Segment</a:t>
            </a:r>
          </a:p>
        </p:txBody>
      </p:sp>
      <p:sp>
        <p:nvSpPr>
          <p:cNvPr id="29" name="TextBox 29"/>
          <p:cNvSpPr txBox="1"/>
          <p:nvPr/>
        </p:nvSpPr>
        <p:spPr>
          <a:xfrm>
            <a:off x="12969895" y="3068797"/>
            <a:ext cx="5318105" cy="1543050"/>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Clear Concentrate</a:t>
            </a:r>
          </a:p>
          <a:p>
            <a:pPr marL="647697" lvl="1" indent="-323848">
              <a:lnSpc>
                <a:spcPts val="4199"/>
              </a:lnSpc>
              <a:buFont typeface="Arial"/>
              <a:buChar char="•"/>
            </a:pPr>
            <a:r>
              <a:rPr lang="en-US" sz="2999">
                <a:solidFill>
                  <a:srgbClr val="FFFFFF"/>
                </a:solidFill>
                <a:latin typeface="Montserrat"/>
              </a:rPr>
              <a:t>Powdered Concentrate</a:t>
            </a:r>
          </a:p>
          <a:p>
            <a:pPr marL="647697" lvl="1" indent="-323848">
              <a:lnSpc>
                <a:spcPts val="4199"/>
              </a:lnSpc>
              <a:buFont typeface="Arial"/>
              <a:buChar char="•"/>
            </a:pPr>
            <a:r>
              <a:rPr lang="en-US" sz="2999">
                <a:solidFill>
                  <a:srgbClr val="FFFFFF"/>
                </a:solidFill>
                <a:latin typeface="Montserrat"/>
              </a:rPr>
              <a:t>Frozen Concentrate</a:t>
            </a:r>
          </a:p>
        </p:txBody>
      </p:sp>
      <p:sp>
        <p:nvSpPr>
          <p:cNvPr id="30" name="TextBox 30"/>
          <p:cNvSpPr txBox="1"/>
          <p:nvPr/>
        </p:nvSpPr>
        <p:spPr>
          <a:xfrm>
            <a:off x="9887831" y="3722451"/>
            <a:ext cx="2929664" cy="359569"/>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Form Segment </a:t>
            </a:r>
          </a:p>
        </p:txBody>
      </p:sp>
      <p:grpSp>
        <p:nvGrpSpPr>
          <p:cNvPr id="31" name="Group 31"/>
          <p:cNvGrpSpPr/>
          <p:nvPr/>
        </p:nvGrpSpPr>
        <p:grpSpPr>
          <a:xfrm>
            <a:off x="11869752" y="5725191"/>
            <a:ext cx="6418248" cy="2715115"/>
            <a:chExt cx="8245593" cy="3488138"/>
          </a:xfrm>
        </p:grpSpPr>
        <p:sp>
          <p:nvSpPr>
            <p:cNvPr id="32" name="Freeform 32"/>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B65C5C"/>
            </a:solidFill>
          </p:spPr>
          <p:txBody>
            <a:bodyPr/>
            <a:lstStyle/>
            <a:p/>
          </p:txBody>
        </p:sp>
      </p:grpSp>
      <p:grpSp>
        <p:nvGrpSpPr>
          <p:cNvPr id="33" name="Group 33"/>
          <p:cNvGrpSpPr/>
          <p:nvPr/>
        </p:nvGrpSpPr>
        <p:grpSpPr>
          <a:xfrm rot="5400000">
            <a:off x="10952339" y="5388029"/>
            <a:ext cx="800647" cy="3414627"/>
            <a:chExt cx="3130550" cy="13351270"/>
          </a:xfrm>
        </p:grpSpPr>
        <p:sp>
          <p:nvSpPr>
            <p:cNvPr id="34" name="Freeform 34"/>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5" name="TextBox 35"/>
          <p:cNvSpPr txBox="1"/>
          <p:nvPr/>
        </p:nvSpPr>
        <p:spPr>
          <a:xfrm>
            <a:off x="12969895" y="6012155"/>
            <a:ext cx="4859235" cy="2066925"/>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Food Industry</a:t>
            </a:r>
          </a:p>
          <a:p>
            <a:pPr marL="647697" lvl="1" indent="-323848">
              <a:lnSpc>
                <a:spcPts val="4199"/>
              </a:lnSpc>
              <a:buFont typeface="Arial"/>
              <a:buChar char="•"/>
            </a:pPr>
            <a:r>
              <a:rPr lang="en-US" sz="2999">
                <a:solidFill>
                  <a:srgbClr val="FFFFFF"/>
                </a:solidFill>
                <a:latin typeface="Montserrat"/>
              </a:rPr>
              <a:t>Beverage Industry</a:t>
            </a:r>
          </a:p>
          <a:p>
            <a:pPr marL="647697" lvl="1" indent="-323848">
              <a:lnSpc>
                <a:spcPts val="4199"/>
              </a:lnSpc>
              <a:buFont typeface="Arial"/>
              <a:buChar char="•"/>
            </a:pPr>
            <a:r>
              <a:rPr lang="en-US" sz="2999">
                <a:solidFill>
                  <a:srgbClr val="FFFFFF"/>
                </a:solidFill>
                <a:latin typeface="Montserrat"/>
              </a:rPr>
              <a:t>Foodservice</a:t>
            </a:r>
          </a:p>
          <a:p>
            <a:pPr marL="647697" lvl="1" indent="-323848">
              <a:lnSpc>
                <a:spcPts val="4199"/>
              </a:lnSpc>
              <a:buFont typeface="Arial"/>
              <a:buChar char="•"/>
            </a:pPr>
            <a:r>
              <a:rPr lang="en-US" sz="2999">
                <a:solidFill>
                  <a:srgbClr val="FFFFFF"/>
                </a:solidFill>
                <a:latin typeface="Montserrat"/>
              </a:rPr>
              <a:t>Retailer Household</a:t>
            </a:r>
          </a:p>
        </p:txBody>
      </p:sp>
      <p:sp>
        <p:nvSpPr>
          <p:cNvPr id="36" name="TextBox 36"/>
          <p:cNvSpPr txBox="1"/>
          <p:nvPr/>
        </p:nvSpPr>
        <p:spPr>
          <a:xfrm>
            <a:off x="9887831" y="6742644"/>
            <a:ext cx="2929664" cy="701198"/>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End 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38591"/>
            <a:ext cx="12976175" cy="9083322"/>
          </a:xfrm>
          <a:custGeom>
            <a:rect l="l" t="t" r="r" b="b"/>
            <a:pathLst>
              <a:path w="12976175" h="9083322">
                <a:moveTo>
                  <a:pt x="0" y="0"/>
                </a:moveTo>
                <a:lnTo>
                  <a:pt x="12976175" y="0"/>
                </a:lnTo>
                <a:lnTo>
                  <a:pt x="12976175" y="9083323"/>
                </a:lnTo>
                <a:lnTo>
                  <a:pt x="0" y="9083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95363"/>
          </a:xfrm>
          <a:prstGeom prst="rect">
            <a:avLst/>
          </a:prstGeom>
        </p:spPr>
        <p:txBody>
          <a:bodyPr lIns="0" tIns="0" rIns="0" bIns="0" rtlCol="0" anchor="t">
            <a:spAutoFit/>
          </a:bodyPr>
          <a:lstStyle/>
          <a:p>
            <a:pPr algn="ctr">
              <a:lnSpc>
                <a:spcPts val="7019"/>
              </a:lnSpc>
            </a:pPr>
            <a:r>
              <a:rPr lang="en-US" sz="7200">
                <a:solidFill>
                  <a:srgbClr val="000000"/>
                </a:solidFill>
                <a:latin typeface="Montserrat"/>
              </a:rPr>
              <a:t>Asia Pacific </a:t>
            </a:r>
          </a:p>
          <a:p>
            <a:pPr algn="ctr">
              <a:lnSpc>
                <a:spcPts val="7019"/>
              </a:lnSpc>
            </a:pPr>
            <a:r>
              <a:rPr lang="en-US" sz="7200">
                <a:solidFill>
                  <a:srgbClr val="000000"/>
                </a:solidFill>
                <a:latin typeface="Montserrat"/>
              </a:rPr>
              <a:t>23%</a:t>
            </a:r>
          </a:p>
        </p:txBody>
      </p:sp>
      <p:sp>
        <p:nvSpPr>
          <p:cNvPr id="4" name="TextBox 4"/>
          <p:cNvSpPr txBox="1"/>
          <p:nvPr/>
        </p:nvSpPr>
        <p:spPr>
          <a:xfrm>
            <a:off x="135983" y="19367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Juice Concentrate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5087470" y="534435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A33A0B"/>
            </a:solidFill>
          </p:spPr>
          <p:txBody>
            <a:bodyPr/>
            <a:lstStyle/>
            <a:p/>
          </p:txBody>
        </p:sp>
      </p:grpSp>
      <p:grpSp>
        <p:nvGrpSpPr>
          <p:cNvPr id="5" name="Group 5"/>
          <p:cNvGrpSpPr/>
          <p:nvPr/>
        </p:nvGrpSpPr>
        <p:grpSpPr>
          <a:xfrm>
            <a:off x="5087470" y="1416895"/>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49514"/>
            </a:solidFill>
          </p:spPr>
          <p:txBody>
            <a:bodyPr/>
            <a:lstStyle/>
            <a:p/>
          </p:txBody>
        </p:sp>
      </p:grpSp>
      <p:grpSp>
        <p:nvGrpSpPr>
          <p:cNvPr id="7" name="Group 7"/>
          <p:cNvGrpSpPr/>
          <p:nvPr/>
        </p:nvGrpSpPr>
        <p:grpSpPr>
          <a:xfrm>
            <a:off x="3565462" y="1919429"/>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33A0B">
                <a:alpha val="89804"/>
              </a:srgbClr>
            </a:solidFill>
          </p:spPr>
          <p:txBody>
            <a:bodyPr/>
            <a:lstStyle/>
            <a:p/>
          </p:txBody>
        </p:sp>
      </p:grpSp>
      <p:grpSp>
        <p:nvGrpSpPr>
          <p:cNvPr id="9" name="Group 9"/>
          <p:cNvGrpSpPr/>
          <p:nvPr/>
        </p:nvGrpSpPr>
        <p:grpSpPr>
          <a:xfrm>
            <a:off x="3565462" y="586503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F49514"/>
            </a:solidFill>
          </p:spPr>
          <p:txBody>
            <a:bodyPr/>
            <a:lstStyle/>
            <a:p/>
          </p:txBody>
        </p:sp>
      </p:grpSp>
      <p:grpSp>
        <p:nvGrpSpPr>
          <p:cNvPr id="11" name="Group 11"/>
          <p:cNvGrpSpPr>
            <a:grpSpLocks noChangeAspect="1"/>
          </p:cNvGrpSpPr>
          <p:nvPr/>
        </p:nvGrpSpPr>
        <p:grpSpPr>
          <a:xfrm rot="5400000">
            <a:off x="6194412" y="2716349"/>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33A0B">
                <a:alpha val="89804"/>
              </a:srgbClr>
            </a:solidFill>
          </p:spPr>
          <p:txBody>
            <a:bodyPr/>
            <a:lstStyle/>
            <a:p/>
          </p:txBody>
        </p:sp>
      </p:grpSp>
      <p:grpSp>
        <p:nvGrpSpPr>
          <p:cNvPr id="13" name="Group 13"/>
          <p:cNvGrpSpPr>
            <a:grpSpLocks noChangeAspect="1"/>
          </p:cNvGrpSpPr>
          <p:nvPr/>
        </p:nvGrpSpPr>
        <p:grpSpPr>
          <a:xfrm rot="5400000">
            <a:off x="6194412" y="6661951"/>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49514"/>
            </a:solidFill>
          </p:spPr>
          <p:txBody>
            <a:bodyPr/>
            <a:lstStyle/>
            <a:p/>
          </p:txBody>
        </p:sp>
      </p:grpSp>
      <p:sp>
        <p:nvSpPr>
          <p:cNvPr id="15" name="TextBox 15"/>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175233" y="2159904"/>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Advancements in Processing Technologies to Propel Market Growth</a:t>
            </a:r>
          </a:p>
        </p:txBody>
      </p:sp>
      <p:sp>
        <p:nvSpPr>
          <p:cNvPr id="18" name="TextBox 18"/>
          <p:cNvSpPr txBox="1"/>
          <p:nvPr/>
        </p:nvSpPr>
        <p:spPr>
          <a:xfrm>
            <a:off x="7175233" y="5856998"/>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interest for Not from Concentrates and Other Fresh Foods is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675296" y="1492667"/>
            <a:ext cx="14937408" cy="7487257"/>
            <a:chExt cx="3934132" cy="1971952"/>
          </a:xfrm>
        </p:grpSpPr>
        <p:sp>
          <p:nvSpPr>
            <p:cNvPr id="4" name="Freeform 4"/>
            <p:cNvSpPr/>
            <p:nvPr/>
          </p:nvSpPr>
          <p:spPr>
            <a:xfrm>
              <a:off x="0" y="0"/>
              <a:ext cx="3934132" cy="1971952"/>
            </a:xfrm>
            <a:custGeom>
              <a:rect l="l" t="t" r="r" b="b"/>
              <a:pathLst>
                <a:path w="3934132" h="1971951">
                  <a:moveTo>
                    <a:pt x="0" y="0"/>
                  </a:moveTo>
                  <a:lnTo>
                    <a:pt x="3934132" y="0"/>
                  </a:lnTo>
                  <a:lnTo>
                    <a:pt x="3934132" y="1971952"/>
                  </a:lnTo>
                  <a:lnTo>
                    <a:pt x="0" y="1971952"/>
                  </a:lnTo>
                  <a:close/>
                </a:path>
              </a:pathLst>
            </a:custGeom>
            <a:solidFill>
              <a:srgbClr val="000000">
                <a:alpha val="75686"/>
              </a:srgbClr>
            </a:solidFill>
          </p:spPr>
          <p:txBody>
            <a:bodyPr/>
            <a:lstStyle/>
            <a:p/>
          </p:txBody>
        </p:sp>
        <p:sp>
          <p:nvSpPr>
            <p:cNvPr id="5" name="TextBox 5"/>
            <p:cNvSpPr txBox="1"/>
            <p:nvPr/>
          </p:nvSpPr>
          <p:spPr>
            <a:xfrm>
              <a:off x="0" y="-38100"/>
              <a:ext cx="3934132" cy="201005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817129"/>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1964450" y="2751542"/>
            <a:ext cx="14359099" cy="5934711"/>
          </a:xfrm>
          <a:prstGeom prst="rect">
            <a:avLst/>
          </a:prstGeom>
        </p:spPr>
        <p:txBody>
          <a:bodyPr lIns="0" tIns="0" rIns="0" bIns="0" rtlCol="0" anchor="t">
            <a:spAutoFit/>
          </a:bodyPr>
          <a:lstStyle/>
          <a:p>
            <a:pPr marL="561332" lvl="1" indent="-280666">
              <a:lnSpc>
                <a:spcPts val="3639"/>
              </a:lnSpc>
              <a:buFont typeface="Arial"/>
              <a:buChar char="•"/>
            </a:pPr>
            <a:r>
              <a:rPr lang="en-US" sz="2599">
                <a:solidFill>
                  <a:srgbClr val="FFFFFF"/>
                </a:solidFill>
                <a:latin typeface="Canva Sans"/>
              </a:rPr>
              <a:t>The Global Juice Concentrate Market is witnessing significant growth in the near future.</a:t>
            </a:r>
          </a:p>
          <a:p>
            <a:pPr marL="561332" lvl="1" indent="-280666">
              <a:lnSpc>
                <a:spcPts val="3639"/>
              </a:lnSpc>
              <a:buFont typeface="Arial"/>
              <a:buChar char="•"/>
            </a:pPr>
            <a:r>
              <a:rPr lang="en-US" sz="2599">
                <a:solidFill>
                  <a:srgbClr val="FFFFFF"/>
                </a:solidFill>
                <a:latin typeface="Canva Sans"/>
              </a:rPr>
              <a:t>Citrus fruits, apples, and pineapples are in high demand because of their positive impact on health to fuel the market growth.</a:t>
            </a:r>
          </a:p>
          <a:p>
            <a:pPr marL="561332" lvl="1" indent="-280666">
              <a:lnSpc>
                <a:spcPts val="3639"/>
              </a:lnSpc>
              <a:buFont typeface="Arial"/>
              <a:buChar char="•"/>
            </a:pPr>
            <a:r>
              <a:rPr lang="en-US" sz="2599">
                <a:solidFill>
                  <a:srgbClr val="FFFFFF"/>
                </a:solidFill>
                <a:latin typeface="Canva Sans"/>
              </a:rPr>
              <a:t>Vegetables are the fastest-growing category over the forecast period because vegetable juice concentrates are a convenient substitute for consuming whole veggies, allowing those who have problems eating enough fruits and vegetables to acquire the necessary nutrients.</a:t>
            </a:r>
          </a:p>
          <a:p>
            <a:pPr marL="561332" lvl="1" indent="-280666">
              <a:lnSpc>
                <a:spcPts val="3639"/>
              </a:lnSpc>
              <a:buFont typeface="Arial"/>
              <a:buChar char="•"/>
            </a:pPr>
            <a:r>
              <a:rPr lang="en-US" sz="2599">
                <a:solidFill>
                  <a:srgbClr val="FFFFFF"/>
                </a:solidFill>
                <a:latin typeface="Canva Sans"/>
              </a:rPr>
              <a:t>Bakery and confectionery products can benefit from using juice concentrates as a natural sweetener instead of refined sugars. </a:t>
            </a:r>
          </a:p>
          <a:p>
            <a:pPr marL="561332" lvl="1" indent="-280666">
              <a:lnSpc>
                <a:spcPts val="3639"/>
              </a:lnSpc>
              <a:buFont typeface="Arial"/>
              <a:buChar char="•"/>
            </a:pPr>
            <a:r>
              <a:rPr lang="en-US" sz="2599">
                <a:solidFill>
                  <a:srgbClr val="FFFFFF"/>
                </a:solidFill>
                <a:latin typeface="Canva Sans"/>
              </a:rPr>
              <a:t>Conventional juice concentrate is the fastest-growing category over the forecast period; due to processing techniques like pasteurization, conventional juice concentrates might keep for longer than fresh fruit.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104" b="-14413"/>
            </a:stretch>
          </a:blipFill>
        </p:spPr>
        <p:txBody>
          <a:bodyPr/>
          <a:lstStyle/>
          <a:p/>
        </p:txBody>
      </p:sp>
      <p:sp>
        <p:nvSpPr>
          <p:cNvPr id="3" name="Freeform 3"/>
          <p:cNvSpPr/>
          <p:nvPr/>
        </p:nvSpPr>
        <p:spPr>
          <a:xfrm>
            <a:off x="511153" y="1790314"/>
            <a:ext cx="2625897" cy="1997630"/>
          </a:xfrm>
          <a:custGeom>
            <a:rect l="l" t="t" r="r" b="b"/>
            <a:pathLst>
              <a:path w="2625897" h="1997630">
                <a:moveTo>
                  <a:pt x="0" y="0"/>
                </a:moveTo>
                <a:lnTo>
                  <a:pt x="2625897" y="0"/>
                </a:lnTo>
                <a:lnTo>
                  <a:pt x="2625897" y="1997631"/>
                </a:lnTo>
                <a:lnTo>
                  <a:pt x="0" y="1997631"/>
                </a:lnTo>
                <a:lnTo>
                  <a:pt x="0" y="0"/>
                </a:lnTo>
                <a:close/>
              </a:path>
            </a:pathLst>
          </a:custGeom>
          <a:blipFill>
            <a:blip r:embed="rId3"/>
            <a:stretch>
              <a:fillRect/>
            </a:stretch>
          </a:blipFill>
        </p:spPr>
        <p:txBody>
          <a:bodyPr/>
          <a:lstStyle/>
          <a:p/>
        </p:txBody>
      </p:sp>
      <p:sp>
        <p:nvSpPr>
          <p:cNvPr id="4" name="Freeform 4"/>
          <p:cNvSpPr/>
          <p:nvPr/>
        </p:nvSpPr>
        <p:spPr>
          <a:xfrm>
            <a:off x="3546625" y="2259801"/>
            <a:ext cx="4120838" cy="1528144"/>
          </a:xfrm>
          <a:custGeom>
            <a:rect l="l" t="t" r="r" b="b"/>
            <a:pathLst>
              <a:path w="4120838" h="1528144">
                <a:moveTo>
                  <a:pt x="0" y="0"/>
                </a:moveTo>
                <a:lnTo>
                  <a:pt x="4120838" y="0"/>
                </a:lnTo>
                <a:lnTo>
                  <a:pt x="4120838" y="1528144"/>
                </a:lnTo>
                <a:lnTo>
                  <a:pt x="0" y="1528144"/>
                </a:lnTo>
                <a:lnTo>
                  <a:pt x="0" y="0"/>
                </a:lnTo>
                <a:close/>
              </a:path>
            </a:pathLst>
          </a:custGeom>
          <a:blipFill>
            <a:blip r:embed="rId4"/>
            <a:stretch>
              <a:fillRect/>
            </a:stretch>
          </a:blipFill>
        </p:spPr>
        <p:txBody>
          <a:bodyPr/>
          <a:lstStyle/>
          <a:p/>
        </p:txBody>
      </p:sp>
      <p:sp>
        <p:nvSpPr>
          <p:cNvPr id="5" name="Freeform 5"/>
          <p:cNvSpPr/>
          <p:nvPr/>
        </p:nvSpPr>
        <p:spPr>
          <a:xfrm>
            <a:off x="8077038" y="2259801"/>
            <a:ext cx="3401894" cy="1398630"/>
          </a:xfrm>
          <a:custGeom>
            <a:rect l="l" t="t" r="r" b="b"/>
            <a:pathLst>
              <a:path w="3401894" h="1398630">
                <a:moveTo>
                  <a:pt x="0" y="0"/>
                </a:moveTo>
                <a:lnTo>
                  <a:pt x="3401894" y="0"/>
                </a:lnTo>
                <a:lnTo>
                  <a:pt x="3401894" y="1398630"/>
                </a:lnTo>
                <a:lnTo>
                  <a:pt x="0" y="1398630"/>
                </a:lnTo>
                <a:lnTo>
                  <a:pt x="0" y="0"/>
                </a:lnTo>
                <a:close/>
              </a:path>
            </a:pathLst>
          </a:custGeom>
          <a:blipFill>
            <a:blip r:embed="rId5"/>
            <a:stretch>
              <a:fillRect/>
            </a:stretch>
          </a:blipFill>
        </p:spPr>
        <p:txBody>
          <a:bodyPr/>
          <a:lstStyle/>
          <a:p/>
        </p:txBody>
      </p:sp>
      <p:sp>
        <p:nvSpPr>
          <p:cNvPr id="6" name="Freeform 6"/>
          <p:cNvSpPr/>
          <p:nvPr/>
        </p:nvSpPr>
        <p:spPr>
          <a:xfrm>
            <a:off x="211039" y="4352948"/>
            <a:ext cx="3744605" cy="1581103"/>
          </a:xfrm>
          <a:custGeom>
            <a:rect l="l" t="t" r="r" b="b"/>
            <a:pathLst>
              <a:path w="3744605" h="1581103">
                <a:moveTo>
                  <a:pt x="0" y="0"/>
                </a:moveTo>
                <a:lnTo>
                  <a:pt x="3744605" y="0"/>
                </a:lnTo>
                <a:lnTo>
                  <a:pt x="3744605" y="1581104"/>
                </a:lnTo>
                <a:lnTo>
                  <a:pt x="0" y="1581104"/>
                </a:lnTo>
                <a:lnTo>
                  <a:pt x="0" y="0"/>
                </a:lnTo>
                <a:close/>
              </a:path>
            </a:pathLst>
          </a:custGeom>
          <a:blipFill>
            <a:blip r:embed="rId6"/>
            <a:stretch>
              <a:fillRect l="-3978" t="-5847" r="-4389" b="-33849"/>
            </a:stretch>
          </a:blipFill>
        </p:spPr>
        <p:txBody>
          <a:bodyPr/>
          <a:lstStyle/>
          <a:p/>
        </p:txBody>
      </p:sp>
      <p:sp>
        <p:nvSpPr>
          <p:cNvPr id="7" name="Freeform 7"/>
          <p:cNvSpPr/>
          <p:nvPr/>
        </p:nvSpPr>
        <p:spPr>
          <a:xfrm>
            <a:off x="5157032" y="3874260"/>
            <a:ext cx="5840012" cy="1603947"/>
          </a:xfrm>
          <a:custGeom>
            <a:rect l="l" t="t" r="r" b="b"/>
            <a:pathLst>
              <a:path w="5840012" h="1603947">
                <a:moveTo>
                  <a:pt x="0" y="0"/>
                </a:moveTo>
                <a:lnTo>
                  <a:pt x="5840012" y="0"/>
                </a:lnTo>
                <a:lnTo>
                  <a:pt x="5840012" y="1603947"/>
                </a:lnTo>
                <a:lnTo>
                  <a:pt x="0" y="1603947"/>
                </a:lnTo>
                <a:lnTo>
                  <a:pt x="0" y="0"/>
                </a:lnTo>
                <a:close/>
              </a:path>
            </a:pathLst>
          </a:custGeom>
          <a:blipFill>
            <a:blip r:embed="rId7"/>
            <a:stretch>
              <a:fillRect r="-938"/>
            </a:stretch>
          </a:blipFill>
        </p:spPr>
        <p:txBody>
          <a:bodyPr/>
          <a:lstStyle/>
          <a:p/>
        </p:txBody>
      </p:sp>
      <p:sp>
        <p:nvSpPr>
          <p:cNvPr id="8" name="Freeform 8"/>
          <p:cNvSpPr/>
          <p:nvPr/>
        </p:nvSpPr>
        <p:spPr>
          <a:xfrm>
            <a:off x="211039" y="6496027"/>
            <a:ext cx="4177860" cy="791952"/>
          </a:xfrm>
          <a:custGeom>
            <a:rect l="l" t="t" r="r" b="b"/>
            <a:pathLst>
              <a:path w="4177859" h="791952">
                <a:moveTo>
                  <a:pt x="0" y="0"/>
                </a:moveTo>
                <a:lnTo>
                  <a:pt x="4177860" y="0"/>
                </a:lnTo>
                <a:lnTo>
                  <a:pt x="4177860" y="791952"/>
                </a:lnTo>
                <a:lnTo>
                  <a:pt x="0" y="791952"/>
                </a:lnTo>
                <a:lnTo>
                  <a:pt x="0" y="0"/>
                </a:lnTo>
                <a:close/>
              </a:path>
            </a:pathLst>
          </a:custGeom>
          <a:blipFill>
            <a:blip r:embed="rId8"/>
            <a:stretch>
              <a:fillRect/>
            </a:stretch>
          </a:blipFill>
        </p:spPr>
        <p:txBody>
          <a:bodyPr/>
          <a:lstStyle/>
          <a:p/>
        </p:txBody>
      </p:sp>
      <p:sp>
        <p:nvSpPr>
          <p:cNvPr id="9" name="Freeform 9"/>
          <p:cNvSpPr/>
          <p:nvPr/>
        </p:nvSpPr>
        <p:spPr>
          <a:xfrm>
            <a:off x="620336" y="7987288"/>
            <a:ext cx="2926011" cy="1695069"/>
          </a:xfrm>
          <a:custGeom>
            <a:rect l="l" t="t" r="r" b="b"/>
            <a:pathLst>
              <a:path w="2926011" h="1695069">
                <a:moveTo>
                  <a:pt x="0" y="0"/>
                </a:moveTo>
                <a:lnTo>
                  <a:pt x="2926011" y="0"/>
                </a:lnTo>
                <a:lnTo>
                  <a:pt x="2926011" y="1695069"/>
                </a:lnTo>
                <a:lnTo>
                  <a:pt x="0" y="1695069"/>
                </a:lnTo>
                <a:lnTo>
                  <a:pt x="0" y="0"/>
                </a:lnTo>
                <a:close/>
              </a:path>
            </a:pathLst>
          </a:custGeom>
          <a:blipFill>
            <a:blip r:embed="rId9"/>
            <a:stretch>
              <a:fillRect/>
            </a:stretch>
          </a:blipFill>
        </p:spPr>
        <p:txBody>
          <a:bodyPr/>
          <a:lstStyle/>
          <a:p/>
        </p:txBody>
      </p:sp>
      <p:sp>
        <p:nvSpPr>
          <p:cNvPr id="10" name="Freeform 10"/>
          <p:cNvSpPr/>
          <p:nvPr/>
        </p:nvSpPr>
        <p:spPr>
          <a:xfrm>
            <a:off x="4884738" y="5723850"/>
            <a:ext cx="3532219" cy="1690987"/>
          </a:xfrm>
          <a:custGeom>
            <a:rect l="l" t="t" r="r" b="b"/>
            <a:pathLst>
              <a:path w="3532219" h="1690987">
                <a:moveTo>
                  <a:pt x="0" y="0"/>
                </a:moveTo>
                <a:lnTo>
                  <a:pt x="3532219" y="0"/>
                </a:lnTo>
                <a:lnTo>
                  <a:pt x="3532219" y="1690987"/>
                </a:lnTo>
                <a:lnTo>
                  <a:pt x="0" y="1690987"/>
                </a:lnTo>
                <a:lnTo>
                  <a:pt x="0" y="0"/>
                </a:lnTo>
                <a:close/>
              </a:path>
            </a:pathLst>
          </a:custGeom>
          <a:blipFill>
            <a:blip r:embed="rId10"/>
            <a:stretch>
              <a:fillRect/>
            </a:stretch>
          </a:blipFill>
        </p:spPr>
        <p:txBody>
          <a:bodyPr/>
          <a:lstStyle/>
          <a:p/>
        </p:txBody>
      </p:sp>
      <p:sp>
        <p:nvSpPr>
          <p:cNvPr id="11" name="Freeform 11"/>
          <p:cNvSpPr/>
          <p:nvPr/>
        </p:nvSpPr>
        <p:spPr>
          <a:xfrm>
            <a:off x="4388899" y="7703848"/>
            <a:ext cx="2261949" cy="2261949"/>
          </a:xfrm>
          <a:custGeom>
            <a:rect l="l" t="t" r="r" b="b"/>
            <a:pathLst>
              <a:path w="2261949" h="2261949">
                <a:moveTo>
                  <a:pt x="0" y="0"/>
                </a:moveTo>
                <a:lnTo>
                  <a:pt x="2261949" y="0"/>
                </a:lnTo>
                <a:lnTo>
                  <a:pt x="2261949" y="2261949"/>
                </a:lnTo>
                <a:lnTo>
                  <a:pt x="0" y="2261949"/>
                </a:lnTo>
                <a:lnTo>
                  <a:pt x="0" y="0"/>
                </a:lnTo>
                <a:close/>
              </a:path>
            </a:pathLst>
          </a:custGeom>
          <a:blipFill>
            <a:blip r:embed="rId11"/>
            <a:stretch>
              <a:fillRect/>
            </a:stretch>
          </a:blipFill>
        </p:spPr>
        <p:txBody>
          <a:bodyPr/>
          <a:lstStyle/>
          <a:p/>
        </p:txBody>
      </p:sp>
      <p:sp>
        <p:nvSpPr>
          <p:cNvPr id="12" name="Freeform 12"/>
          <p:cNvSpPr/>
          <p:nvPr/>
        </p:nvSpPr>
        <p:spPr>
          <a:xfrm>
            <a:off x="7493400" y="7703848"/>
            <a:ext cx="3301201" cy="2118271"/>
          </a:xfrm>
          <a:custGeom>
            <a:rect l="l" t="t" r="r" b="b"/>
            <a:pathLst>
              <a:path w="3301201" h="2118271">
                <a:moveTo>
                  <a:pt x="0" y="0"/>
                </a:moveTo>
                <a:lnTo>
                  <a:pt x="3301200" y="0"/>
                </a:lnTo>
                <a:lnTo>
                  <a:pt x="3301200" y="2118270"/>
                </a:lnTo>
                <a:lnTo>
                  <a:pt x="0" y="2118270"/>
                </a:lnTo>
                <a:lnTo>
                  <a:pt x="0" y="0"/>
                </a:lnTo>
                <a:close/>
              </a:path>
            </a:pathLst>
          </a:custGeom>
          <a:blipFill>
            <a:blip r:embed="rId12"/>
            <a:stretch>
              <a:fillRect/>
            </a:stretch>
          </a:blipFill>
        </p:spPr>
        <p:txBody>
          <a:bodyPr/>
          <a:lstStyle/>
          <a:p/>
        </p:txBody>
      </p:sp>
      <p:sp>
        <p:nvSpPr>
          <p:cNvPr id="13" name="Freeform 13"/>
          <p:cNvSpPr/>
          <p:nvPr/>
        </p:nvSpPr>
        <p:spPr>
          <a:xfrm>
            <a:off x="8666766" y="5952691"/>
            <a:ext cx="2646969" cy="1276673"/>
          </a:xfrm>
          <a:custGeom>
            <a:rect l="l" t="t" r="r" b="b"/>
            <a:pathLst>
              <a:path w="2646969" h="1276673">
                <a:moveTo>
                  <a:pt x="0" y="0"/>
                </a:moveTo>
                <a:lnTo>
                  <a:pt x="2646970" y="0"/>
                </a:lnTo>
                <a:lnTo>
                  <a:pt x="2646970" y="1276673"/>
                </a:lnTo>
                <a:lnTo>
                  <a:pt x="0" y="1276673"/>
                </a:lnTo>
                <a:lnTo>
                  <a:pt x="0" y="0"/>
                </a:lnTo>
                <a:close/>
              </a:path>
            </a:pathLst>
          </a:custGeom>
          <a:blipFill>
            <a:blip r:embed="rId13"/>
            <a:stretch>
              <a:fillRect/>
            </a:stretch>
          </a:blipFill>
        </p:spPr>
        <p:txBody>
          <a:bodyPr/>
          <a:lstStyle/>
          <a:p/>
        </p:txBody>
      </p:sp>
      <p:sp>
        <p:nvSpPr>
          <p:cNvPr id="14" name="TextBox 14"/>
          <p:cNvSpPr txBox="1"/>
          <p:nvPr/>
        </p:nvSpPr>
        <p:spPr>
          <a:xfrm>
            <a:off x="5157032"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5vvft93"/>
              </a:rPr>
              <a:t>http://tinyurl.com/25vvft93</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Juice Concentrate Market Report 2024</dc:title>
  <cp:lastModifiedBy>decipher market</cp:lastModifiedBy>
  <cp:revision>2</cp:revision>
  <dcterms:created xsi:type="dcterms:W3CDTF">2006-08-16T00:00:00Z</dcterms:created>
  <dcterms:modified xsi:type="dcterms:W3CDTF">2024-02-23T10:37:47Z</dcterms:modified>
</cp:coreProperties>
</file>