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2" Type="http://schemas.openxmlformats.org/officeDocument/2006/relationships/image" Target="../media/image11.jpeg" /><Relationship Id="rId3" Type="http://schemas.openxmlformats.org/officeDocument/2006/relationships/image" Target="../media/image3.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s://tinyurl.com/55r5c2c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291" b="-83291"/>
            </a:stretch>
          </a:blipFill>
        </p:spPr>
        <p:txBody>
          <a:bodyPr/>
          <a:lstStyle/>
          <a:p/>
        </p:txBody>
      </p:sp>
      <p:sp>
        <p:nvSpPr>
          <p:cNvPr id="3" name="Freeform 3"/>
          <p:cNvSpPr/>
          <p:nvPr/>
        </p:nvSpPr>
        <p:spPr>
          <a:xfrm rot="-10800000" flipH="1">
            <a:off x="0" y="-3002677"/>
            <a:ext cx="13985236" cy="13985236"/>
          </a:xfrm>
          <a:custGeom>
            <a:rect l="l" t="t" r="r" b="b"/>
            <a:pathLst>
              <a:path w="13985236" h="13985236">
                <a:moveTo>
                  <a:pt x="13985236" y="0"/>
                </a:moveTo>
                <a:lnTo>
                  <a:pt x="0" y="0"/>
                </a:lnTo>
                <a:lnTo>
                  <a:pt x="0" y="13985236"/>
                </a:lnTo>
                <a:lnTo>
                  <a:pt x="13985236" y="13985236"/>
                </a:lnTo>
                <a:lnTo>
                  <a:pt x="1398523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1016" y="3888013"/>
            <a:ext cx="15077584" cy="2984791"/>
          </a:xfrm>
          <a:prstGeom prst="rect">
            <a:avLst/>
          </a:prstGeom>
        </p:spPr>
        <p:txBody>
          <a:bodyPr wrap="square" lIns="0" tIns="0" rIns="0" bIns="0" rtlCol="0" anchor="t">
            <a:spAutoFit/>
          </a:bodyPr>
          <a:lstStyle/>
          <a:p>
            <a:pPr>
              <a:lnSpc>
                <a:spcPts val="7650"/>
              </a:lnSpc>
            </a:pPr>
            <a:r>
              <a:rPr lang="en-US" sz="7500">
                <a:solidFill>
                  <a:srgbClr val="FFFFFF"/>
                </a:solidFill>
                <a:latin typeface="Poppins"/>
              </a:rPr>
              <a:t>JIGSAW PUZZLE</a:t>
            </a:r>
          </a:p>
          <a:p>
            <a:pPr>
              <a:lnSpc>
                <a:spcPts val="7650"/>
              </a:lnSpc>
            </a:pPr>
            <a:r>
              <a:rPr lang="en-US" sz="7500">
                <a:solidFill>
                  <a:srgbClr val="FFFFFF"/>
                </a:solidFill>
                <a:latin typeface="Poppins"/>
              </a:rPr>
              <a:t>MARKET REPORT </a:t>
            </a:r>
          </a:p>
          <a:p>
            <a:pPr>
              <a:lnSpc>
                <a:spcPts val="7650"/>
              </a:lnSpc>
            </a:pPr>
            <a:r>
              <a:rPr lang="en-US" sz="7500">
                <a:solidFill>
                  <a:srgbClr val="FFFFFF"/>
                </a:solidFill>
                <a:latin typeface="Poppins"/>
              </a:rPr>
              <a:t>2024</a:t>
            </a:r>
          </a:p>
        </p:txBody>
      </p:sp>
      <p:pic>
        <p:nvPicPr>
          <p:cNvPr id="5" name="Picture 5"/>
          <p:cNvPicPr>
            <a:picLocks noChangeAspect="1"/>
          </p:cNvPicPr>
          <p:nvPr/>
        </p:nvPicPr>
        <p:blipFill>
          <a:blip r:embed="rId4"/>
          <a:srcRect l="36500" t="25150" r="38480" b="26166"/>
          <a:stretch>
            <a:fillRect/>
          </a:stretch>
        </p:blipFill>
        <p:spPr>
          <a:xfrm>
            <a:off x="0" y="33367"/>
            <a:ext cx="1818740" cy="1990667"/>
          </a:xfrm>
          <a:prstGeom prst="rect">
            <a:avLst/>
          </a:prstGeom>
        </p:spPr>
      </p:pic>
      <p:sp>
        <p:nvSpPr>
          <p:cNvPr id="6" name="TextBox 6"/>
          <p:cNvSpPr txBox="1"/>
          <p:nvPr/>
        </p:nvSpPr>
        <p:spPr>
          <a:xfrm>
            <a:off x="391017" y="9532522"/>
            <a:ext cx="10075039" cy="559434"/>
          </a:xfrm>
          <a:prstGeom prst="rect">
            <a:avLst/>
          </a:prstGeom>
        </p:spPr>
        <p:txBody>
          <a:bodyPr lIns="0" tIns="0" rIns="0" bIns="0" rtlCol="0" anchor="t">
            <a:spAutoFit/>
          </a:bodyPr>
          <a:lstStyle/>
          <a:p>
            <a:pPr algn="ctr">
              <a:lnSpc>
                <a:spcPts val="4340"/>
              </a:lnSpc>
            </a:pPr>
            <a:r>
              <a:rPr lang="en-US" sz="3100">
                <a:solidFill>
                  <a:srgbClr val="FFFFFF"/>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74" b="-9074"/>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solidFill>
              <a:srgbClr val="000000">
                <a:alpha val="65882"/>
              </a:srgbClr>
            </a:soli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710335" y="3144869"/>
            <a:ext cx="15548966" cy="5722620"/>
          </a:xfrm>
          <a:prstGeom prst="rect">
            <a:avLst/>
          </a:prstGeom>
        </p:spPr>
        <p:txBody>
          <a:bodyPr lIns="0" tIns="0" rIns="0" bIns="0" rtlCol="0" anchor="t">
            <a:spAutoFit/>
          </a:bodyPr>
          <a:lstStyle/>
          <a:p>
            <a:pPr>
              <a:lnSpc>
                <a:spcPts val="3780"/>
              </a:lnSpc>
              <a:spcBef>
                <a:spcPct val="0"/>
              </a:spcBef>
            </a:pPr>
            <a:r>
              <a:rPr lang="en-US" sz="2700">
                <a:solidFill>
                  <a:srgbClr val="FFFFFF"/>
                </a:solidFill>
                <a:latin typeface="Poppins"/>
              </a:rPr>
              <a:t>The manufacture, marketing, and consumption of puzzles made up of pieces that fit together to produce an image when assembled are all included in the jigsaw puzzle market. These puzzles appeal to a wide range of consumers, including adults and kids looking for leisure, mental stimulation, and amusement. The market offers everything from easy-to-understand designs for novices to challenging puzzles with lots of pieces for puzzle experts. Classic jigsaw puzzles have developed to include themed versions with famous artwork, animals, and landscapes. The market has grown steadily over the years due to a number of causes, including rising disposable income, technology improvements, and a rise in interest in recreational activities that encourage offline interaction and mindfulness. The jigsaw puzzle industry is dynamic, offering a timeless activity in a constantly changing environment, thanks to its innovative use of digital technology combined with conventional manufacturing techniques.</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12104" y="6347917"/>
            <a:ext cx="8931896" cy="2700781"/>
            <a:chExt cx="879738" cy="266011"/>
          </a:xfrm>
        </p:grpSpPr>
        <p:sp>
          <p:nvSpPr>
            <p:cNvPr id="4" name="Freeform 4"/>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3B6191">
                <a:alpha val="80000"/>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78305" y="6731044"/>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7" name="Group 7"/>
          <p:cNvGrpSpPr/>
          <p:nvPr/>
        </p:nvGrpSpPr>
        <p:grpSpPr>
          <a:xfrm>
            <a:off x="527646" y="6644201"/>
            <a:ext cx="2140823" cy="21408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grpSp>
        <p:nvGrpSpPr>
          <p:cNvPr id="11" name="Group 11"/>
          <p:cNvGrpSpPr/>
          <p:nvPr/>
        </p:nvGrpSpPr>
        <p:grpSpPr>
          <a:xfrm>
            <a:off x="212104" y="3358744"/>
            <a:ext cx="8931896" cy="2700781"/>
            <a:chExt cx="879738" cy="266011"/>
          </a:xfrm>
        </p:grpSpPr>
        <p:sp>
          <p:nvSpPr>
            <p:cNvPr id="12" name="Freeform 12"/>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3B6191">
                <a:alpha val="80000"/>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578305" y="3741871"/>
            <a:ext cx="2172823" cy="2170107"/>
          </a:xfrm>
          <a:custGeom>
            <a:rect l="l" t="t" r="r" b="b"/>
            <a:pathLst>
              <a:path w="2172823" h="2170107">
                <a:moveTo>
                  <a:pt x="0" y="0"/>
                </a:moveTo>
                <a:lnTo>
                  <a:pt x="2172824" y="0"/>
                </a:lnTo>
                <a:lnTo>
                  <a:pt x="2172824" y="2170107"/>
                </a:lnTo>
                <a:lnTo>
                  <a:pt x="0" y="2170107"/>
                </a:lnTo>
                <a:lnTo>
                  <a:pt x="0" y="0"/>
                </a:lnTo>
                <a:close/>
              </a:path>
            </a:pathLst>
          </a:custGeom>
          <a:blipFill>
            <a:blip r:embed="rId3"/>
            <a:stretch>
              <a:fillRect/>
            </a:stretch>
          </a:blipFill>
        </p:spPr>
        <p:txBody>
          <a:bodyPr/>
          <a:lstStyle/>
          <a:p/>
        </p:txBody>
      </p:sp>
      <p:grpSp>
        <p:nvGrpSpPr>
          <p:cNvPr id="15" name="Group 15"/>
          <p:cNvGrpSpPr/>
          <p:nvPr/>
        </p:nvGrpSpPr>
        <p:grpSpPr>
          <a:xfrm>
            <a:off x="527646" y="3655028"/>
            <a:ext cx="2140823" cy="2140823"/>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5162248" y="48386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19" name="TextBox 19"/>
          <p:cNvSpPr txBox="1"/>
          <p:nvPr/>
        </p:nvSpPr>
        <p:spPr>
          <a:xfrm>
            <a:off x="813935" y="7220710"/>
            <a:ext cx="1568246" cy="1224399"/>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2024- 2031</a:t>
            </a:r>
          </a:p>
        </p:txBody>
      </p:sp>
      <p:sp>
        <p:nvSpPr>
          <p:cNvPr id="20" name="TextBox 20"/>
          <p:cNvSpPr txBox="1"/>
          <p:nvPr/>
        </p:nvSpPr>
        <p:spPr>
          <a:xfrm>
            <a:off x="2668470" y="6824531"/>
            <a:ext cx="5869410" cy="1699928"/>
          </a:xfrm>
          <a:prstGeom prst="rect">
            <a:avLst/>
          </a:prstGeom>
        </p:spPr>
        <p:txBody>
          <a:bodyPr lIns="0" tIns="0" rIns="0" bIns="0" rtlCol="0" anchor="t">
            <a:spAutoFit/>
          </a:bodyPr>
          <a:lstStyle/>
          <a:p>
            <a:pPr algn="ctr">
              <a:lnSpc>
                <a:spcPts val="6505"/>
              </a:lnSpc>
            </a:pPr>
            <a:r>
              <a:rPr lang="en-US" sz="5512">
                <a:solidFill>
                  <a:srgbClr val="FFFFFF"/>
                </a:solidFill>
                <a:latin typeface="Poppins"/>
              </a:rPr>
              <a:t>CAGR</a:t>
            </a:r>
          </a:p>
          <a:p>
            <a:pPr algn="ctr">
              <a:lnSpc>
                <a:spcPts val="6505"/>
              </a:lnSpc>
            </a:pPr>
            <a:r>
              <a:rPr lang="en-US" sz="5512">
                <a:solidFill>
                  <a:srgbClr val="FFFFFF"/>
                </a:solidFill>
                <a:latin typeface="Poppins"/>
              </a:rPr>
              <a:t>12.40%</a:t>
            </a:r>
          </a:p>
        </p:txBody>
      </p:sp>
      <p:sp>
        <p:nvSpPr>
          <p:cNvPr id="21" name="TextBox 21"/>
          <p:cNvSpPr txBox="1"/>
          <p:nvPr/>
        </p:nvSpPr>
        <p:spPr>
          <a:xfrm>
            <a:off x="813935" y="4584562"/>
            <a:ext cx="1568246" cy="491304"/>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a:t>
            </a:r>
          </a:p>
        </p:txBody>
      </p:sp>
      <p:sp>
        <p:nvSpPr>
          <p:cNvPr id="22" name="TextBox 22"/>
          <p:cNvSpPr txBox="1"/>
          <p:nvPr/>
        </p:nvSpPr>
        <p:spPr>
          <a:xfrm>
            <a:off x="2578112" y="3861188"/>
            <a:ext cx="6285339" cy="1575123"/>
          </a:xfrm>
          <a:prstGeom prst="rect">
            <a:avLst/>
          </a:prstGeom>
        </p:spPr>
        <p:txBody>
          <a:bodyPr lIns="0" tIns="0" rIns="0" bIns="0" rtlCol="0" anchor="t">
            <a:spAutoFit/>
          </a:bodyPr>
          <a:lstStyle/>
          <a:p>
            <a:pPr algn="ctr">
              <a:lnSpc>
                <a:spcPts val="6109"/>
              </a:lnSpc>
            </a:pPr>
            <a:r>
              <a:rPr lang="en-US" sz="5177">
                <a:solidFill>
                  <a:srgbClr val="FFFFFF"/>
                </a:solidFill>
                <a:latin typeface="Poppins"/>
              </a:rPr>
              <a:t>MARKET SIZE</a:t>
            </a:r>
          </a:p>
          <a:p>
            <a:pPr algn="ctr">
              <a:lnSpc>
                <a:spcPts val="5991"/>
              </a:lnSpc>
            </a:pPr>
            <a:r>
              <a:rPr lang="en-US" sz="5077">
                <a:solidFill>
                  <a:srgbClr val="FFFFFF"/>
                </a:solidFill>
                <a:latin typeface="Poppins"/>
              </a:rPr>
              <a:t>USD 9915.2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851" b="-15851"/>
            </a:stretch>
          </a:blipFill>
        </p:spPr>
        <p:txBody>
          <a:bodyPr/>
          <a:lstStyle/>
          <a:p/>
        </p:txBody>
      </p:sp>
      <p:grpSp>
        <p:nvGrpSpPr>
          <p:cNvPr id="3" name="Group 3"/>
          <p:cNvGrpSpPr/>
          <p:nvPr/>
        </p:nvGrpSpPr>
        <p:grpSpPr>
          <a:xfrm>
            <a:off x="2289708" y="2858529"/>
            <a:ext cx="6789996" cy="2811020"/>
            <a:chExt cx="8680332" cy="3593608"/>
          </a:xfrm>
        </p:grpSpPr>
        <p:sp>
          <p:nvSpPr>
            <p:cNvPr id="4" name="Freeform 4"/>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1E3048">
                <a:alpha val="82745"/>
              </a:srgbClr>
            </a:solidFill>
          </p:spPr>
          <p:txBody>
            <a:bodyPr/>
            <a:lstStyle/>
            <a:p/>
          </p:txBody>
        </p:sp>
      </p:grpSp>
      <p:grpSp>
        <p:nvGrpSpPr>
          <p:cNvPr id="5" name="Group 5"/>
          <p:cNvGrpSpPr/>
          <p:nvPr/>
        </p:nvGrpSpPr>
        <p:grpSpPr>
          <a:xfrm rot="5400000">
            <a:off x="1170244" y="2518394"/>
            <a:ext cx="831625" cy="3176488"/>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289708" y="6002798"/>
            <a:ext cx="6789996" cy="2811020"/>
            <a:chExt cx="8680332" cy="3593608"/>
          </a:xfrm>
        </p:grpSpPr>
        <p:sp>
          <p:nvSpPr>
            <p:cNvPr id="8" name="Freeform 8"/>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1E3048">
                <a:alpha val="82745"/>
              </a:srgbClr>
            </a:solidFill>
          </p:spPr>
          <p:txBody>
            <a:bodyPr/>
            <a:lstStyle/>
            <a:p/>
          </p:txBody>
        </p:sp>
      </p:grpSp>
      <p:grpSp>
        <p:nvGrpSpPr>
          <p:cNvPr id="9" name="Group 9"/>
          <p:cNvGrpSpPr/>
          <p:nvPr/>
        </p:nvGrpSpPr>
        <p:grpSpPr>
          <a:xfrm rot="5400000">
            <a:off x="1170244" y="5662664"/>
            <a:ext cx="831625" cy="3176488"/>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46667"/>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3226" y="7388"/>
            <a:ext cx="1871908" cy="1916613"/>
          </a:xfrm>
          <a:prstGeom prst="rect">
            <a:avLst/>
          </a:prstGeom>
        </p:spPr>
      </p:pic>
      <p:sp>
        <p:nvSpPr>
          <p:cNvPr id="16" name="TextBox 16"/>
          <p:cNvSpPr txBox="1"/>
          <p:nvPr/>
        </p:nvSpPr>
        <p:spPr>
          <a:xfrm>
            <a:off x="3301671" y="2916232"/>
            <a:ext cx="5753343" cy="2619412"/>
          </a:xfrm>
          <a:prstGeom prst="rect">
            <a:avLst/>
          </a:prstGeom>
        </p:spPr>
        <p:txBody>
          <a:bodyPr lIns="0" tIns="0" rIns="0" bIns="0" rtlCol="0" anchor="t">
            <a:spAutoFit/>
          </a:bodyPr>
          <a:lstStyle/>
          <a:p>
            <a:pPr marL="647384" lvl="1" indent="-323692">
              <a:lnSpc>
                <a:spcPts val="4197"/>
              </a:lnSpc>
              <a:buFont typeface="Arial"/>
              <a:buChar char="•"/>
            </a:pPr>
            <a:r>
              <a:rPr lang="en-US" sz="2998">
                <a:solidFill>
                  <a:srgbClr val="FFFFFF"/>
                </a:solidFill>
                <a:latin typeface="Poppins"/>
              </a:rPr>
              <a:t>Wood Materials </a:t>
            </a:r>
          </a:p>
          <a:p>
            <a:pPr marL="647384" lvl="1" indent="-323692">
              <a:lnSpc>
                <a:spcPts val="4197"/>
              </a:lnSpc>
              <a:buFont typeface="Arial"/>
              <a:buChar char="•"/>
            </a:pPr>
            <a:r>
              <a:rPr lang="en-US" sz="2998">
                <a:solidFill>
                  <a:srgbClr val="FFFFFF"/>
                </a:solidFill>
                <a:latin typeface="Poppins"/>
              </a:rPr>
              <a:t>Plastic Materials </a:t>
            </a:r>
          </a:p>
          <a:p>
            <a:pPr marL="647384" lvl="1" indent="-323692">
              <a:lnSpc>
                <a:spcPts val="4197"/>
              </a:lnSpc>
              <a:buFont typeface="Arial"/>
              <a:buChar char="•"/>
            </a:pPr>
            <a:r>
              <a:rPr lang="en-US" sz="2998">
                <a:solidFill>
                  <a:srgbClr val="FFFFFF"/>
                </a:solidFill>
                <a:latin typeface="Poppins"/>
              </a:rPr>
              <a:t>Paper Materials </a:t>
            </a:r>
          </a:p>
          <a:p>
            <a:pPr marL="647384" lvl="1" indent="-323692">
              <a:lnSpc>
                <a:spcPts val="4197"/>
              </a:lnSpc>
              <a:buFont typeface="Arial"/>
              <a:buChar char="•"/>
            </a:pPr>
            <a:r>
              <a:rPr lang="en-US" sz="2998">
                <a:solidFill>
                  <a:srgbClr val="FFFFFF"/>
                </a:solidFill>
                <a:latin typeface="Poppins"/>
              </a:rPr>
              <a:t>Metal Materials </a:t>
            </a:r>
          </a:p>
          <a:p>
            <a:pPr marL="647384" lvl="1" indent="-323692">
              <a:lnSpc>
                <a:spcPts val="4197"/>
              </a:lnSpc>
              <a:buFont typeface="Arial"/>
              <a:buChar char="•"/>
            </a:pPr>
            <a:r>
              <a:rPr lang="en-US" sz="2998">
                <a:solidFill>
                  <a:srgbClr val="FFFFFF"/>
                </a:solidFill>
                <a:latin typeface="Poppins"/>
              </a:rPr>
              <a:t>Magnetic Materials </a:t>
            </a:r>
          </a:p>
        </p:txBody>
      </p:sp>
      <p:sp>
        <p:nvSpPr>
          <p:cNvPr id="17" name="TextBox 17"/>
          <p:cNvSpPr txBox="1"/>
          <p:nvPr/>
        </p:nvSpPr>
        <p:spPr>
          <a:xfrm>
            <a:off x="3174301" y="6293883"/>
            <a:ext cx="5383167" cy="21431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Children </a:t>
            </a:r>
          </a:p>
          <a:p>
            <a:pPr marL="647700" lvl="1" indent="-323850">
              <a:lnSpc>
                <a:spcPts val="4200"/>
              </a:lnSpc>
              <a:buFont typeface="Arial"/>
              <a:buChar char="•"/>
            </a:pPr>
            <a:r>
              <a:rPr lang="en-US" sz="3000">
                <a:solidFill>
                  <a:srgbClr val="FFFFFF"/>
                </a:solidFill>
                <a:latin typeface="Poppins"/>
              </a:rPr>
              <a:t>Adults </a:t>
            </a:r>
          </a:p>
          <a:p>
            <a:pPr marL="647700" lvl="1" indent="-323850">
              <a:lnSpc>
                <a:spcPts val="4200"/>
              </a:lnSpc>
              <a:buFont typeface="Arial"/>
              <a:buChar char="•"/>
            </a:pPr>
            <a:r>
              <a:rPr lang="en-US" sz="3000">
                <a:solidFill>
                  <a:srgbClr val="FFFFFF"/>
                </a:solidFill>
                <a:latin typeface="Poppins"/>
              </a:rPr>
              <a:t>Elderly </a:t>
            </a:r>
          </a:p>
          <a:p>
            <a:pPr marL="647700" lvl="1" indent="-323850">
              <a:lnSpc>
                <a:spcPts val="4200"/>
              </a:lnSpc>
              <a:buFont typeface="Arial"/>
              <a:buChar char="•"/>
            </a:pPr>
            <a:r>
              <a:rPr lang="en-US" sz="3000">
                <a:solidFill>
                  <a:srgbClr val="FFFFFF"/>
                </a:solidFill>
                <a:latin typeface="Poppins"/>
              </a:rPr>
              <a:t>Educational Institutions </a:t>
            </a:r>
          </a:p>
        </p:txBody>
      </p:sp>
      <p:sp>
        <p:nvSpPr>
          <p:cNvPr id="18" name="TextBox 18"/>
          <p:cNvSpPr txBox="1"/>
          <p:nvPr/>
        </p:nvSpPr>
        <p:spPr>
          <a:xfrm>
            <a:off x="-43424" y="6854145"/>
            <a:ext cx="3043016" cy="765608"/>
          </a:xfrm>
          <a:prstGeom prst="rect">
            <a:avLst/>
          </a:prstGeom>
        </p:spPr>
        <p:txBody>
          <a:bodyPr lIns="0" tIns="0" rIns="0" bIns="0" rtlCol="0" anchor="t">
            <a:spAutoFit/>
          </a:bodyPr>
          <a:lstStyle/>
          <a:p>
            <a:pPr algn="ctr">
              <a:lnSpc>
                <a:spcPts val="2850"/>
              </a:lnSpc>
            </a:pPr>
            <a:r>
              <a:rPr lang="en-US" sz="2822">
                <a:solidFill>
                  <a:srgbClr val="43B4BE"/>
                </a:solidFill>
                <a:latin typeface="Poppins"/>
              </a:rPr>
              <a:t>Application Segment</a:t>
            </a:r>
          </a:p>
        </p:txBody>
      </p:sp>
      <p:sp>
        <p:nvSpPr>
          <p:cNvPr id="19" name="TextBox 19"/>
          <p:cNvSpPr txBox="1"/>
          <p:nvPr/>
        </p:nvSpPr>
        <p:spPr>
          <a:xfrm>
            <a:off x="-2187" y="3912498"/>
            <a:ext cx="3043016" cy="407330"/>
          </a:xfrm>
          <a:prstGeom prst="rect">
            <a:avLst/>
          </a:prstGeom>
        </p:spPr>
        <p:txBody>
          <a:bodyPr lIns="0" tIns="0" rIns="0" bIns="0" rtlCol="0" anchor="t">
            <a:spAutoFit/>
          </a:bodyPr>
          <a:lstStyle/>
          <a:p>
            <a:pPr algn="ctr">
              <a:lnSpc>
                <a:spcPts val="2850"/>
              </a:lnSpc>
            </a:pPr>
            <a:r>
              <a:rPr lang="en-US" sz="2822">
                <a:solidFill>
                  <a:srgbClr val="43B4BE"/>
                </a:solidFill>
                <a:latin typeface="Poppins"/>
              </a:rPr>
              <a:t>Type Segment </a:t>
            </a:r>
          </a:p>
        </p:txBody>
      </p:sp>
      <p:grpSp>
        <p:nvGrpSpPr>
          <p:cNvPr id="20" name="Group 20"/>
          <p:cNvGrpSpPr/>
          <p:nvPr/>
        </p:nvGrpSpPr>
        <p:grpSpPr>
          <a:xfrm>
            <a:off x="11497720" y="2802912"/>
            <a:ext cx="6789996" cy="2811020"/>
            <a:chExt cx="8680332" cy="3593608"/>
          </a:xfrm>
        </p:grpSpPr>
        <p:sp>
          <p:nvSpPr>
            <p:cNvPr id="21" name="Freeform 21"/>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1E3048">
                <a:alpha val="82745"/>
              </a:srgbClr>
            </a:solidFill>
          </p:spPr>
          <p:txBody>
            <a:bodyPr/>
            <a:lstStyle/>
            <a:p/>
          </p:txBody>
        </p:sp>
      </p:grpSp>
      <p:grpSp>
        <p:nvGrpSpPr>
          <p:cNvPr id="22" name="Group 22"/>
          <p:cNvGrpSpPr/>
          <p:nvPr/>
        </p:nvGrpSpPr>
        <p:grpSpPr>
          <a:xfrm rot="5400000">
            <a:off x="10378256" y="2462778"/>
            <a:ext cx="831625" cy="3176488"/>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4" name="Group 24"/>
          <p:cNvGrpSpPr/>
          <p:nvPr/>
        </p:nvGrpSpPr>
        <p:grpSpPr>
          <a:xfrm>
            <a:off x="11497720" y="5947182"/>
            <a:ext cx="6789996" cy="3255502"/>
            <a:chExt cx="8680332" cy="4161834"/>
          </a:xfrm>
        </p:grpSpPr>
        <p:sp>
          <p:nvSpPr>
            <p:cNvPr id="25" name="Freeform 25"/>
            <p:cNvSpPr/>
            <p:nvPr/>
          </p:nvSpPr>
          <p:spPr>
            <a:xfrm>
              <a:off x="0" y="0"/>
              <a:ext cx="8680332" cy="4161834"/>
            </a:xfrm>
            <a:custGeom>
              <a:rect l="l" t="t" r="r" b="b"/>
              <a:pathLst>
                <a:path w="8680332" h="4161834">
                  <a:moveTo>
                    <a:pt x="8555872" y="4161834"/>
                  </a:moveTo>
                  <a:lnTo>
                    <a:pt x="124460" y="4161834"/>
                  </a:lnTo>
                  <a:cubicBezTo>
                    <a:pt x="55880" y="4161834"/>
                    <a:pt x="0" y="4105954"/>
                    <a:pt x="0" y="4037374"/>
                  </a:cubicBezTo>
                  <a:lnTo>
                    <a:pt x="0" y="124460"/>
                  </a:lnTo>
                  <a:cubicBezTo>
                    <a:pt x="0" y="55880"/>
                    <a:pt x="55880" y="0"/>
                    <a:pt x="124460" y="0"/>
                  </a:cubicBezTo>
                  <a:lnTo>
                    <a:pt x="8555872" y="0"/>
                  </a:lnTo>
                  <a:cubicBezTo>
                    <a:pt x="8624452" y="0"/>
                    <a:pt x="8680332" y="55880"/>
                    <a:pt x="8680332" y="124460"/>
                  </a:cubicBezTo>
                  <a:lnTo>
                    <a:pt x="8680332" y="4037374"/>
                  </a:lnTo>
                  <a:cubicBezTo>
                    <a:pt x="8680332" y="4105954"/>
                    <a:pt x="8624452" y="4161834"/>
                    <a:pt x="8555872" y="4161834"/>
                  </a:cubicBezTo>
                  <a:close/>
                </a:path>
              </a:pathLst>
            </a:custGeom>
            <a:solidFill>
              <a:srgbClr val="1E3048">
                <a:alpha val="82745"/>
              </a:srgbClr>
            </a:solidFill>
          </p:spPr>
          <p:txBody>
            <a:bodyPr/>
            <a:lstStyle/>
            <a:p/>
          </p:txBody>
        </p:sp>
      </p:grpSp>
      <p:grpSp>
        <p:nvGrpSpPr>
          <p:cNvPr id="26" name="Group 26"/>
          <p:cNvGrpSpPr/>
          <p:nvPr/>
        </p:nvGrpSpPr>
        <p:grpSpPr>
          <a:xfrm rot="5400000">
            <a:off x="10378256" y="5607048"/>
            <a:ext cx="831625" cy="3176488"/>
            <a:chExt cx="3130550" cy="11957493"/>
          </a:xfrm>
        </p:grpSpPr>
        <p:sp>
          <p:nvSpPr>
            <p:cNvPr id="27" name="Freeform 27"/>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8" name="TextBox 28"/>
          <p:cNvSpPr txBox="1"/>
          <p:nvPr/>
        </p:nvSpPr>
        <p:spPr>
          <a:xfrm>
            <a:off x="12639487" y="2944759"/>
            <a:ext cx="4716691" cy="21431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Easy </a:t>
            </a:r>
          </a:p>
          <a:p>
            <a:pPr marL="647700" lvl="1" indent="-323850">
              <a:lnSpc>
                <a:spcPts val="4200"/>
              </a:lnSpc>
              <a:buFont typeface="Arial"/>
              <a:buChar char="•"/>
            </a:pPr>
            <a:r>
              <a:rPr lang="en-US" sz="3000">
                <a:solidFill>
                  <a:srgbClr val="FFFFFF"/>
                </a:solidFill>
                <a:latin typeface="Poppins"/>
              </a:rPr>
              <a:t>Moderate </a:t>
            </a:r>
          </a:p>
          <a:p>
            <a:pPr marL="647700" lvl="1" indent="-323850">
              <a:lnSpc>
                <a:spcPts val="4200"/>
              </a:lnSpc>
              <a:buFont typeface="Arial"/>
              <a:buChar char="•"/>
            </a:pPr>
            <a:r>
              <a:rPr lang="en-US" sz="3000">
                <a:solidFill>
                  <a:srgbClr val="FFFFFF"/>
                </a:solidFill>
                <a:latin typeface="Poppins"/>
              </a:rPr>
              <a:t>Challenging </a:t>
            </a:r>
          </a:p>
          <a:p>
            <a:pPr marL="647700" lvl="1" indent="-323850">
              <a:lnSpc>
                <a:spcPts val="4200"/>
              </a:lnSpc>
              <a:buFont typeface="Arial"/>
              <a:buChar char="•"/>
            </a:pPr>
            <a:r>
              <a:rPr lang="en-US" sz="3000">
                <a:solidFill>
                  <a:srgbClr val="FFFFFF"/>
                </a:solidFill>
                <a:latin typeface="Poppins"/>
              </a:rPr>
              <a:t>Expert </a:t>
            </a:r>
          </a:p>
        </p:txBody>
      </p:sp>
      <p:sp>
        <p:nvSpPr>
          <p:cNvPr id="29" name="TextBox 29"/>
          <p:cNvSpPr txBox="1"/>
          <p:nvPr/>
        </p:nvSpPr>
        <p:spPr>
          <a:xfrm>
            <a:off x="12972862" y="5916312"/>
            <a:ext cx="6708816" cy="32099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Nature </a:t>
            </a:r>
          </a:p>
          <a:p>
            <a:pPr marL="647700" lvl="1" indent="-323850">
              <a:lnSpc>
                <a:spcPts val="4200"/>
              </a:lnSpc>
              <a:buFont typeface="Arial"/>
              <a:buChar char="•"/>
            </a:pPr>
            <a:r>
              <a:rPr lang="en-US" sz="3000">
                <a:solidFill>
                  <a:srgbClr val="FFFFFF"/>
                </a:solidFill>
                <a:latin typeface="Poppins"/>
              </a:rPr>
              <a:t>Art </a:t>
            </a:r>
          </a:p>
          <a:p>
            <a:pPr marL="647700" lvl="1" indent="-323850">
              <a:lnSpc>
                <a:spcPts val="4200"/>
              </a:lnSpc>
              <a:buFont typeface="Arial"/>
              <a:buChar char="•"/>
            </a:pPr>
            <a:r>
              <a:rPr lang="en-US" sz="3000">
                <a:solidFill>
                  <a:srgbClr val="FFFFFF"/>
                </a:solidFill>
                <a:latin typeface="Poppins"/>
              </a:rPr>
              <a:t>History </a:t>
            </a:r>
          </a:p>
          <a:p>
            <a:pPr marL="647700" lvl="1" indent="-323850">
              <a:lnSpc>
                <a:spcPts val="4200"/>
              </a:lnSpc>
              <a:buFont typeface="Arial"/>
              <a:buChar char="•"/>
            </a:pPr>
            <a:r>
              <a:rPr lang="en-US" sz="3000">
                <a:solidFill>
                  <a:srgbClr val="FFFFFF"/>
                </a:solidFill>
                <a:latin typeface="Poppins"/>
              </a:rPr>
              <a:t>Pop Culture </a:t>
            </a:r>
          </a:p>
          <a:p>
            <a:pPr marL="647700" lvl="1" indent="-323850">
              <a:lnSpc>
                <a:spcPts val="4200"/>
              </a:lnSpc>
              <a:buFont typeface="Arial"/>
              <a:buChar char="•"/>
            </a:pPr>
            <a:r>
              <a:rPr lang="en-US" sz="3000">
                <a:solidFill>
                  <a:srgbClr val="FFFFFF"/>
                </a:solidFill>
                <a:latin typeface="Poppins"/>
              </a:rPr>
              <a:t>Sports </a:t>
            </a:r>
          </a:p>
          <a:p>
            <a:pPr marL="647700" lvl="1" indent="-323850">
              <a:lnSpc>
                <a:spcPts val="4200"/>
              </a:lnSpc>
              <a:buFont typeface="Arial"/>
              <a:buChar char="•"/>
            </a:pPr>
            <a:r>
              <a:rPr lang="en-US" sz="3000">
                <a:solidFill>
                  <a:srgbClr val="FFFFFF"/>
                </a:solidFill>
                <a:latin typeface="Poppins"/>
              </a:rPr>
              <a:t>Custom</a:t>
            </a:r>
          </a:p>
        </p:txBody>
      </p:sp>
      <p:sp>
        <p:nvSpPr>
          <p:cNvPr id="30" name="TextBox 30"/>
          <p:cNvSpPr txBox="1"/>
          <p:nvPr/>
        </p:nvSpPr>
        <p:spPr>
          <a:xfrm>
            <a:off x="9164588" y="6798529"/>
            <a:ext cx="3043016" cy="765608"/>
          </a:xfrm>
          <a:prstGeom prst="rect">
            <a:avLst/>
          </a:prstGeom>
        </p:spPr>
        <p:txBody>
          <a:bodyPr lIns="0" tIns="0" rIns="0" bIns="0" rtlCol="0" anchor="t">
            <a:spAutoFit/>
          </a:bodyPr>
          <a:lstStyle/>
          <a:p>
            <a:pPr algn="ctr">
              <a:lnSpc>
                <a:spcPts val="2850"/>
              </a:lnSpc>
            </a:pPr>
            <a:r>
              <a:rPr lang="en-US" sz="2822">
                <a:solidFill>
                  <a:srgbClr val="43B4BE"/>
                </a:solidFill>
                <a:latin typeface="Poppins"/>
              </a:rPr>
              <a:t>Theme Outlook Segment </a:t>
            </a:r>
          </a:p>
        </p:txBody>
      </p:sp>
      <p:sp>
        <p:nvSpPr>
          <p:cNvPr id="31" name="TextBox 31"/>
          <p:cNvSpPr txBox="1"/>
          <p:nvPr/>
        </p:nvSpPr>
        <p:spPr>
          <a:xfrm>
            <a:off x="9202973" y="3654260"/>
            <a:ext cx="3043016" cy="765608"/>
          </a:xfrm>
          <a:prstGeom prst="rect">
            <a:avLst/>
          </a:prstGeom>
        </p:spPr>
        <p:txBody>
          <a:bodyPr lIns="0" tIns="0" rIns="0" bIns="0" rtlCol="0" anchor="t">
            <a:spAutoFit/>
          </a:bodyPr>
          <a:lstStyle/>
          <a:p>
            <a:pPr algn="ctr">
              <a:lnSpc>
                <a:spcPts val="2850"/>
              </a:lnSpc>
            </a:pPr>
            <a:r>
              <a:rPr lang="en-US" sz="2822">
                <a:solidFill>
                  <a:srgbClr val="43B4BE"/>
                </a:solidFill>
                <a:latin typeface="Poppins"/>
              </a:rPr>
              <a:t>Difficulty Level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798570"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Jigsaw Puzzle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500" b="-9499"/>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335E9B">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35E9B">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35E9B">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653758" y="1591692"/>
            <a:ext cx="7643613" cy="3383280"/>
          </a:xfrm>
          <a:prstGeom prst="rect">
            <a:avLst/>
          </a:prstGeom>
        </p:spPr>
        <p:txBody>
          <a:bodyPr lIns="0" tIns="0" rIns="0" bIns="0" rtlCol="0" anchor="t">
            <a:spAutoFit/>
          </a:bodyPr>
          <a:lstStyle/>
          <a:p>
            <a:pPr marL="777242" lvl="1" indent="-388621">
              <a:lnSpc>
                <a:spcPts val="3780"/>
              </a:lnSpc>
              <a:buFont typeface="Arial"/>
              <a:buChar char="•"/>
            </a:pPr>
            <a:r>
              <a:rPr lang="en-US" sz="3600" spc="115">
                <a:solidFill>
                  <a:srgbClr val="FFFFFF"/>
                </a:solidFill>
                <a:latin typeface="Poppins"/>
              </a:rPr>
              <a:t>Growing Demand for Screen-Free Activities to Increase the Demand Globally</a:t>
            </a:r>
          </a:p>
          <a:p>
            <a:pPr marL="777242" lvl="1" indent="-388621">
              <a:lnSpc>
                <a:spcPts val="3780"/>
              </a:lnSpc>
              <a:buFont typeface="Arial"/>
              <a:buChar char="•"/>
            </a:pPr>
            <a:r>
              <a:rPr lang="en-US" sz="3600" spc="115">
                <a:solidFill>
                  <a:srgbClr val="FFFFFF"/>
                </a:solidFill>
                <a:latin typeface="Poppins"/>
              </a:rPr>
              <a:t>Stress Relief and Cognitive Benefits to Propel Market Growth</a:t>
            </a:r>
          </a:p>
        </p:txBody>
      </p:sp>
      <p:sp>
        <p:nvSpPr>
          <p:cNvPr id="19" name="TextBox 19"/>
          <p:cNvSpPr txBox="1"/>
          <p:nvPr/>
        </p:nvSpPr>
        <p:spPr>
          <a:xfrm>
            <a:off x="6876543" y="6530569"/>
            <a:ext cx="7420828" cy="1002030"/>
          </a:xfrm>
          <a:prstGeom prst="rect">
            <a:avLst/>
          </a:prstGeom>
        </p:spPr>
        <p:txBody>
          <a:bodyPr lIns="0" tIns="0" rIns="0" bIns="0" rtlCol="0" anchor="t">
            <a:spAutoFit/>
          </a:bodyPr>
          <a:lstStyle/>
          <a:p>
            <a:pPr>
              <a:lnSpc>
                <a:spcPts val="3780"/>
              </a:lnSpc>
            </a:pPr>
            <a:r>
              <a:rPr lang="en-US" sz="3600" spc="115">
                <a:solidFill>
                  <a:srgbClr val="FFFFFF"/>
                </a:solidFill>
                <a:latin typeface="Poppins"/>
              </a:rPr>
              <a:t>Storage Requirements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03140" y="1189797"/>
            <a:ext cx="16230600" cy="8405853"/>
            <a:chExt cx="4274726" cy="2213887"/>
          </a:xfrm>
        </p:grpSpPr>
        <p:sp>
          <p:nvSpPr>
            <p:cNvPr id="4" name="Freeform 4"/>
            <p:cNvSpPr/>
            <p:nvPr/>
          </p:nvSpPr>
          <p:spPr>
            <a:xfrm>
              <a:off x="0" y="0"/>
              <a:ext cx="4274726" cy="2213887"/>
            </a:xfrm>
            <a:custGeom>
              <a:rect l="l" t="t" r="r" b="b"/>
              <a:pathLst>
                <a:path w="4274726" h="2213887">
                  <a:moveTo>
                    <a:pt x="0" y="0"/>
                  </a:moveTo>
                  <a:lnTo>
                    <a:pt x="4274726" y="0"/>
                  </a:lnTo>
                  <a:lnTo>
                    <a:pt x="4274726" y="2213887"/>
                  </a:lnTo>
                  <a:lnTo>
                    <a:pt x="0" y="2213887"/>
                  </a:lnTo>
                  <a:close/>
                </a:path>
              </a:pathLst>
            </a:custGeom>
            <a:solidFill>
              <a:srgbClr val="1E3048">
                <a:alpha val="67843"/>
              </a:srgbClr>
            </a:solidFill>
          </p:spPr>
          <p:txBody>
            <a:bodyPr/>
            <a:lstStyle/>
            <a:p/>
          </p:txBody>
        </p:sp>
        <p:sp>
          <p:nvSpPr>
            <p:cNvPr id="5" name="TextBox 5"/>
            <p:cNvSpPr txBox="1"/>
            <p:nvPr/>
          </p:nvSpPr>
          <p:spPr>
            <a:xfrm>
              <a:off x="0" y="-38100"/>
              <a:ext cx="4274726" cy="2251987"/>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754260" y="192640"/>
            <a:ext cx="2028068" cy="2423973"/>
          </a:xfrm>
          <a:prstGeom prst="rect">
            <a:avLst/>
          </a:prstGeom>
        </p:spPr>
      </p:pic>
      <p:sp>
        <p:nvSpPr>
          <p:cNvPr id="7" name="TextBox 7"/>
          <p:cNvSpPr txBox="1"/>
          <p:nvPr/>
        </p:nvSpPr>
        <p:spPr>
          <a:xfrm>
            <a:off x="1544411" y="2541100"/>
            <a:ext cx="15748059" cy="6531609"/>
          </a:xfrm>
          <a:prstGeom prst="rect">
            <a:avLst/>
          </a:prstGeom>
        </p:spPr>
        <p:txBody>
          <a:bodyPr lIns="0" tIns="0" rIns="0" bIns="0" rtlCol="0" anchor="t">
            <a:spAutoFit/>
          </a:bodyPr>
          <a:lstStyle/>
          <a:p>
            <a:pPr marL="669294" lvl="1" indent="-334647">
              <a:lnSpc>
                <a:spcPts val="4340"/>
              </a:lnSpc>
              <a:buFont typeface="Arial"/>
              <a:buChar char="•"/>
            </a:pPr>
            <a:r>
              <a:rPr lang="en-US" sz="3100">
                <a:solidFill>
                  <a:srgbClr val="FFFFFF"/>
                </a:solidFill>
                <a:latin typeface="Poppins"/>
              </a:rPr>
              <a:t>The global Jigsaw Puzzle market will expand significantly by 12.40% CAGR between 2024 to 2031.</a:t>
            </a:r>
          </a:p>
          <a:p>
            <a:pPr marL="669294" lvl="1" indent="-334647">
              <a:lnSpc>
                <a:spcPts val="4340"/>
              </a:lnSpc>
              <a:buFont typeface="Arial"/>
              <a:buChar char="•"/>
            </a:pPr>
            <a:r>
              <a:rPr lang="en-US" sz="3100">
                <a:solidFill>
                  <a:srgbClr val="FFFFFF"/>
                </a:solidFill>
                <a:latin typeface="Poppins"/>
              </a:rPr>
              <a:t>Jigsaw puzzles can be useful teaching tools for kids in addition to being entertaining. </a:t>
            </a:r>
          </a:p>
          <a:p>
            <a:pPr marL="669294" lvl="1" indent="-334647">
              <a:lnSpc>
                <a:spcPts val="4340"/>
              </a:lnSpc>
              <a:buFont typeface="Arial"/>
              <a:buChar char="•"/>
            </a:pPr>
            <a:r>
              <a:rPr lang="en-US" sz="3100">
                <a:solidFill>
                  <a:srgbClr val="FFFFFF"/>
                </a:solidFill>
                <a:latin typeface="Poppins"/>
              </a:rPr>
              <a:t>Children's fine motor skills, problem-solving techniques, hand-eye coordination, and shape recognition all improve when they finish puzzles. Furthermore, learning in a variety of areas can be reinforced by puzzles with educational elements.</a:t>
            </a:r>
          </a:p>
          <a:p>
            <a:pPr marL="669294" lvl="1" indent="-334647">
              <a:lnSpc>
                <a:spcPts val="4340"/>
              </a:lnSpc>
              <a:buFont typeface="Arial"/>
              <a:buChar char="•"/>
            </a:pPr>
            <a:r>
              <a:rPr lang="en-US" sz="3100">
                <a:solidFill>
                  <a:srgbClr val="FFFFFF"/>
                </a:solidFill>
                <a:latin typeface="Poppins"/>
              </a:rPr>
              <a:t>Traditional still lifes and landscapes are no longer the only designs available for jigsaw puzzles. Puzzle designers are always coming up with new themes, designs, degrees of difficulty, and shapes. This appeals to a wide range of interests and keeps puzzlers of all ages engaged and intrigued.</a:t>
            </a:r>
          </a:p>
        </p:txBody>
      </p:sp>
      <p:sp>
        <p:nvSpPr>
          <p:cNvPr id="8" name="TextBox 8"/>
          <p:cNvSpPr txBox="1"/>
          <p:nvPr/>
        </p:nvSpPr>
        <p:spPr>
          <a:xfrm>
            <a:off x="4154347" y="1423677"/>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l="-14062" r="-87129"/>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1366734" y="1881208"/>
            <a:ext cx="4187006" cy="1514713"/>
          </a:xfrm>
          <a:custGeom>
            <a:rect l="l" t="t" r="r" b="b"/>
            <a:pathLst>
              <a:path w="4187006" h="1514713">
                <a:moveTo>
                  <a:pt x="0" y="0"/>
                </a:moveTo>
                <a:lnTo>
                  <a:pt x="4187005" y="0"/>
                </a:lnTo>
                <a:lnTo>
                  <a:pt x="4187005" y="1514713"/>
                </a:lnTo>
                <a:lnTo>
                  <a:pt x="0" y="1514713"/>
                </a:lnTo>
                <a:lnTo>
                  <a:pt x="0" y="0"/>
                </a:lnTo>
                <a:close/>
              </a:path>
            </a:pathLst>
          </a:custGeom>
          <a:blipFill>
            <a:blip r:embed="rId4"/>
            <a:stretch>
              <a:fillRect l="-5121" t="-5147" r="-7914" b="0"/>
            </a:stretch>
          </a:blipFill>
        </p:spPr>
        <p:txBody>
          <a:bodyPr/>
          <a:lstStyle/>
          <a:p/>
        </p:txBody>
      </p:sp>
      <p:sp>
        <p:nvSpPr>
          <p:cNvPr id="5" name="Freeform 5"/>
          <p:cNvSpPr/>
          <p:nvPr/>
        </p:nvSpPr>
        <p:spPr>
          <a:xfrm>
            <a:off x="6481280" y="1960938"/>
            <a:ext cx="3730954" cy="1434982"/>
          </a:xfrm>
          <a:custGeom>
            <a:rect l="l" t="t" r="r" b="b"/>
            <a:pathLst>
              <a:path w="3730953" h="1434982">
                <a:moveTo>
                  <a:pt x="0" y="0"/>
                </a:moveTo>
                <a:lnTo>
                  <a:pt x="3730954" y="0"/>
                </a:lnTo>
                <a:lnTo>
                  <a:pt x="3730954" y="1434983"/>
                </a:lnTo>
                <a:lnTo>
                  <a:pt x="0" y="1434983"/>
                </a:lnTo>
                <a:lnTo>
                  <a:pt x="0" y="0"/>
                </a:lnTo>
                <a:close/>
              </a:path>
            </a:pathLst>
          </a:custGeom>
          <a:blipFill>
            <a:blip r:embed="rId5"/>
            <a:stretch>
              <a:fillRect l="-13461" t="-26000" r="-13461" b="-27000"/>
            </a:stretch>
          </a:blipFill>
        </p:spPr>
        <p:txBody>
          <a:bodyPr/>
          <a:lstStyle/>
          <a:p/>
        </p:txBody>
      </p:sp>
      <p:sp>
        <p:nvSpPr>
          <p:cNvPr id="6" name="Freeform 6"/>
          <p:cNvSpPr/>
          <p:nvPr/>
        </p:nvSpPr>
        <p:spPr>
          <a:xfrm>
            <a:off x="11136159" y="2032468"/>
            <a:ext cx="7046855" cy="1291923"/>
          </a:xfrm>
          <a:custGeom>
            <a:rect l="l" t="t" r="r" b="b"/>
            <a:pathLst>
              <a:path w="7046855" h="1291923">
                <a:moveTo>
                  <a:pt x="0" y="0"/>
                </a:moveTo>
                <a:lnTo>
                  <a:pt x="7046855" y="0"/>
                </a:lnTo>
                <a:lnTo>
                  <a:pt x="7046855" y="1291923"/>
                </a:lnTo>
                <a:lnTo>
                  <a:pt x="0" y="1291923"/>
                </a:lnTo>
                <a:lnTo>
                  <a:pt x="0" y="0"/>
                </a:lnTo>
                <a:close/>
              </a:path>
            </a:pathLst>
          </a:custGeom>
          <a:blipFill>
            <a:blip r:embed="rId6"/>
            <a:stretch>
              <a:fillRect/>
            </a:stretch>
          </a:blipFill>
        </p:spPr>
        <p:txBody>
          <a:bodyPr/>
          <a:lstStyle/>
          <a:p/>
        </p:txBody>
      </p:sp>
      <p:sp>
        <p:nvSpPr>
          <p:cNvPr id="7" name="Freeform 7"/>
          <p:cNvSpPr/>
          <p:nvPr/>
        </p:nvSpPr>
        <p:spPr>
          <a:xfrm>
            <a:off x="1684364" y="3813729"/>
            <a:ext cx="3227441" cy="1627378"/>
          </a:xfrm>
          <a:custGeom>
            <a:rect l="l" t="t" r="r" b="b"/>
            <a:pathLst>
              <a:path w="3227441" h="1627377">
                <a:moveTo>
                  <a:pt x="0" y="0"/>
                </a:moveTo>
                <a:lnTo>
                  <a:pt x="3227442" y="0"/>
                </a:lnTo>
                <a:lnTo>
                  <a:pt x="3227442" y="1627379"/>
                </a:lnTo>
                <a:lnTo>
                  <a:pt x="0" y="1627379"/>
                </a:lnTo>
                <a:lnTo>
                  <a:pt x="0" y="0"/>
                </a:lnTo>
                <a:close/>
              </a:path>
            </a:pathLst>
          </a:custGeom>
          <a:blipFill>
            <a:blip r:embed="rId7"/>
            <a:stretch>
              <a:fillRect l="-423" r="-423"/>
            </a:stretch>
          </a:blipFill>
        </p:spPr>
        <p:txBody>
          <a:bodyPr/>
          <a:lstStyle/>
          <a:p/>
        </p:txBody>
      </p:sp>
      <p:sp>
        <p:nvSpPr>
          <p:cNvPr id="8" name="Freeform 8"/>
          <p:cNvSpPr/>
          <p:nvPr/>
        </p:nvSpPr>
        <p:spPr>
          <a:xfrm>
            <a:off x="5595458" y="3714783"/>
            <a:ext cx="3229632" cy="1825271"/>
          </a:xfrm>
          <a:custGeom>
            <a:rect l="l" t="t" r="r" b="b"/>
            <a:pathLst>
              <a:path w="3229632" h="1825271">
                <a:moveTo>
                  <a:pt x="0" y="0"/>
                </a:moveTo>
                <a:lnTo>
                  <a:pt x="3229632" y="0"/>
                </a:lnTo>
                <a:lnTo>
                  <a:pt x="3229632" y="1825271"/>
                </a:lnTo>
                <a:lnTo>
                  <a:pt x="0" y="1825271"/>
                </a:lnTo>
                <a:lnTo>
                  <a:pt x="0" y="0"/>
                </a:lnTo>
                <a:close/>
              </a:path>
            </a:pathLst>
          </a:custGeom>
          <a:blipFill>
            <a:blip r:embed="rId8"/>
            <a:stretch>
              <a:fillRect l="-1684" r="-1684"/>
            </a:stretch>
          </a:blipFill>
        </p:spPr>
        <p:txBody>
          <a:bodyPr/>
          <a:lstStyle/>
          <a:p/>
        </p:txBody>
      </p:sp>
      <p:sp>
        <p:nvSpPr>
          <p:cNvPr id="9" name="Freeform 9"/>
          <p:cNvSpPr/>
          <p:nvPr/>
        </p:nvSpPr>
        <p:spPr>
          <a:xfrm>
            <a:off x="9508741" y="3714783"/>
            <a:ext cx="3080315" cy="1979343"/>
          </a:xfrm>
          <a:custGeom>
            <a:rect l="l" t="t" r="r" b="b"/>
            <a:pathLst>
              <a:path w="3080315" h="1979343">
                <a:moveTo>
                  <a:pt x="0" y="0"/>
                </a:moveTo>
                <a:lnTo>
                  <a:pt x="3080316" y="0"/>
                </a:lnTo>
                <a:lnTo>
                  <a:pt x="3080316" y="1979343"/>
                </a:lnTo>
                <a:lnTo>
                  <a:pt x="0" y="1979343"/>
                </a:lnTo>
                <a:lnTo>
                  <a:pt x="0" y="0"/>
                </a:lnTo>
                <a:close/>
              </a:path>
            </a:pathLst>
          </a:custGeom>
          <a:blipFill>
            <a:blip r:embed="rId9"/>
            <a:stretch>
              <a:fillRect/>
            </a:stretch>
          </a:blipFill>
        </p:spPr>
        <p:txBody>
          <a:bodyPr/>
          <a:lstStyle/>
          <a:p/>
        </p:txBody>
      </p:sp>
      <p:sp>
        <p:nvSpPr>
          <p:cNvPr id="10" name="Freeform 10"/>
          <p:cNvSpPr/>
          <p:nvPr/>
        </p:nvSpPr>
        <p:spPr>
          <a:xfrm>
            <a:off x="13152334" y="3714783"/>
            <a:ext cx="5030681" cy="1169359"/>
          </a:xfrm>
          <a:custGeom>
            <a:rect l="l" t="t" r="r" b="b"/>
            <a:pathLst>
              <a:path w="5030681" h="1169359">
                <a:moveTo>
                  <a:pt x="0" y="0"/>
                </a:moveTo>
                <a:lnTo>
                  <a:pt x="5030681" y="0"/>
                </a:lnTo>
                <a:lnTo>
                  <a:pt x="5030681" y="1169359"/>
                </a:lnTo>
                <a:lnTo>
                  <a:pt x="0" y="1169359"/>
                </a:lnTo>
                <a:lnTo>
                  <a:pt x="0" y="0"/>
                </a:lnTo>
                <a:close/>
              </a:path>
            </a:pathLst>
          </a:custGeom>
          <a:blipFill>
            <a:blip r:embed="rId10"/>
            <a:stretch>
              <a:fillRect/>
            </a:stretch>
          </a:blipFill>
        </p:spPr>
        <p:txBody>
          <a:bodyPr/>
          <a:lstStyle/>
          <a:p/>
        </p:txBody>
      </p:sp>
      <p:sp>
        <p:nvSpPr>
          <p:cNvPr id="11" name="Freeform 11"/>
          <p:cNvSpPr/>
          <p:nvPr/>
        </p:nvSpPr>
        <p:spPr>
          <a:xfrm>
            <a:off x="2308936" y="5804874"/>
            <a:ext cx="2302601" cy="2293164"/>
          </a:xfrm>
          <a:custGeom>
            <a:rect l="l" t="t" r="r" b="b"/>
            <a:pathLst>
              <a:path w="2302601" h="2293164">
                <a:moveTo>
                  <a:pt x="0" y="0"/>
                </a:moveTo>
                <a:lnTo>
                  <a:pt x="2302601" y="0"/>
                </a:lnTo>
                <a:lnTo>
                  <a:pt x="2302601" y="2293164"/>
                </a:lnTo>
                <a:lnTo>
                  <a:pt x="0" y="2293164"/>
                </a:lnTo>
                <a:lnTo>
                  <a:pt x="0" y="0"/>
                </a:lnTo>
                <a:close/>
              </a:path>
            </a:pathLst>
          </a:custGeom>
          <a:blipFill>
            <a:blip r:embed="rId11"/>
            <a:stretch>
              <a:fillRect l="-1229" t="-1440" r="-1229" b="-1440"/>
            </a:stretch>
          </a:blipFill>
        </p:spPr>
        <p:txBody>
          <a:bodyPr/>
          <a:lstStyle/>
          <a:p/>
        </p:txBody>
      </p:sp>
      <p:sp>
        <p:nvSpPr>
          <p:cNvPr id="12" name="Freeform 12"/>
          <p:cNvSpPr/>
          <p:nvPr/>
        </p:nvSpPr>
        <p:spPr>
          <a:xfrm>
            <a:off x="5223951" y="5694126"/>
            <a:ext cx="2514658" cy="2514658"/>
          </a:xfrm>
          <a:custGeom>
            <a:rect l="l" t="t" r="r" b="b"/>
            <a:pathLst>
              <a:path w="2514658" h="2514658">
                <a:moveTo>
                  <a:pt x="0" y="0"/>
                </a:moveTo>
                <a:lnTo>
                  <a:pt x="2514658" y="0"/>
                </a:lnTo>
                <a:lnTo>
                  <a:pt x="2514658" y="2514659"/>
                </a:lnTo>
                <a:lnTo>
                  <a:pt x="0" y="2514659"/>
                </a:lnTo>
                <a:lnTo>
                  <a:pt x="0" y="0"/>
                </a:lnTo>
                <a:close/>
              </a:path>
            </a:pathLst>
          </a:custGeom>
          <a:blipFill>
            <a:blip r:embed="rId12"/>
            <a:stretch>
              <a:fillRect/>
            </a:stretch>
          </a:blipFill>
        </p:spPr>
        <p:txBody>
          <a:bodyPr/>
          <a:lstStyle/>
          <a:p/>
        </p:txBody>
      </p:sp>
      <p:sp>
        <p:nvSpPr>
          <p:cNvPr id="13" name="Freeform 13"/>
          <p:cNvSpPr/>
          <p:nvPr/>
        </p:nvSpPr>
        <p:spPr>
          <a:xfrm>
            <a:off x="8348209" y="6284676"/>
            <a:ext cx="5672004" cy="1349420"/>
          </a:xfrm>
          <a:custGeom>
            <a:rect l="l" t="t" r="r" b="b"/>
            <a:pathLst>
              <a:path w="5672004" h="1349420">
                <a:moveTo>
                  <a:pt x="0" y="0"/>
                </a:moveTo>
                <a:lnTo>
                  <a:pt x="5672004" y="0"/>
                </a:lnTo>
                <a:lnTo>
                  <a:pt x="5672004" y="1349421"/>
                </a:lnTo>
                <a:lnTo>
                  <a:pt x="0" y="1349421"/>
                </a:lnTo>
                <a:lnTo>
                  <a:pt x="0" y="0"/>
                </a:lnTo>
                <a:close/>
              </a:path>
            </a:pathLst>
          </a:custGeom>
          <a:blipFill>
            <a:blip r:embed="rId13"/>
            <a:stretch>
              <a:fillRect t="-61878" b="-58794"/>
            </a:stretch>
          </a:blipFill>
        </p:spPr>
        <p:txBody>
          <a:bodyPr/>
          <a:lstStyle/>
          <a:p/>
        </p:txBody>
      </p:sp>
      <p:sp>
        <p:nvSpPr>
          <p:cNvPr id="14" name="Freeform 14"/>
          <p:cNvSpPr/>
          <p:nvPr/>
        </p:nvSpPr>
        <p:spPr>
          <a:xfrm>
            <a:off x="14629812" y="5267565"/>
            <a:ext cx="2830473" cy="2830473"/>
          </a:xfrm>
          <a:custGeom>
            <a:rect l="l" t="t" r="r" b="b"/>
            <a:pathLst>
              <a:path w="2830473" h="2830473">
                <a:moveTo>
                  <a:pt x="0" y="0"/>
                </a:moveTo>
                <a:lnTo>
                  <a:pt x="2830473" y="0"/>
                </a:lnTo>
                <a:lnTo>
                  <a:pt x="2830473" y="2830473"/>
                </a:lnTo>
                <a:lnTo>
                  <a:pt x="0" y="2830473"/>
                </a:lnTo>
                <a:lnTo>
                  <a:pt x="0" y="0"/>
                </a:lnTo>
                <a:close/>
              </a:path>
            </a:pathLst>
          </a:custGeom>
          <a:blipFill>
            <a:blip r:embed="rId14"/>
            <a:stretch>
              <a:fillRect/>
            </a:stretch>
          </a:blipFill>
        </p:spPr>
        <p:txBody>
          <a:bodyPr/>
          <a:lstStyle/>
          <a:p/>
        </p:txBody>
      </p:sp>
      <p:sp>
        <p:nvSpPr>
          <p:cNvPr id="15" name="TextBox 15"/>
          <p:cNvSpPr txBox="1"/>
          <p:nvPr/>
        </p:nvSpPr>
        <p:spPr>
          <a:xfrm>
            <a:off x="5715833" y="474149"/>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55r5c2cs"/>
              </a:rPr>
              <a:t> https://tinyurl.com/55r5c2cs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Jigsaw Puzzle Market Report 2024</dc:title>
  <cp:lastModifiedBy>decipher market</cp:lastModifiedBy>
  <cp:revision>2</cp:revision>
  <dcterms:created xsi:type="dcterms:W3CDTF">2006-08-16T00:00:00Z</dcterms:created>
  <dcterms:modified xsi:type="dcterms:W3CDTF">2024-05-11T11:53:11Z</dcterms:modified>
</cp:coreProperties>
</file>