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084" y="3465576"/>
            <a:ext cx="3531108" cy="22082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0515" y="3698747"/>
            <a:ext cx="2644140" cy="17419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59552" y="592836"/>
            <a:ext cx="7168896" cy="87172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600" y="5440679"/>
            <a:ext cx="2894076" cy="22829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28871" y="5650991"/>
            <a:ext cx="5248656" cy="145237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1084" y="8014716"/>
            <a:ext cx="3637788" cy="191871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89576" y="7118604"/>
            <a:ext cx="4259580" cy="163068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53484" y="9258300"/>
            <a:ext cx="5344668" cy="89001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60152" y="9188195"/>
            <a:ext cx="4389120" cy="9601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7920" y="496951"/>
            <a:ext cx="13394943" cy="1979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6002" y="3915213"/>
            <a:ext cx="15485110" cy="6115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hyperlink" Target="http://tinyurl.com/meherdye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0692" y="2918460"/>
            <a:ext cx="11786616" cy="445008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503803" y="4000245"/>
            <a:ext cx="11281410" cy="2110105"/>
          </a:xfrm>
          <a:prstGeom prst="rect">
            <a:avLst/>
          </a:prstGeom>
        </p:spPr>
        <p:txBody>
          <a:bodyPr wrap="square" lIns="0" tIns="319405" rIns="0" bIns="0" rtlCol="0" vert="horz">
            <a:spAutoFit/>
          </a:bodyPr>
          <a:lstStyle/>
          <a:p>
            <a:pPr marL="1548765" marR="5080" indent="-1536700">
              <a:lnSpc>
                <a:spcPct val="74300"/>
              </a:lnSpc>
              <a:spcBef>
                <a:spcPts val="2515"/>
              </a:spcBef>
            </a:pPr>
            <a:r>
              <a:rPr dirty="0" sz="7850" spc="-840" b="1">
                <a:solidFill>
                  <a:srgbClr val="FFFFFF"/>
                </a:solidFill>
                <a:latin typeface="Verdana"/>
                <a:cs typeface="Verdana"/>
              </a:rPr>
              <a:t>INTEGRATED</a:t>
            </a:r>
            <a:r>
              <a:rPr dirty="0" sz="7850" spc="-81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850" spc="-825" b="1">
                <a:solidFill>
                  <a:srgbClr val="FFFFFF"/>
                </a:solidFill>
                <a:latin typeface="Verdana"/>
                <a:cs typeface="Verdana"/>
              </a:rPr>
              <a:t>CIRCUITS </a:t>
            </a:r>
            <a:r>
              <a:rPr dirty="0" sz="7850" spc="-79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850" spc="-83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850" spc="-840" b="1">
                <a:solidFill>
                  <a:srgbClr val="FFFFFF"/>
                </a:solidFill>
                <a:latin typeface="Verdana"/>
                <a:cs typeface="Verdana"/>
              </a:rPr>
              <a:t>REPORT</a:t>
            </a:r>
            <a:endParaRPr sz="7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36" y="2307335"/>
            <a:ext cx="16340328" cy="5672327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53052" rIns="0" bIns="0" rtlCol="0" vert="horz">
            <a:spAutoFit/>
          </a:bodyPr>
          <a:lstStyle/>
          <a:p>
            <a:pPr marL="72390" marR="5080">
              <a:lnSpc>
                <a:spcPct val="116700"/>
              </a:lnSpc>
              <a:spcBef>
                <a:spcPts val="110"/>
              </a:spcBef>
            </a:pPr>
            <a:r>
              <a:rPr dirty="0" sz="3500" spc="-170" b="0">
                <a:solidFill>
                  <a:srgbClr val="FFFFFF"/>
                </a:solidFill>
                <a:latin typeface="Arial Black"/>
                <a:cs typeface="Arial Black"/>
              </a:rPr>
              <a:t>Integrated</a:t>
            </a:r>
            <a:r>
              <a:rPr dirty="0" sz="3500" spc="-254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29" b="0">
                <a:solidFill>
                  <a:srgbClr val="FFFFFF"/>
                </a:solidFill>
                <a:latin typeface="Arial Black"/>
                <a:cs typeface="Arial Black"/>
              </a:rPr>
              <a:t>circuits</a:t>
            </a:r>
            <a:r>
              <a:rPr dirty="0" sz="3500" spc="-24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70" b="0">
                <a:solidFill>
                  <a:srgbClr val="FFFFFF"/>
                </a:solidFill>
                <a:latin typeface="Arial Black"/>
                <a:cs typeface="Arial Black"/>
              </a:rPr>
              <a:t>are</a:t>
            </a:r>
            <a:r>
              <a:rPr dirty="0" sz="3500" spc="-24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95" b="0">
                <a:solidFill>
                  <a:srgbClr val="FFFFFF"/>
                </a:solidFill>
                <a:latin typeface="Arial Black"/>
                <a:cs typeface="Arial Black"/>
              </a:rPr>
              <a:t>small</a:t>
            </a:r>
            <a:r>
              <a:rPr dirty="0" sz="3500" spc="-254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00" b="0">
                <a:solidFill>
                  <a:srgbClr val="FFFFFF"/>
                </a:solidFill>
                <a:latin typeface="Arial Black"/>
                <a:cs typeface="Arial Black"/>
              </a:rPr>
              <a:t>semiconductor</a:t>
            </a:r>
            <a:r>
              <a:rPr dirty="0" sz="3500" spc="-26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54" b="0">
                <a:solidFill>
                  <a:srgbClr val="FFFFFF"/>
                </a:solidFill>
                <a:latin typeface="Arial Black"/>
                <a:cs typeface="Arial Black"/>
              </a:rPr>
              <a:t>chips</a:t>
            </a:r>
            <a:r>
              <a:rPr dirty="0" sz="3500" spc="-24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90" b="0">
                <a:solidFill>
                  <a:srgbClr val="FFFFFF"/>
                </a:solidFill>
                <a:latin typeface="Arial Black"/>
                <a:cs typeface="Arial Black"/>
              </a:rPr>
              <a:t>made</a:t>
            </a:r>
            <a:r>
              <a:rPr dirty="0" sz="3500" spc="-23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95" b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3500" spc="-229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20" b="0">
                <a:solidFill>
                  <a:srgbClr val="FFFFFF"/>
                </a:solidFill>
                <a:latin typeface="Arial Black"/>
                <a:cs typeface="Arial Black"/>
              </a:rPr>
              <a:t>silicon.</a:t>
            </a:r>
            <a:r>
              <a:rPr dirty="0" sz="3500" spc="-26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5" b="0">
                <a:solidFill>
                  <a:srgbClr val="FFFFFF"/>
                </a:solidFill>
                <a:latin typeface="Arial Black"/>
                <a:cs typeface="Arial Black"/>
              </a:rPr>
              <a:t>It </a:t>
            </a:r>
            <a:r>
              <a:rPr dirty="0" sz="3500" spc="-204" b="0">
                <a:solidFill>
                  <a:srgbClr val="FFFFFF"/>
                </a:solidFill>
                <a:latin typeface="Arial Black"/>
                <a:cs typeface="Arial Black"/>
              </a:rPr>
              <a:t>denotes</a:t>
            </a:r>
            <a:r>
              <a:rPr dirty="0" sz="3500" spc="-254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50" b="0">
                <a:solidFill>
                  <a:srgbClr val="FFFFFF"/>
                </a:solidFill>
                <a:latin typeface="Arial Black"/>
                <a:cs typeface="Arial Black"/>
              </a:rPr>
              <a:t>an</a:t>
            </a:r>
            <a:r>
              <a:rPr dirty="0" sz="3500" spc="-21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electronic</a:t>
            </a:r>
            <a:r>
              <a:rPr dirty="0" sz="3500" spc="-26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85" b="0">
                <a:solidFill>
                  <a:srgbClr val="FFFFFF"/>
                </a:solidFill>
                <a:latin typeface="Arial Black"/>
                <a:cs typeface="Arial Black"/>
              </a:rPr>
              <a:t>component</a:t>
            </a:r>
            <a:r>
              <a:rPr dirty="0" sz="3500" spc="-24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35" b="0">
                <a:solidFill>
                  <a:srgbClr val="FFFFFF"/>
                </a:solidFill>
                <a:latin typeface="Arial Black"/>
                <a:cs typeface="Arial Black"/>
              </a:rPr>
              <a:t>assembly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consisting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95" b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3500" spc="-21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50" b="0">
                <a:solidFill>
                  <a:srgbClr val="FFFFFF"/>
                </a:solidFill>
                <a:latin typeface="Arial Black"/>
                <a:cs typeface="Arial Black"/>
              </a:rPr>
              <a:t>fabricated </a:t>
            </a:r>
            <a:r>
              <a:rPr dirty="0" sz="3500" spc="-110" b="0">
                <a:solidFill>
                  <a:srgbClr val="FFFFFF"/>
                </a:solidFill>
                <a:latin typeface="Arial Black"/>
                <a:cs typeface="Arial Black"/>
              </a:rPr>
              <a:t>miniature</a:t>
            </a:r>
            <a:r>
              <a:rPr dirty="0" sz="3500" spc="-26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active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50" b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54" b="0">
                <a:solidFill>
                  <a:srgbClr val="FFFFFF"/>
                </a:solidFill>
                <a:latin typeface="Arial Black"/>
                <a:cs typeface="Arial Black"/>
              </a:rPr>
              <a:t>passive</a:t>
            </a:r>
            <a:r>
              <a:rPr dirty="0" sz="3500" spc="-265" b="0">
                <a:solidFill>
                  <a:srgbClr val="FFFFFF"/>
                </a:solidFill>
                <a:latin typeface="Arial Black"/>
                <a:cs typeface="Arial Black"/>
              </a:rPr>
              <a:t> devices. </a:t>
            </a:r>
            <a:r>
              <a:rPr dirty="0" sz="3500" spc="-125" b="0">
                <a:solidFill>
                  <a:srgbClr val="FFFFFF"/>
                </a:solidFill>
                <a:latin typeface="Arial Black"/>
                <a:cs typeface="Arial Black"/>
              </a:rPr>
              <a:t>It</a:t>
            </a:r>
            <a:r>
              <a:rPr dirty="0" sz="3500" spc="-229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315" b="0">
                <a:solidFill>
                  <a:srgbClr val="FFFFFF"/>
                </a:solidFill>
                <a:latin typeface="Arial Black"/>
                <a:cs typeface="Arial Black"/>
              </a:rPr>
              <a:t>was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00" b="0">
                <a:solidFill>
                  <a:srgbClr val="FFFFFF"/>
                </a:solidFill>
                <a:latin typeface="Arial Black"/>
                <a:cs typeface="Arial Black"/>
              </a:rPr>
              <a:t>developed</a:t>
            </a:r>
            <a:r>
              <a:rPr dirty="0" sz="3500" spc="-27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25" b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0" b="0">
                <a:solidFill>
                  <a:srgbClr val="FFFFFF"/>
                </a:solidFill>
                <a:latin typeface="Arial Black"/>
                <a:cs typeface="Arial Black"/>
              </a:rPr>
              <a:t>create </a:t>
            </a:r>
            <a:r>
              <a:rPr dirty="0" sz="3500" spc="-229" b="0">
                <a:solidFill>
                  <a:srgbClr val="FFFFFF"/>
                </a:solidFill>
                <a:latin typeface="Arial Black"/>
                <a:cs typeface="Arial Black"/>
              </a:rPr>
              <a:t>circuits </a:t>
            </a:r>
            <a:r>
              <a:rPr dirty="0" sz="3500" spc="-125" b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dirty="0" sz="3500" spc="-21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80" b="0">
                <a:solidFill>
                  <a:srgbClr val="FFFFFF"/>
                </a:solidFill>
                <a:latin typeface="Arial Black"/>
                <a:cs typeface="Arial Black"/>
              </a:rPr>
              <a:t>microcomputers</a:t>
            </a:r>
            <a:r>
              <a:rPr dirty="0" sz="3500" spc="-26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30" b="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dirty="0" sz="3500" spc="-21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20" b="0">
                <a:solidFill>
                  <a:srgbClr val="FFFFFF"/>
                </a:solidFill>
                <a:latin typeface="Arial Black"/>
                <a:cs typeface="Arial Black"/>
              </a:rPr>
              <a:t>multiple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00" b="0">
                <a:solidFill>
                  <a:srgbClr val="FFFFFF"/>
                </a:solidFill>
                <a:latin typeface="Arial Black"/>
                <a:cs typeface="Arial Black"/>
              </a:rPr>
              <a:t>components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50" b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3500" spc="-22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5" b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dirty="0" sz="3500" spc="-170" b="0">
                <a:solidFill>
                  <a:srgbClr val="FFFFFF"/>
                </a:solidFill>
                <a:latin typeface="Arial Black"/>
                <a:cs typeface="Arial Black"/>
              </a:rPr>
              <a:t>interconnection</a:t>
            </a:r>
            <a:r>
              <a:rPr dirty="0" sz="3500" spc="-250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380" b="0">
                <a:solidFill>
                  <a:srgbClr val="FFFFFF"/>
                </a:solidFill>
                <a:latin typeface="Arial Black"/>
                <a:cs typeface="Arial Black"/>
              </a:rPr>
              <a:t>ICs</a:t>
            </a:r>
            <a:r>
              <a:rPr dirty="0" sz="3500" spc="-19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204" b="0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dirty="0" sz="3500" spc="-235" b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500" spc="-10" b="0">
                <a:solidFill>
                  <a:srgbClr val="FFFFFF"/>
                </a:solidFill>
                <a:latin typeface="Arial Black"/>
                <a:cs typeface="Arial Black"/>
              </a:rPr>
              <a:t>them.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84442" y="2348306"/>
            <a:ext cx="467677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70"/>
              <a:t>INTRODUCTION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693664" y="1028700"/>
            <a:ext cx="6901180" cy="897890"/>
          </a:xfrm>
          <a:custGeom>
            <a:avLst/>
            <a:gdLst/>
            <a:ahLst/>
            <a:cxnLst/>
            <a:rect l="l" t="t" r="r" b="b"/>
            <a:pathLst>
              <a:path w="6901180" h="897889">
                <a:moveTo>
                  <a:pt x="6900672" y="0"/>
                </a:moveTo>
                <a:lnTo>
                  <a:pt x="0" y="0"/>
                </a:lnTo>
                <a:lnTo>
                  <a:pt x="0" y="897635"/>
                </a:lnTo>
                <a:lnTo>
                  <a:pt x="6900672" y="897635"/>
                </a:lnTo>
                <a:lnTo>
                  <a:pt x="6900672" y="0"/>
                </a:lnTo>
                <a:close/>
              </a:path>
            </a:pathLst>
          </a:custGeom>
          <a:solidFill>
            <a:srgbClr val="464F61">
              <a:alpha val="9764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1339" rIns="0" bIns="0" rtlCol="0" vert="horz">
            <a:spAutoFit/>
          </a:bodyPr>
          <a:lstStyle/>
          <a:p>
            <a:pPr marL="3983990">
              <a:lnSpc>
                <a:spcPct val="100000"/>
              </a:lnSpc>
              <a:spcBef>
                <a:spcPts val="105"/>
              </a:spcBef>
            </a:pPr>
            <a:r>
              <a:rPr dirty="0" sz="5900" spc="-385"/>
              <a:t>KEY</a:t>
            </a:r>
            <a:r>
              <a:rPr dirty="0" sz="5900" spc="-370"/>
              <a:t> </a:t>
            </a:r>
            <a:r>
              <a:rPr dirty="0" sz="5900" spc="-515"/>
              <a:t>INSIGHTS</a:t>
            </a:r>
            <a:endParaRPr sz="5900"/>
          </a:p>
        </p:txBody>
      </p:sp>
      <p:grpSp>
        <p:nvGrpSpPr>
          <p:cNvPr id="4" name="object 4" descr=""/>
          <p:cNvGrpSpPr/>
          <p:nvPr/>
        </p:nvGrpSpPr>
        <p:grpSpPr>
          <a:xfrm>
            <a:off x="5693664" y="2449067"/>
            <a:ext cx="6823075" cy="7025640"/>
            <a:chOff x="5693664" y="2449067"/>
            <a:chExt cx="6823075" cy="702564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3664" y="2449067"/>
              <a:ext cx="6822948" cy="269443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3664" y="4709160"/>
              <a:ext cx="6822948" cy="269595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3664" y="6778752"/>
              <a:ext cx="6822948" cy="269595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440551" y="3471494"/>
            <a:ext cx="1068070" cy="5473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-390" b="1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40551" y="5701029"/>
            <a:ext cx="106807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-385" b="1">
                <a:solidFill>
                  <a:srgbClr val="FFFFFF"/>
                </a:solidFill>
                <a:latin typeface="Verdana"/>
                <a:cs typeface="Verdana"/>
              </a:rPr>
              <a:t>2030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51778" y="7614919"/>
            <a:ext cx="1243330" cy="95376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3640"/>
              </a:lnSpc>
              <a:spcBef>
                <a:spcPts val="120"/>
              </a:spcBef>
            </a:pPr>
            <a:r>
              <a:rPr dirty="0" sz="3400" spc="-355" b="1">
                <a:solidFill>
                  <a:srgbClr val="FFFFFF"/>
                </a:solidFill>
                <a:latin typeface="Verdana"/>
                <a:cs typeface="Verdana"/>
              </a:rPr>
              <a:t>2023-</a:t>
            </a:r>
            <a:endParaRPr sz="3400">
              <a:latin typeface="Verdana"/>
              <a:cs typeface="Verdana"/>
            </a:endParaRPr>
          </a:p>
          <a:p>
            <a:pPr marL="100965">
              <a:lnSpc>
                <a:spcPts val="3640"/>
              </a:lnSpc>
            </a:pPr>
            <a:r>
              <a:rPr dirty="0" sz="3400" spc="-385" b="1">
                <a:solidFill>
                  <a:srgbClr val="FFFFFF"/>
                </a:solidFill>
                <a:latin typeface="Verdana"/>
                <a:cs typeface="Verdana"/>
              </a:rPr>
              <a:t>2030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350757" y="3219144"/>
            <a:ext cx="3230880" cy="10217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74320">
              <a:lnSpc>
                <a:spcPts val="3670"/>
              </a:lnSpc>
              <a:spcBef>
                <a:spcPts val="114"/>
              </a:spcBef>
            </a:pPr>
            <a:r>
              <a:rPr dirty="0" sz="3200" spc="-30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200" spc="-3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15" b="1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endParaRPr sz="3200">
              <a:latin typeface="Verdana"/>
              <a:cs typeface="Verdana"/>
            </a:endParaRPr>
          </a:p>
          <a:p>
            <a:pPr marL="12700">
              <a:lnSpc>
                <a:spcPts val="4150"/>
              </a:lnSpc>
            </a:pPr>
            <a:r>
              <a:rPr dirty="0" sz="3600" spc="-360" b="1">
                <a:solidFill>
                  <a:srgbClr val="FFFFFF"/>
                </a:solidFill>
                <a:latin typeface="Verdana"/>
                <a:cs typeface="Verdana"/>
              </a:rPr>
              <a:t>614.3 </a:t>
            </a:r>
            <a:r>
              <a:rPr dirty="0" sz="3600" spc="-434" b="1">
                <a:solidFill>
                  <a:srgbClr val="FFFFFF"/>
                </a:solidFill>
                <a:latin typeface="Verdana"/>
                <a:cs typeface="Verdana"/>
              </a:rPr>
              <a:t>BILLION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141969" y="5448680"/>
            <a:ext cx="3649345" cy="1021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ts val="3670"/>
              </a:lnSpc>
              <a:spcBef>
                <a:spcPts val="114"/>
              </a:spcBef>
            </a:pPr>
            <a:r>
              <a:rPr dirty="0" sz="3200" spc="-315" b="1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ts val="4150"/>
              </a:lnSpc>
            </a:pPr>
            <a:r>
              <a:rPr dirty="0" sz="3600" spc="-350" b="1">
                <a:solidFill>
                  <a:srgbClr val="FFFFFF"/>
                </a:solidFill>
                <a:latin typeface="Verdana"/>
                <a:cs typeface="Verdana"/>
              </a:rPr>
              <a:t>1,248.6</a:t>
            </a:r>
            <a:r>
              <a:rPr dirty="0" sz="3600" spc="-3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434" b="1">
                <a:solidFill>
                  <a:srgbClr val="FFFFFF"/>
                </a:solidFill>
                <a:latin typeface="Verdana"/>
                <a:cs typeface="Verdana"/>
              </a:rPr>
              <a:t>BILLION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234931" y="7534147"/>
            <a:ext cx="1201420" cy="1054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3920"/>
              </a:lnSpc>
              <a:spcBef>
                <a:spcPts val="120"/>
              </a:spcBef>
            </a:pPr>
            <a:r>
              <a:rPr dirty="0" sz="3400" spc="-365" b="1">
                <a:solidFill>
                  <a:srgbClr val="FFFFFF"/>
                </a:solidFill>
                <a:latin typeface="Verdana"/>
                <a:cs typeface="Verdana"/>
              </a:rPr>
              <a:t>CADR</a:t>
            </a:r>
            <a:endParaRPr sz="3400">
              <a:latin typeface="Verdana"/>
              <a:cs typeface="Verdana"/>
            </a:endParaRPr>
          </a:p>
          <a:p>
            <a:pPr marL="30480">
              <a:lnSpc>
                <a:spcPts val="4160"/>
              </a:lnSpc>
            </a:pPr>
            <a:r>
              <a:rPr dirty="0" sz="3600" spc="-545" b="1">
                <a:solidFill>
                  <a:srgbClr val="FFFFFF"/>
                </a:solidFill>
                <a:latin typeface="Verdana"/>
                <a:cs typeface="Verdana"/>
              </a:rPr>
              <a:t>9.2%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23188" y="2903220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4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954779" y="2903220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5" h="940435">
                <a:moveTo>
                  <a:pt x="470154" y="0"/>
                </a:moveTo>
                <a:lnTo>
                  <a:pt x="422074" y="2426"/>
                </a:lnTo>
                <a:lnTo>
                  <a:pt x="375385" y="9549"/>
                </a:lnTo>
                <a:lnTo>
                  <a:pt x="330323" y="21132"/>
                </a:lnTo>
                <a:lnTo>
                  <a:pt x="287125" y="36939"/>
                </a:lnTo>
                <a:lnTo>
                  <a:pt x="246025" y="56733"/>
                </a:lnTo>
                <a:lnTo>
                  <a:pt x="207261" y="80280"/>
                </a:lnTo>
                <a:lnTo>
                  <a:pt x="171069" y="107342"/>
                </a:lnTo>
                <a:lnTo>
                  <a:pt x="137683" y="137683"/>
                </a:lnTo>
                <a:lnTo>
                  <a:pt x="107342" y="171069"/>
                </a:lnTo>
                <a:lnTo>
                  <a:pt x="80280" y="207261"/>
                </a:lnTo>
                <a:lnTo>
                  <a:pt x="56733" y="246025"/>
                </a:lnTo>
                <a:lnTo>
                  <a:pt x="36939" y="287125"/>
                </a:lnTo>
                <a:lnTo>
                  <a:pt x="21132" y="330323"/>
                </a:lnTo>
                <a:lnTo>
                  <a:pt x="9549" y="375385"/>
                </a:lnTo>
                <a:lnTo>
                  <a:pt x="2426" y="422074"/>
                </a:lnTo>
                <a:lnTo>
                  <a:pt x="0" y="470153"/>
                </a:lnTo>
                <a:lnTo>
                  <a:pt x="2426" y="518233"/>
                </a:lnTo>
                <a:lnTo>
                  <a:pt x="9549" y="564922"/>
                </a:lnTo>
                <a:lnTo>
                  <a:pt x="21132" y="609984"/>
                </a:lnTo>
                <a:lnTo>
                  <a:pt x="36939" y="653182"/>
                </a:lnTo>
                <a:lnTo>
                  <a:pt x="56733" y="694282"/>
                </a:lnTo>
                <a:lnTo>
                  <a:pt x="80280" y="733046"/>
                </a:lnTo>
                <a:lnTo>
                  <a:pt x="107342" y="769238"/>
                </a:lnTo>
                <a:lnTo>
                  <a:pt x="137683" y="802624"/>
                </a:lnTo>
                <a:lnTo>
                  <a:pt x="171069" y="832965"/>
                </a:lnTo>
                <a:lnTo>
                  <a:pt x="207261" y="860027"/>
                </a:lnTo>
                <a:lnTo>
                  <a:pt x="246025" y="883574"/>
                </a:lnTo>
                <a:lnTo>
                  <a:pt x="287125" y="903368"/>
                </a:lnTo>
                <a:lnTo>
                  <a:pt x="330323" y="919175"/>
                </a:lnTo>
                <a:lnTo>
                  <a:pt x="375385" y="930758"/>
                </a:lnTo>
                <a:lnTo>
                  <a:pt x="422074" y="937881"/>
                </a:lnTo>
                <a:lnTo>
                  <a:pt x="470154" y="940307"/>
                </a:lnTo>
                <a:lnTo>
                  <a:pt x="518233" y="937881"/>
                </a:lnTo>
                <a:lnTo>
                  <a:pt x="564922" y="930758"/>
                </a:lnTo>
                <a:lnTo>
                  <a:pt x="609984" y="919175"/>
                </a:lnTo>
                <a:lnTo>
                  <a:pt x="653182" y="903368"/>
                </a:lnTo>
                <a:lnTo>
                  <a:pt x="694282" y="883574"/>
                </a:lnTo>
                <a:lnTo>
                  <a:pt x="733046" y="860027"/>
                </a:lnTo>
                <a:lnTo>
                  <a:pt x="769238" y="832965"/>
                </a:lnTo>
                <a:lnTo>
                  <a:pt x="802624" y="802624"/>
                </a:lnTo>
                <a:lnTo>
                  <a:pt x="832965" y="769238"/>
                </a:lnTo>
                <a:lnTo>
                  <a:pt x="860027" y="733046"/>
                </a:lnTo>
                <a:lnTo>
                  <a:pt x="883574" y="694282"/>
                </a:lnTo>
                <a:lnTo>
                  <a:pt x="903368" y="653182"/>
                </a:lnTo>
                <a:lnTo>
                  <a:pt x="919175" y="609984"/>
                </a:lnTo>
                <a:lnTo>
                  <a:pt x="930758" y="564922"/>
                </a:lnTo>
                <a:lnTo>
                  <a:pt x="937881" y="518233"/>
                </a:lnTo>
                <a:lnTo>
                  <a:pt x="940308" y="470153"/>
                </a:lnTo>
                <a:lnTo>
                  <a:pt x="937881" y="422074"/>
                </a:lnTo>
                <a:lnTo>
                  <a:pt x="930758" y="375385"/>
                </a:lnTo>
                <a:lnTo>
                  <a:pt x="919175" y="330323"/>
                </a:lnTo>
                <a:lnTo>
                  <a:pt x="903368" y="287125"/>
                </a:lnTo>
                <a:lnTo>
                  <a:pt x="883574" y="246025"/>
                </a:lnTo>
                <a:lnTo>
                  <a:pt x="860027" y="207261"/>
                </a:lnTo>
                <a:lnTo>
                  <a:pt x="832965" y="171069"/>
                </a:lnTo>
                <a:lnTo>
                  <a:pt x="802624" y="137683"/>
                </a:lnTo>
                <a:lnTo>
                  <a:pt x="769238" y="107342"/>
                </a:lnTo>
                <a:lnTo>
                  <a:pt x="733046" y="80280"/>
                </a:lnTo>
                <a:lnTo>
                  <a:pt x="694282" y="56733"/>
                </a:lnTo>
                <a:lnTo>
                  <a:pt x="653182" y="36939"/>
                </a:lnTo>
                <a:lnTo>
                  <a:pt x="609984" y="21132"/>
                </a:lnTo>
                <a:lnTo>
                  <a:pt x="564922" y="9549"/>
                </a:lnTo>
                <a:lnTo>
                  <a:pt x="518233" y="2426"/>
                </a:lnTo>
                <a:lnTo>
                  <a:pt x="4701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23188" y="4102608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6" y="0"/>
                </a:moveTo>
                <a:lnTo>
                  <a:pt x="278384" y="0"/>
                </a:lnTo>
                <a:lnTo>
                  <a:pt x="233315" y="3652"/>
                </a:lnTo>
                <a:lnTo>
                  <a:pt x="190530" y="14222"/>
                </a:lnTo>
                <a:lnTo>
                  <a:pt x="150607" y="31131"/>
                </a:lnTo>
                <a:lnTo>
                  <a:pt x="114128" y="53799"/>
                </a:lnTo>
                <a:lnTo>
                  <a:pt x="81670" y="81645"/>
                </a:lnTo>
                <a:lnTo>
                  <a:pt x="53814" y="114089"/>
                </a:lnTo>
                <a:lnTo>
                  <a:pt x="31140" y="150553"/>
                </a:lnTo>
                <a:lnTo>
                  <a:pt x="14226" y="190455"/>
                </a:lnTo>
                <a:lnTo>
                  <a:pt x="3653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3" y="1743411"/>
                </a:lnTo>
                <a:lnTo>
                  <a:pt x="14226" y="1786172"/>
                </a:lnTo>
                <a:lnTo>
                  <a:pt x="31140" y="1826074"/>
                </a:lnTo>
                <a:lnTo>
                  <a:pt x="53814" y="1862538"/>
                </a:lnTo>
                <a:lnTo>
                  <a:pt x="81670" y="1894982"/>
                </a:lnTo>
                <a:lnTo>
                  <a:pt x="114128" y="1922828"/>
                </a:lnTo>
                <a:lnTo>
                  <a:pt x="150607" y="1945496"/>
                </a:lnTo>
                <a:lnTo>
                  <a:pt x="190530" y="1962405"/>
                </a:lnTo>
                <a:lnTo>
                  <a:pt x="233315" y="1972975"/>
                </a:lnTo>
                <a:lnTo>
                  <a:pt x="278384" y="1976627"/>
                </a:lnTo>
                <a:lnTo>
                  <a:pt x="3493516" y="1976627"/>
                </a:lnTo>
                <a:lnTo>
                  <a:pt x="3538590" y="1972975"/>
                </a:lnTo>
                <a:lnTo>
                  <a:pt x="3581379" y="1962405"/>
                </a:lnTo>
                <a:lnTo>
                  <a:pt x="3621303" y="1945496"/>
                </a:lnTo>
                <a:lnTo>
                  <a:pt x="3657782" y="1922828"/>
                </a:lnTo>
                <a:lnTo>
                  <a:pt x="3690239" y="1894982"/>
                </a:lnTo>
                <a:lnTo>
                  <a:pt x="3718092" y="1862538"/>
                </a:lnTo>
                <a:lnTo>
                  <a:pt x="3740764" y="1826074"/>
                </a:lnTo>
                <a:lnTo>
                  <a:pt x="3757676" y="1786172"/>
                </a:lnTo>
                <a:lnTo>
                  <a:pt x="3768247" y="1743411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9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183368" y="2903220"/>
            <a:ext cx="942340" cy="940435"/>
          </a:xfrm>
          <a:custGeom>
            <a:avLst/>
            <a:gdLst/>
            <a:ahLst/>
            <a:cxnLst/>
            <a:rect l="l" t="t" r="r" b="b"/>
            <a:pathLst>
              <a:path w="942340" h="940435">
                <a:moveTo>
                  <a:pt x="470915" y="0"/>
                </a:moveTo>
                <a:lnTo>
                  <a:pt x="422764" y="2426"/>
                </a:lnTo>
                <a:lnTo>
                  <a:pt x="376005" y="9549"/>
                </a:lnTo>
                <a:lnTo>
                  <a:pt x="330873" y="21132"/>
                </a:lnTo>
                <a:lnTo>
                  <a:pt x="287607" y="36939"/>
                </a:lnTo>
                <a:lnTo>
                  <a:pt x="246442" y="56733"/>
                </a:lnTo>
                <a:lnTo>
                  <a:pt x="207615" y="80280"/>
                </a:lnTo>
                <a:lnTo>
                  <a:pt x="171362" y="107342"/>
                </a:lnTo>
                <a:lnTo>
                  <a:pt x="137922" y="137683"/>
                </a:lnTo>
                <a:lnTo>
                  <a:pt x="107529" y="171069"/>
                </a:lnTo>
                <a:lnTo>
                  <a:pt x="80420" y="207261"/>
                </a:lnTo>
                <a:lnTo>
                  <a:pt x="56833" y="246025"/>
                </a:lnTo>
                <a:lnTo>
                  <a:pt x="37004" y="287125"/>
                </a:lnTo>
                <a:lnTo>
                  <a:pt x="21170" y="330323"/>
                </a:lnTo>
                <a:lnTo>
                  <a:pt x="9566" y="375385"/>
                </a:lnTo>
                <a:lnTo>
                  <a:pt x="2431" y="422074"/>
                </a:lnTo>
                <a:lnTo>
                  <a:pt x="0" y="470153"/>
                </a:lnTo>
                <a:lnTo>
                  <a:pt x="2431" y="518233"/>
                </a:lnTo>
                <a:lnTo>
                  <a:pt x="9566" y="564922"/>
                </a:lnTo>
                <a:lnTo>
                  <a:pt x="21170" y="609984"/>
                </a:lnTo>
                <a:lnTo>
                  <a:pt x="37004" y="653182"/>
                </a:lnTo>
                <a:lnTo>
                  <a:pt x="56833" y="694282"/>
                </a:lnTo>
                <a:lnTo>
                  <a:pt x="80420" y="733046"/>
                </a:lnTo>
                <a:lnTo>
                  <a:pt x="107529" y="769238"/>
                </a:lnTo>
                <a:lnTo>
                  <a:pt x="137921" y="802624"/>
                </a:lnTo>
                <a:lnTo>
                  <a:pt x="171362" y="832965"/>
                </a:lnTo>
                <a:lnTo>
                  <a:pt x="207615" y="860027"/>
                </a:lnTo>
                <a:lnTo>
                  <a:pt x="246442" y="883574"/>
                </a:lnTo>
                <a:lnTo>
                  <a:pt x="287607" y="903368"/>
                </a:lnTo>
                <a:lnTo>
                  <a:pt x="330873" y="919175"/>
                </a:lnTo>
                <a:lnTo>
                  <a:pt x="376005" y="930758"/>
                </a:lnTo>
                <a:lnTo>
                  <a:pt x="422764" y="937881"/>
                </a:lnTo>
                <a:lnTo>
                  <a:pt x="470915" y="940307"/>
                </a:lnTo>
                <a:lnTo>
                  <a:pt x="519067" y="937881"/>
                </a:lnTo>
                <a:lnTo>
                  <a:pt x="565826" y="930758"/>
                </a:lnTo>
                <a:lnTo>
                  <a:pt x="610958" y="919175"/>
                </a:lnTo>
                <a:lnTo>
                  <a:pt x="654224" y="903368"/>
                </a:lnTo>
                <a:lnTo>
                  <a:pt x="695389" y="883574"/>
                </a:lnTo>
                <a:lnTo>
                  <a:pt x="734216" y="860027"/>
                </a:lnTo>
                <a:lnTo>
                  <a:pt x="770469" y="832965"/>
                </a:lnTo>
                <a:lnTo>
                  <a:pt x="803909" y="802624"/>
                </a:lnTo>
                <a:lnTo>
                  <a:pt x="834302" y="769238"/>
                </a:lnTo>
                <a:lnTo>
                  <a:pt x="861411" y="733046"/>
                </a:lnTo>
                <a:lnTo>
                  <a:pt x="884998" y="694282"/>
                </a:lnTo>
                <a:lnTo>
                  <a:pt x="904827" y="653182"/>
                </a:lnTo>
                <a:lnTo>
                  <a:pt x="920661" y="609984"/>
                </a:lnTo>
                <a:lnTo>
                  <a:pt x="932265" y="564922"/>
                </a:lnTo>
                <a:lnTo>
                  <a:pt x="939400" y="518233"/>
                </a:lnTo>
                <a:lnTo>
                  <a:pt x="941831" y="470153"/>
                </a:lnTo>
                <a:lnTo>
                  <a:pt x="939400" y="422074"/>
                </a:lnTo>
                <a:lnTo>
                  <a:pt x="932265" y="375385"/>
                </a:lnTo>
                <a:lnTo>
                  <a:pt x="920661" y="330323"/>
                </a:lnTo>
                <a:lnTo>
                  <a:pt x="904827" y="287125"/>
                </a:lnTo>
                <a:lnTo>
                  <a:pt x="884998" y="246025"/>
                </a:lnTo>
                <a:lnTo>
                  <a:pt x="861411" y="207261"/>
                </a:lnTo>
                <a:lnTo>
                  <a:pt x="834302" y="171069"/>
                </a:lnTo>
                <a:lnTo>
                  <a:pt x="803910" y="137683"/>
                </a:lnTo>
                <a:lnTo>
                  <a:pt x="770469" y="107342"/>
                </a:lnTo>
                <a:lnTo>
                  <a:pt x="734216" y="80280"/>
                </a:lnTo>
                <a:lnTo>
                  <a:pt x="695389" y="56733"/>
                </a:lnTo>
                <a:lnTo>
                  <a:pt x="654224" y="36939"/>
                </a:lnTo>
                <a:lnTo>
                  <a:pt x="610958" y="21132"/>
                </a:lnTo>
                <a:lnTo>
                  <a:pt x="565826" y="9549"/>
                </a:lnTo>
                <a:lnTo>
                  <a:pt x="519067" y="2426"/>
                </a:lnTo>
                <a:lnTo>
                  <a:pt x="4709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6413480" y="2903220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153" y="0"/>
                </a:moveTo>
                <a:lnTo>
                  <a:pt x="422074" y="2426"/>
                </a:lnTo>
                <a:lnTo>
                  <a:pt x="375385" y="9549"/>
                </a:lnTo>
                <a:lnTo>
                  <a:pt x="330323" y="21132"/>
                </a:lnTo>
                <a:lnTo>
                  <a:pt x="287125" y="36939"/>
                </a:lnTo>
                <a:lnTo>
                  <a:pt x="246025" y="56733"/>
                </a:lnTo>
                <a:lnTo>
                  <a:pt x="207261" y="80280"/>
                </a:lnTo>
                <a:lnTo>
                  <a:pt x="171069" y="107342"/>
                </a:lnTo>
                <a:lnTo>
                  <a:pt x="137683" y="137683"/>
                </a:lnTo>
                <a:lnTo>
                  <a:pt x="107342" y="171069"/>
                </a:lnTo>
                <a:lnTo>
                  <a:pt x="80280" y="207261"/>
                </a:lnTo>
                <a:lnTo>
                  <a:pt x="56733" y="246025"/>
                </a:lnTo>
                <a:lnTo>
                  <a:pt x="36939" y="287125"/>
                </a:lnTo>
                <a:lnTo>
                  <a:pt x="21132" y="330323"/>
                </a:lnTo>
                <a:lnTo>
                  <a:pt x="9549" y="375385"/>
                </a:lnTo>
                <a:lnTo>
                  <a:pt x="2426" y="422074"/>
                </a:lnTo>
                <a:lnTo>
                  <a:pt x="0" y="470153"/>
                </a:lnTo>
                <a:lnTo>
                  <a:pt x="2426" y="518233"/>
                </a:lnTo>
                <a:lnTo>
                  <a:pt x="9549" y="564922"/>
                </a:lnTo>
                <a:lnTo>
                  <a:pt x="21132" y="609984"/>
                </a:lnTo>
                <a:lnTo>
                  <a:pt x="36939" y="653182"/>
                </a:lnTo>
                <a:lnTo>
                  <a:pt x="56733" y="694282"/>
                </a:lnTo>
                <a:lnTo>
                  <a:pt x="80280" y="733046"/>
                </a:lnTo>
                <a:lnTo>
                  <a:pt x="107342" y="769238"/>
                </a:lnTo>
                <a:lnTo>
                  <a:pt x="137683" y="802624"/>
                </a:lnTo>
                <a:lnTo>
                  <a:pt x="171069" y="832965"/>
                </a:lnTo>
                <a:lnTo>
                  <a:pt x="207261" y="860027"/>
                </a:lnTo>
                <a:lnTo>
                  <a:pt x="246025" y="883574"/>
                </a:lnTo>
                <a:lnTo>
                  <a:pt x="287125" y="903368"/>
                </a:lnTo>
                <a:lnTo>
                  <a:pt x="330323" y="919175"/>
                </a:lnTo>
                <a:lnTo>
                  <a:pt x="375385" y="930758"/>
                </a:lnTo>
                <a:lnTo>
                  <a:pt x="422074" y="937881"/>
                </a:lnTo>
                <a:lnTo>
                  <a:pt x="470153" y="940307"/>
                </a:lnTo>
                <a:lnTo>
                  <a:pt x="518233" y="937881"/>
                </a:lnTo>
                <a:lnTo>
                  <a:pt x="564922" y="930758"/>
                </a:lnTo>
                <a:lnTo>
                  <a:pt x="609984" y="919175"/>
                </a:lnTo>
                <a:lnTo>
                  <a:pt x="653182" y="903368"/>
                </a:lnTo>
                <a:lnTo>
                  <a:pt x="694282" y="883574"/>
                </a:lnTo>
                <a:lnTo>
                  <a:pt x="733046" y="860027"/>
                </a:lnTo>
                <a:lnTo>
                  <a:pt x="769238" y="832965"/>
                </a:lnTo>
                <a:lnTo>
                  <a:pt x="802624" y="802624"/>
                </a:lnTo>
                <a:lnTo>
                  <a:pt x="832965" y="769238"/>
                </a:lnTo>
                <a:lnTo>
                  <a:pt x="860027" y="733046"/>
                </a:lnTo>
                <a:lnTo>
                  <a:pt x="883574" y="694282"/>
                </a:lnTo>
                <a:lnTo>
                  <a:pt x="903368" y="653182"/>
                </a:lnTo>
                <a:lnTo>
                  <a:pt x="919175" y="609984"/>
                </a:lnTo>
                <a:lnTo>
                  <a:pt x="930758" y="564922"/>
                </a:lnTo>
                <a:lnTo>
                  <a:pt x="937881" y="518233"/>
                </a:lnTo>
                <a:lnTo>
                  <a:pt x="940307" y="470153"/>
                </a:lnTo>
                <a:lnTo>
                  <a:pt x="937881" y="422074"/>
                </a:lnTo>
                <a:lnTo>
                  <a:pt x="930758" y="375385"/>
                </a:lnTo>
                <a:lnTo>
                  <a:pt x="919175" y="330323"/>
                </a:lnTo>
                <a:lnTo>
                  <a:pt x="903368" y="287125"/>
                </a:lnTo>
                <a:lnTo>
                  <a:pt x="883574" y="246025"/>
                </a:lnTo>
                <a:lnTo>
                  <a:pt x="860027" y="207261"/>
                </a:lnTo>
                <a:lnTo>
                  <a:pt x="832965" y="171069"/>
                </a:lnTo>
                <a:lnTo>
                  <a:pt x="802624" y="137683"/>
                </a:lnTo>
                <a:lnTo>
                  <a:pt x="769238" y="107342"/>
                </a:lnTo>
                <a:lnTo>
                  <a:pt x="733046" y="80280"/>
                </a:lnTo>
                <a:lnTo>
                  <a:pt x="694282" y="56733"/>
                </a:lnTo>
                <a:lnTo>
                  <a:pt x="653182" y="36939"/>
                </a:lnTo>
                <a:lnTo>
                  <a:pt x="609984" y="21132"/>
                </a:lnTo>
                <a:lnTo>
                  <a:pt x="564922" y="9549"/>
                </a:lnTo>
                <a:lnTo>
                  <a:pt x="518233" y="2426"/>
                </a:lnTo>
                <a:lnTo>
                  <a:pt x="470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4740128" y="6355079"/>
            <a:ext cx="940435" cy="942340"/>
          </a:xfrm>
          <a:custGeom>
            <a:avLst/>
            <a:gdLst/>
            <a:ahLst/>
            <a:cxnLst/>
            <a:rect l="l" t="t" r="r" b="b"/>
            <a:pathLst>
              <a:path w="940434" h="942340">
                <a:moveTo>
                  <a:pt x="470153" y="0"/>
                </a:moveTo>
                <a:lnTo>
                  <a:pt x="422074" y="2431"/>
                </a:lnTo>
                <a:lnTo>
                  <a:pt x="375385" y="9566"/>
                </a:lnTo>
                <a:lnTo>
                  <a:pt x="330323" y="21170"/>
                </a:lnTo>
                <a:lnTo>
                  <a:pt x="287125" y="37004"/>
                </a:lnTo>
                <a:lnTo>
                  <a:pt x="246025" y="56833"/>
                </a:lnTo>
                <a:lnTo>
                  <a:pt x="207261" y="80420"/>
                </a:lnTo>
                <a:lnTo>
                  <a:pt x="171069" y="107529"/>
                </a:lnTo>
                <a:lnTo>
                  <a:pt x="137683" y="137922"/>
                </a:lnTo>
                <a:lnTo>
                  <a:pt x="107342" y="171362"/>
                </a:lnTo>
                <a:lnTo>
                  <a:pt x="80280" y="207615"/>
                </a:lnTo>
                <a:lnTo>
                  <a:pt x="56733" y="246442"/>
                </a:lnTo>
                <a:lnTo>
                  <a:pt x="36939" y="287607"/>
                </a:lnTo>
                <a:lnTo>
                  <a:pt x="21132" y="330873"/>
                </a:lnTo>
                <a:lnTo>
                  <a:pt x="9549" y="376005"/>
                </a:lnTo>
                <a:lnTo>
                  <a:pt x="2426" y="422764"/>
                </a:lnTo>
                <a:lnTo>
                  <a:pt x="0" y="470916"/>
                </a:lnTo>
                <a:lnTo>
                  <a:pt x="2426" y="519067"/>
                </a:lnTo>
                <a:lnTo>
                  <a:pt x="9549" y="565826"/>
                </a:lnTo>
                <a:lnTo>
                  <a:pt x="21132" y="610958"/>
                </a:lnTo>
                <a:lnTo>
                  <a:pt x="36939" y="654224"/>
                </a:lnTo>
                <a:lnTo>
                  <a:pt x="56733" y="695389"/>
                </a:lnTo>
                <a:lnTo>
                  <a:pt x="80280" y="734216"/>
                </a:lnTo>
                <a:lnTo>
                  <a:pt x="107342" y="770469"/>
                </a:lnTo>
                <a:lnTo>
                  <a:pt x="137683" y="803909"/>
                </a:lnTo>
                <a:lnTo>
                  <a:pt x="171069" y="834302"/>
                </a:lnTo>
                <a:lnTo>
                  <a:pt x="207261" y="861411"/>
                </a:lnTo>
                <a:lnTo>
                  <a:pt x="246025" y="884998"/>
                </a:lnTo>
                <a:lnTo>
                  <a:pt x="287125" y="904827"/>
                </a:lnTo>
                <a:lnTo>
                  <a:pt x="330323" y="920661"/>
                </a:lnTo>
                <a:lnTo>
                  <a:pt x="375385" y="932265"/>
                </a:lnTo>
                <a:lnTo>
                  <a:pt x="422074" y="939400"/>
                </a:lnTo>
                <a:lnTo>
                  <a:pt x="470153" y="941832"/>
                </a:lnTo>
                <a:lnTo>
                  <a:pt x="518233" y="939400"/>
                </a:lnTo>
                <a:lnTo>
                  <a:pt x="564922" y="932265"/>
                </a:lnTo>
                <a:lnTo>
                  <a:pt x="609984" y="920661"/>
                </a:lnTo>
                <a:lnTo>
                  <a:pt x="653182" y="904827"/>
                </a:lnTo>
                <a:lnTo>
                  <a:pt x="694282" y="884998"/>
                </a:lnTo>
                <a:lnTo>
                  <a:pt x="733046" y="861411"/>
                </a:lnTo>
                <a:lnTo>
                  <a:pt x="769238" y="834302"/>
                </a:lnTo>
                <a:lnTo>
                  <a:pt x="802624" y="803910"/>
                </a:lnTo>
                <a:lnTo>
                  <a:pt x="832965" y="770469"/>
                </a:lnTo>
                <a:lnTo>
                  <a:pt x="860027" y="734216"/>
                </a:lnTo>
                <a:lnTo>
                  <a:pt x="883574" y="695389"/>
                </a:lnTo>
                <a:lnTo>
                  <a:pt x="903368" y="654224"/>
                </a:lnTo>
                <a:lnTo>
                  <a:pt x="919175" y="610958"/>
                </a:lnTo>
                <a:lnTo>
                  <a:pt x="930758" y="565826"/>
                </a:lnTo>
                <a:lnTo>
                  <a:pt x="937881" y="519067"/>
                </a:lnTo>
                <a:lnTo>
                  <a:pt x="940307" y="470916"/>
                </a:lnTo>
                <a:lnTo>
                  <a:pt x="937881" y="422764"/>
                </a:lnTo>
                <a:lnTo>
                  <a:pt x="930758" y="376005"/>
                </a:lnTo>
                <a:lnTo>
                  <a:pt x="919175" y="330873"/>
                </a:lnTo>
                <a:lnTo>
                  <a:pt x="903368" y="287607"/>
                </a:lnTo>
                <a:lnTo>
                  <a:pt x="883574" y="246442"/>
                </a:lnTo>
                <a:lnTo>
                  <a:pt x="860027" y="207615"/>
                </a:lnTo>
                <a:lnTo>
                  <a:pt x="832965" y="171362"/>
                </a:lnTo>
                <a:lnTo>
                  <a:pt x="802624" y="137921"/>
                </a:lnTo>
                <a:lnTo>
                  <a:pt x="769238" y="107529"/>
                </a:lnTo>
                <a:lnTo>
                  <a:pt x="733046" y="80420"/>
                </a:lnTo>
                <a:lnTo>
                  <a:pt x="694282" y="56833"/>
                </a:lnTo>
                <a:lnTo>
                  <a:pt x="653182" y="37004"/>
                </a:lnTo>
                <a:lnTo>
                  <a:pt x="609984" y="21170"/>
                </a:lnTo>
                <a:lnTo>
                  <a:pt x="564922" y="9566"/>
                </a:lnTo>
                <a:lnTo>
                  <a:pt x="518233" y="2431"/>
                </a:lnTo>
                <a:lnTo>
                  <a:pt x="470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5988558" y="4528565"/>
            <a:ext cx="1414780" cy="0"/>
          </a:xfrm>
          <a:custGeom>
            <a:avLst/>
            <a:gdLst/>
            <a:ahLst/>
            <a:cxnLst/>
            <a:rect l="l" t="t" r="r" b="b"/>
            <a:pathLst>
              <a:path w="1414779" h="0">
                <a:moveTo>
                  <a:pt x="0" y="0"/>
                </a:moveTo>
                <a:lnTo>
                  <a:pt x="1414271" y="0"/>
                </a:lnTo>
              </a:path>
            </a:pathLst>
          </a:custGeom>
          <a:ln w="381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026152" y="3201923"/>
            <a:ext cx="967105" cy="190500"/>
          </a:xfrm>
          <a:custGeom>
            <a:avLst/>
            <a:gdLst/>
            <a:ahLst/>
            <a:cxnLst/>
            <a:rect l="l" t="t" r="r" b="b"/>
            <a:pathLst>
              <a:path w="967104" h="190500">
                <a:moveTo>
                  <a:pt x="95250" y="0"/>
                </a:moveTo>
                <a:lnTo>
                  <a:pt x="58185" y="7489"/>
                </a:lnTo>
                <a:lnTo>
                  <a:pt x="27908" y="27908"/>
                </a:lnTo>
                <a:lnTo>
                  <a:pt x="7489" y="58185"/>
                </a:lnTo>
                <a:lnTo>
                  <a:pt x="0" y="95250"/>
                </a:lnTo>
                <a:lnTo>
                  <a:pt x="7489" y="132314"/>
                </a:lnTo>
                <a:lnTo>
                  <a:pt x="27908" y="162591"/>
                </a:lnTo>
                <a:lnTo>
                  <a:pt x="58185" y="183010"/>
                </a:lnTo>
                <a:lnTo>
                  <a:pt x="95250" y="190500"/>
                </a:lnTo>
                <a:lnTo>
                  <a:pt x="132314" y="183010"/>
                </a:lnTo>
                <a:lnTo>
                  <a:pt x="162591" y="162591"/>
                </a:lnTo>
                <a:lnTo>
                  <a:pt x="183010" y="132314"/>
                </a:lnTo>
                <a:lnTo>
                  <a:pt x="186650" y="114300"/>
                </a:lnTo>
                <a:lnTo>
                  <a:pt x="95250" y="114300"/>
                </a:lnTo>
                <a:lnTo>
                  <a:pt x="95250" y="76200"/>
                </a:lnTo>
                <a:lnTo>
                  <a:pt x="186650" y="76200"/>
                </a:lnTo>
                <a:lnTo>
                  <a:pt x="183010" y="58185"/>
                </a:lnTo>
                <a:lnTo>
                  <a:pt x="162591" y="27908"/>
                </a:lnTo>
                <a:lnTo>
                  <a:pt x="132314" y="7489"/>
                </a:lnTo>
                <a:lnTo>
                  <a:pt x="95250" y="0"/>
                </a:lnTo>
                <a:close/>
              </a:path>
              <a:path w="967104" h="190500">
                <a:moveTo>
                  <a:pt x="186650" y="76200"/>
                </a:moveTo>
                <a:lnTo>
                  <a:pt x="95250" y="76200"/>
                </a:lnTo>
                <a:lnTo>
                  <a:pt x="95250" y="114300"/>
                </a:lnTo>
                <a:lnTo>
                  <a:pt x="186650" y="114300"/>
                </a:lnTo>
                <a:lnTo>
                  <a:pt x="190500" y="95250"/>
                </a:lnTo>
                <a:lnTo>
                  <a:pt x="186650" y="76200"/>
                </a:lnTo>
                <a:close/>
              </a:path>
              <a:path w="967104" h="190500">
                <a:moveTo>
                  <a:pt x="209550" y="76200"/>
                </a:moveTo>
                <a:lnTo>
                  <a:pt x="186650" y="76200"/>
                </a:lnTo>
                <a:lnTo>
                  <a:pt x="190500" y="95250"/>
                </a:lnTo>
                <a:lnTo>
                  <a:pt x="186650" y="114300"/>
                </a:lnTo>
                <a:lnTo>
                  <a:pt x="209550" y="114300"/>
                </a:lnTo>
                <a:lnTo>
                  <a:pt x="209550" y="76200"/>
                </a:lnTo>
                <a:close/>
              </a:path>
              <a:path w="967104" h="190500">
                <a:moveTo>
                  <a:pt x="361950" y="76200"/>
                </a:moveTo>
                <a:lnTo>
                  <a:pt x="247650" y="76200"/>
                </a:lnTo>
                <a:lnTo>
                  <a:pt x="247650" y="114300"/>
                </a:lnTo>
                <a:lnTo>
                  <a:pt x="361950" y="114300"/>
                </a:lnTo>
                <a:lnTo>
                  <a:pt x="361950" y="76200"/>
                </a:lnTo>
                <a:close/>
              </a:path>
              <a:path w="967104" h="190500">
                <a:moveTo>
                  <a:pt x="514350" y="76200"/>
                </a:moveTo>
                <a:lnTo>
                  <a:pt x="400050" y="76200"/>
                </a:lnTo>
                <a:lnTo>
                  <a:pt x="400050" y="114300"/>
                </a:lnTo>
                <a:lnTo>
                  <a:pt x="514350" y="114300"/>
                </a:lnTo>
                <a:lnTo>
                  <a:pt x="514350" y="76200"/>
                </a:lnTo>
                <a:close/>
              </a:path>
              <a:path w="967104" h="190500">
                <a:moveTo>
                  <a:pt x="666750" y="76200"/>
                </a:moveTo>
                <a:lnTo>
                  <a:pt x="552450" y="76200"/>
                </a:lnTo>
                <a:lnTo>
                  <a:pt x="552450" y="114300"/>
                </a:lnTo>
                <a:lnTo>
                  <a:pt x="666750" y="114300"/>
                </a:lnTo>
                <a:lnTo>
                  <a:pt x="666750" y="76200"/>
                </a:lnTo>
                <a:close/>
              </a:path>
              <a:path w="967104" h="190500">
                <a:moveTo>
                  <a:pt x="819150" y="76200"/>
                </a:moveTo>
                <a:lnTo>
                  <a:pt x="704850" y="76200"/>
                </a:lnTo>
                <a:lnTo>
                  <a:pt x="704850" y="114300"/>
                </a:lnTo>
                <a:lnTo>
                  <a:pt x="819150" y="114300"/>
                </a:lnTo>
                <a:lnTo>
                  <a:pt x="819150" y="76200"/>
                </a:lnTo>
                <a:close/>
              </a:path>
              <a:path w="967104" h="190500">
                <a:moveTo>
                  <a:pt x="966977" y="76200"/>
                </a:moveTo>
                <a:lnTo>
                  <a:pt x="857250" y="76200"/>
                </a:lnTo>
                <a:lnTo>
                  <a:pt x="857250" y="114300"/>
                </a:lnTo>
                <a:lnTo>
                  <a:pt x="966977" y="114300"/>
                </a:lnTo>
                <a:lnTo>
                  <a:pt x="966977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026152" y="3297173"/>
            <a:ext cx="972819" cy="2602230"/>
            <a:chOff x="5026152" y="3297173"/>
            <a:chExt cx="972819" cy="2602230"/>
          </a:xfrm>
        </p:grpSpPr>
        <p:sp>
          <p:nvSpPr>
            <p:cNvPr id="11" name="object 11" descr=""/>
            <p:cNvSpPr/>
            <p:nvPr/>
          </p:nvSpPr>
          <p:spPr>
            <a:xfrm>
              <a:off x="5026152" y="5708903"/>
              <a:ext cx="962660" cy="190500"/>
            </a:xfrm>
            <a:custGeom>
              <a:avLst/>
              <a:gdLst/>
              <a:ahLst/>
              <a:cxnLst/>
              <a:rect l="l" t="t" r="r" b="b"/>
              <a:pathLst>
                <a:path w="962660" h="190500">
                  <a:moveTo>
                    <a:pt x="95250" y="0"/>
                  </a:move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7489" y="132314"/>
                  </a:lnTo>
                  <a:lnTo>
                    <a:pt x="27908" y="162591"/>
                  </a:lnTo>
                  <a:lnTo>
                    <a:pt x="58185" y="183010"/>
                  </a:lnTo>
                  <a:lnTo>
                    <a:pt x="95250" y="190500"/>
                  </a:lnTo>
                  <a:lnTo>
                    <a:pt x="132314" y="183010"/>
                  </a:lnTo>
                  <a:lnTo>
                    <a:pt x="162591" y="162591"/>
                  </a:lnTo>
                  <a:lnTo>
                    <a:pt x="183010" y="132314"/>
                  </a:lnTo>
                  <a:lnTo>
                    <a:pt x="186650" y="114300"/>
                  </a:lnTo>
                  <a:lnTo>
                    <a:pt x="95250" y="114300"/>
                  </a:lnTo>
                  <a:lnTo>
                    <a:pt x="95250" y="76200"/>
                  </a:lnTo>
                  <a:lnTo>
                    <a:pt x="186650" y="76200"/>
                  </a:lnTo>
                  <a:lnTo>
                    <a:pt x="183010" y="58185"/>
                  </a:lnTo>
                  <a:lnTo>
                    <a:pt x="162591" y="27908"/>
                  </a:lnTo>
                  <a:lnTo>
                    <a:pt x="132314" y="7489"/>
                  </a:lnTo>
                  <a:lnTo>
                    <a:pt x="95250" y="0"/>
                  </a:lnTo>
                  <a:close/>
                </a:path>
                <a:path w="962660" h="190500">
                  <a:moveTo>
                    <a:pt x="186650" y="76200"/>
                  </a:moveTo>
                  <a:lnTo>
                    <a:pt x="95250" y="76200"/>
                  </a:lnTo>
                  <a:lnTo>
                    <a:pt x="95250" y="114300"/>
                  </a:lnTo>
                  <a:lnTo>
                    <a:pt x="186650" y="114300"/>
                  </a:lnTo>
                  <a:lnTo>
                    <a:pt x="190500" y="95250"/>
                  </a:lnTo>
                  <a:lnTo>
                    <a:pt x="186650" y="76200"/>
                  </a:lnTo>
                  <a:close/>
                </a:path>
                <a:path w="962660" h="190500">
                  <a:moveTo>
                    <a:pt x="209550" y="76200"/>
                  </a:moveTo>
                  <a:lnTo>
                    <a:pt x="186650" y="76200"/>
                  </a:lnTo>
                  <a:lnTo>
                    <a:pt x="190500" y="95250"/>
                  </a:lnTo>
                  <a:lnTo>
                    <a:pt x="186650" y="114300"/>
                  </a:lnTo>
                  <a:lnTo>
                    <a:pt x="209550" y="114300"/>
                  </a:lnTo>
                  <a:lnTo>
                    <a:pt x="209550" y="76200"/>
                  </a:lnTo>
                  <a:close/>
                </a:path>
                <a:path w="962660" h="190500">
                  <a:moveTo>
                    <a:pt x="361950" y="76200"/>
                  </a:moveTo>
                  <a:lnTo>
                    <a:pt x="247650" y="76200"/>
                  </a:lnTo>
                  <a:lnTo>
                    <a:pt x="247650" y="114300"/>
                  </a:lnTo>
                  <a:lnTo>
                    <a:pt x="361950" y="114300"/>
                  </a:lnTo>
                  <a:lnTo>
                    <a:pt x="361950" y="76200"/>
                  </a:lnTo>
                  <a:close/>
                </a:path>
                <a:path w="962660" h="190500">
                  <a:moveTo>
                    <a:pt x="514350" y="76200"/>
                  </a:moveTo>
                  <a:lnTo>
                    <a:pt x="400050" y="76200"/>
                  </a:lnTo>
                  <a:lnTo>
                    <a:pt x="400050" y="114300"/>
                  </a:lnTo>
                  <a:lnTo>
                    <a:pt x="514350" y="114300"/>
                  </a:lnTo>
                  <a:lnTo>
                    <a:pt x="514350" y="76200"/>
                  </a:lnTo>
                  <a:close/>
                </a:path>
                <a:path w="962660" h="190500">
                  <a:moveTo>
                    <a:pt x="666750" y="76200"/>
                  </a:moveTo>
                  <a:lnTo>
                    <a:pt x="552450" y="76200"/>
                  </a:lnTo>
                  <a:lnTo>
                    <a:pt x="552450" y="114300"/>
                  </a:lnTo>
                  <a:lnTo>
                    <a:pt x="666750" y="114300"/>
                  </a:lnTo>
                  <a:lnTo>
                    <a:pt x="666750" y="76200"/>
                  </a:lnTo>
                  <a:close/>
                </a:path>
                <a:path w="962660" h="190500">
                  <a:moveTo>
                    <a:pt x="819150" y="76200"/>
                  </a:moveTo>
                  <a:lnTo>
                    <a:pt x="704850" y="76200"/>
                  </a:lnTo>
                  <a:lnTo>
                    <a:pt x="704850" y="114300"/>
                  </a:lnTo>
                  <a:lnTo>
                    <a:pt x="819150" y="114300"/>
                  </a:lnTo>
                  <a:lnTo>
                    <a:pt x="819150" y="76200"/>
                  </a:lnTo>
                  <a:close/>
                </a:path>
                <a:path w="962660" h="190500">
                  <a:moveTo>
                    <a:pt x="962406" y="76200"/>
                  </a:moveTo>
                  <a:lnTo>
                    <a:pt x="857250" y="76200"/>
                  </a:lnTo>
                  <a:lnTo>
                    <a:pt x="857250" y="114300"/>
                  </a:lnTo>
                  <a:lnTo>
                    <a:pt x="962406" y="114300"/>
                  </a:lnTo>
                  <a:lnTo>
                    <a:pt x="962406" y="76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979414" y="3297173"/>
              <a:ext cx="0" cy="2493645"/>
            </a:xfrm>
            <a:custGeom>
              <a:avLst/>
              <a:gdLst/>
              <a:ahLst/>
              <a:cxnLst/>
              <a:rect l="l" t="t" r="r" b="b"/>
              <a:pathLst>
                <a:path w="0" h="2493645">
                  <a:moveTo>
                    <a:pt x="0" y="249326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7353300" y="2903220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4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7353300" y="4102608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6" y="0"/>
                </a:moveTo>
                <a:lnTo>
                  <a:pt x="278383" y="0"/>
                </a:lnTo>
                <a:lnTo>
                  <a:pt x="233309" y="3652"/>
                </a:lnTo>
                <a:lnTo>
                  <a:pt x="190520" y="14222"/>
                </a:lnTo>
                <a:lnTo>
                  <a:pt x="150596" y="31131"/>
                </a:lnTo>
                <a:lnTo>
                  <a:pt x="114117" y="53799"/>
                </a:lnTo>
                <a:lnTo>
                  <a:pt x="81661" y="81645"/>
                </a:lnTo>
                <a:lnTo>
                  <a:pt x="53807" y="114089"/>
                </a:lnTo>
                <a:lnTo>
                  <a:pt x="31135" y="150553"/>
                </a:lnTo>
                <a:lnTo>
                  <a:pt x="14224" y="190455"/>
                </a:lnTo>
                <a:lnTo>
                  <a:pt x="3652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2" y="1743411"/>
                </a:lnTo>
                <a:lnTo>
                  <a:pt x="14224" y="1786172"/>
                </a:lnTo>
                <a:lnTo>
                  <a:pt x="31135" y="1826074"/>
                </a:lnTo>
                <a:lnTo>
                  <a:pt x="53807" y="1862538"/>
                </a:lnTo>
                <a:lnTo>
                  <a:pt x="81661" y="1894982"/>
                </a:lnTo>
                <a:lnTo>
                  <a:pt x="114117" y="1922828"/>
                </a:lnTo>
                <a:lnTo>
                  <a:pt x="150596" y="1945496"/>
                </a:lnTo>
                <a:lnTo>
                  <a:pt x="190520" y="1962405"/>
                </a:lnTo>
                <a:lnTo>
                  <a:pt x="233309" y="1972975"/>
                </a:lnTo>
                <a:lnTo>
                  <a:pt x="278383" y="1976627"/>
                </a:lnTo>
                <a:lnTo>
                  <a:pt x="3493516" y="1976627"/>
                </a:lnTo>
                <a:lnTo>
                  <a:pt x="3538590" y="1972975"/>
                </a:lnTo>
                <a:lnTo>
                  <a:pt x="3581379" y="1962405"/>
                </a:lnTo>
                <a:lnTo>
                  <a:pt x="3621303" y="1945496"/>
                </a:lnTo>
                <a:lnTo>
                  <a:pt x="3657782" y="1922828"/>
                </a:lnTo>
                <a:lnTo>
                  <a:pt x="3690238" y="1894982"/>
                </a:lnTo>
                <a:lnTo>
                  <a:pt x="3718092" y="1862538"/>
                </a:lnTo>
                <a:lnTo>
                  <a:pt x="3740764" y="1826074"/>
                </a:lnTo>
                <a:lnTo>
                  <a:pt x="3757676" y="1786172"/>
                </a:lnTo>
                <a:lnTo>
                  <a:pt x="3768247" y="1743411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8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3581887" y="2903220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4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3581887" y="4102608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5" y="0"/>
                </a:moveTo>
                <a:lnTo>
                  <a:pt x="278383" y="0"/>
                </a:lnTo>
                <a:lnTo>
                  <a:pt x="233309" y="3652"/>
                </a:lnTo>
                <a:lnTo>
                  <a:pt x="190520" y="14222"/>
                </a:lnTo>
                <a:lnTo>
                  <a:pt x="150596" y="31131"/>
                </a:lnTo>
                <a:lnTo>
                  <a:pt x="114117" y="53799"/>
                </a:lnTo>
                <a:lnTo>
                  <a:pt x="81661" y="81645"/>
                </a:lnTo>
                <a:lnTo>
                  <a:pt x="53807" y="114089"/>
                </a:lnTo>
                <a:lnTo>
                  <a:pt x="31135" y="150553"/>
                </a:lnTo>
                <a:lnTo>
                  <a:pt x="14224" y="190455"/>
                </a:lnTo>
                <a:lnTo>
                  <a:pt x="3652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2" y="1743411"/>
                </a:lnTo>
                <a:lnTo>
                  <a:pt x="14224" y="1786172"/>
                </a:lnTo>
                <a:lnTo>
                  <a:pt x="31135" y="1826074"/>
                </a:lnTo>
                <a:lnTo>
                  <a:pt x="53807" y="1862538"/>
                </a:lnTo>
                <a:lnTo>
                  <a:pt x="81661" y="1894982"/>
                </a:lnTo>
                <a:lnTo>
                  <a:pt x="114117" y="1922828"/>
                </a:lnTo>
                <a:lnTo>
                  <a:pt x="150596" y="1945496"/>
                </a:lnTo>
                <a:lnTo>
                  <a:pt x="190520" y="1962405"/>
                </a:lnTo>
                <a:lnTo>
                  <a:pt x="233309" y="1972975"/>
                </a:lnTo>
                <a:lnTo>
                  <a:pt x="278383" y="1976627"/>
                </a:lnTo>
                <a:lnTo>
                  <a:pt x="3493515" y="1976627"/>
                </a:lnTo>
                <a:lnTo>
                  <a:pt x="3538590" y="1972975"/>
                </a:lnTo>
                <a:lnTo>
                  <a:pt x="3581379" y="1962405"/>
                </a:lnTo>
                <a:lnTo>
                  <a:pt x="3621303" y="1945496"/>
                </a:lnTo>
                <a:lnTo>
                  <a:pt x="3657782" y="1922828"/>
                </a:lnTo>
                <a:lnTo>
                  <a:pt x="3690238" y="1894982"/>
                </a:lnTo>
                <a:lnTo>
                  <a:pt x="3718092" y="1862538"/>
                </a:lnTo>
                <a:lnTo>
                  <a:pt x="3740764" y="1826074"/>
                </a:lnTo>
                <a:lnTo>
                  <a:pt x="3757675" y="1786172"/>
                </a:lnTo>
                <a:lnTo>
                  <a:pt x="3768247" y="1743411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5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8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1801856" y="6272784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5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2454128" y="7403592"/>
            <a:ext cx="3771900" cy="1978660"/>
          </a:xfrm>
          <a:custGeom>
            <a:avLst/>
            <a:gdLst/>
            <a:ahLst/>
            <a:cxnLst/>
            <a:rect l="l" t="t" r="r" b="b"/>
            <a:pathLst>
              <a:path w="3771900" h="1978659">
                <a:moveTo>
                  <a:pt x="3493516" y="0"/>
                </a:moveTo>
                <a:lnTo>
                  <a:pt x="278383" y="0"/>
                </a:lnTo>
                <a:lnTo>
                  <a:pt x="233309" y="3656"/>
                </a:lnTo>
                <a:lnTo>
                  <a:pt x="190520" y="14237"/>
                </a:lnTo>
                <a:lnTo>
                  <a:pt x="150596" y="31162"/>
                </a:lnTo>
                <a:lnTo>
                  <a:pt x="114117" y="53852"/>
                </a:lnTo>
                <a:lnTo>
                  <a:pt x="81661" y="81724"/>
                </a:lnTo>
                <a:lnTo>
                  <a:pt x="53807" y="114199"/>
                </a:lnTo>
                <a:lnTo>
                  <a:pt x="31135" y="150696"/>
                </a:lnTo>
                <a:lnTo>
                  <a:pt x="14224" y="190634"/>
                </a:lnTo>
                <a:lnTo>
                  <a:pt x="3652" y="233432"/>
                </a:lnTo>
                <a:lnTo>
                  <a:pt x="0" y="278510"/>
                </a:lnTo>
                <a:lnTo>
                  <a:pt x="0" y="1699640"/>
                </a:lnTo>
                <a:lnTo>
                  <a:pt x="3652" y="1744731"/>
                </a:lnTo>
                <a:lnTo>
                  <a:pt x="14224" y="1787537"/>
                </a:lnTo>
                <a:lnTo>
                  <a:pt x="31135" y="1827478"/>
                </a:lnTo>
                <a:lnTo>
                  <a:pt x="53807" y="1863974"/>
                </a:lnTo>
                <a:lnTo>
                  <a:pt x="81661" y="1896446"/>
                </a:lnTo>
                <a:lnTo>
                  <a:pt x="114117" y="1924314"/>
                </a:lnTo>
                <a:lnTo>
                  <a:pt x="150596" y="1946998"/>
                </a:lnTo>
                <a:lnTo>
                  <a:pt x="190520" y="1963919"/>
                </a:lnTo>
                <a:lnTo>
                  <a:pt x="233309" y="1974497"/>
                </a:lnTo>
                <a:lnTo>
                  <a:pt x="278383" y="1978151"/>
                </a:lnTo>
                <a:lnTo>
                  <a:pt x="3493516" y="1978151"/>
                </a:lnTo>
                <a:lnTo>
                  <a:pt x="3538590" y="1974497"/>
                </a:lnTo>
                <a:lnTo>
                  <a:pt x="3581379" y="1963919"/>
                </a:lnTo>
                <a:lnTo>
                  <a:pt x="3621303" y="1946998"/>
                </a:lnTo>
                <a:lnTo>
                  <a:pt x="3657782" y="1924314"/>
                </a:lnTo>
                <a:lnTo>
                  <a:pt x="3690239" y="1896446"/>
                </a:lnTo>
                <a:lnTo>
                  <a:pt x="3718092" y="1863974"/>
                </a:lnTo>
                <a:lnTo>
                  <a:pt x="3740764" y="1827478"/>
                </a:lnTo>
                <a:lnTo>
                  <a:pt x="3757676" y="1787537"/>
                </a:lnTo>
                <a:lnTo>
                  <a:pt x="3768247" y="1744731"/>
                </a:lnTo>
                <a:lnTo>
                  <a:pt x="3771900" y="1699640"/>
                </a:lnTo>
                <a:lnTo>
                  <a:pt x="3771900" y="278510"/>
                </a:lnTo>
                <a:lnTo>
                  <a:pt x="3768247" y="233432"/>
                </a:lnTo>
                <a:lnTo>
                  <a:pt x="3757676" y="190634"/>
                </a:lnTo>
                <a:lnTo>
                  <a:pt x="3740764" y="150696"/>
                </a:lnTo>
                <a:lnTo>
                  <a:pt x="3718092" y="114199"/>
                </a:lnTo>
                <a:lnTo>
                  <a:pt x="3690239" y="81724"/>
                </a:lnTo>
                <a:lnTo>
                  <a:pt x="3657782" y="53852"/>
                </a:lnTo>
                <a:lnTo>
                  <a:pt x="3621303" y="31162"/>
                </a:lnTo>
                <a:lnTo>
                  <a:pt x="3581379" y="14237"/>
                </a:lnTo>
                <a:lnTo>
                  <a:pt x="3538590" y="3656"/>
                </a:lnTo>
                <a:lnTo>
                  <a:pt x="34935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2221718" y="4528565"/>
            <a:ext cx="1414780" cy="0"/>
          </a:xfrm>
          <a:custGeom>
            <a:avLst/>
            <a:gdLst/>
            <a:ahLst/>
            <a:cxnLst/>
            <a:rect l="l" t="t" r="r" b="b"/>
            <a:pathLst>
              <a:path w="1414780" h="0">
                <a:moveTo>
                  <a:pt x="0" y="0"/>
                </a:moveTo>
                <a:lnTo>
                  <a:pt x="1414272" y="0"/>
                </a:lnTo>
              </a:path>
            </a:pathLst>
          </a:custGeom>
          <a:ln w="381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11259311" y="3201923"/>
            <a:ext cx="971550" cy="190500"/>
          </a:xfrm>
          <a:custGeom>
            <a:avLst/>
            <a:gdLst/>
            <a:ahLst/>
            <a:cxnLst/>
            <a:rect l="l" t="t" r="r" b="b"/>
            <a:pathLst>
              <a:path w="971550" h="190500">
                <a:moveTo>
                  <a:pt x="95250" y="0"/>
                </a:moveTo>
                <a:lnTo>
                  <a:pt x="58185" y="7489"/>
                </a:lnTo>
                <a:lnTo>
                  <a:pt x="27908" y="27908"/>
                </a:lnTo>
                <a:lnTo>
                  <a:pt x="7489" y="58185"/>
                </a:lnTo>
                <a:lnTo>
                  <a:pt x="0" y="95250"/>
                </a:lnTo>
                <a:lnTo>
                  <a:pt x="7489" y="132314"/>
                </a:lnTo>
                <a:lnTo>
                  <a:pt x="27908" y="162591"/>
                </a:lnTo>
                <a:lnTo>
                  <a:pt x="58185" y="183010"/>
                </a:lnTo>
                <a:lnTo>
                  <a:pt x="95250" y="190500"/>
                </a:lnTo>
                <a:lnTo>
                  <a:pt x="132314" y="183010"/>
                </a:lnTo>
                <a:lnTo>
                  <a:pt x="162591" y="162591"/>
                </a:lnTo>
                <a:lnTo>
                  <a:pt x="183010" y="132314"/>
                </a:lnTo>
                <a:lnTo>
                  <a:pt x="186650" y="114300"/>
                </a:lnTo>
                <a:lnTo>
                  <a:pt x="95250" y="114300"/>
                </a:lnTo>
                <a:lnTo>
                  <a:pt x="95250" y="76200"/>
                </a:lnTo>
                <a:lnTo>
                  <a:pt x="186650" y="76200"/>
                </a:lnTo>
                <a:lnTo>
                  <a:pt x="183010" y="58185"/>
                </a:lnTo>
                <a:lnTo>
                  <a:pt x="162591" y="27908"/>
                </a:lnTo>
                <a:lnTo>
                  <a:pt x="132314" y="7489"/>
                </a:lnTo>
                <a:lnTo>
                  <a:pt x="95250" y="0"/>
                </a:lnTo>
                <a:close/>
              </a:path>
              <a:path w="971550" h="190500">
                <a:moveTo>
                  <a:pt x="186650" y="76200"/>
                </a:moveTo>
                <a:lnTo>
                  <a:pt x="95250" y="76200"/>
                </a:lnTo>
                <a:lnTo>
                  <a:pt x="95250" y="114300"/>
                </a:lnTo>
                <a:lnTo>
                  <a:pt x="186650" y="114300"/>
                </a:lnTo>
                <a:lnTo>
                  <a:pt x="190500" y="95250"/>
                </a:lnTo>
                <a:lnTo>
                  <a:pt x="186650" y="76200"/>
                </a:lnTo>
                <a:close/>
              </a:path>
              <a:path w="971550" h="190500">
                <a:moveTo>
                  <a:pt x="209550" y="76200"/>
                </a:moveTo>
                <a:lnTo>
                  <a:pt x="186650" y="76200"/>
                </a:lnTo>
                <a:lnTo>
                  <a:pt x="190500" y="95250"/>
                </a:lnTo>
                <a:lnTo>
                  <a:pt x="186650" y="114300"/>
                </a:lnTo>
                <a:lnTo>
                  <a:pt x="209550" y="114300"/>
                </a:lnTo>
                <a:lnTo>
                  <a:pt x="209550" y="76200"/>
                </a:lnTo>
                <a:close/>
              </a:path>
              <a:path w="971550" h="190500">
                <a:moveTo>
                  <a:pt x="361950" y="76200"/>
                </a:moveTo>
                <a:lnTo>
                  <a:pt x="247650" y="76200"/>
                </a:lnTo>
                <a:lnTo>
                  <a:pt x="247650" y="114300"/>
                </a:lnTo>
                <a:lnTo>
                  <a:pt x="361950" y="114300"/>
                </a:lnTo>
                <a:lnTo>
                  <a:pt x="361950" y="76200"/>
                </a:lnTo>
                <a:close/>
              </a:path>
              <a:path w="971550" h="190500">
                <a:moveTo>
                  <a:pt x="514350" y="76200"/>
                </a:moveTo>
                <a:lnTo>
                  <a:pt x="400050" y="76200"/>
                </a:lnTo>
                <a:lnTo>
                  <a:pt x="400050" y="114300"/>
                </a:lnTo>
                <a:lnTo>
                  <a:pt x="514350" y="114300"/>
                </a:lnTo>
                <a:lnTo>
                  <a:pt x="514350" y="76200"/>
                </a:lnTo>
                <a:close/>
              </a:path>
              <a:path w="971550" h="190500">
                <a:moveTo>
                  <a:pt x="666750" y="76200"/>
                </a:moveTo>
                <a:lnTo>
                  <a:pt x="552450" y="76200"/>
                </a:lnTo>
                <a:lnTo>
                  <a:pt x="552450" y="114300"/>
                </a:lnTo>
                <a:lnTo>
                  <a:pt x="666750" y="114300"/>
                </a:lnTo>
                <a:lnTo>
                  <a:pt x="666750" y="76200"/>
                </a:lnTo>
                <a:close/>
              </a:path>
              <a:path w="971550" h="190500">
                <a:moveTo>
                  <a:pt x="819150" y="76200"/>
                </a:moveTo>
                <a:lnTo>
                  <a:pt x="704850" y="76200"/>
                </a:lnTo>
                <a:lnTo>
                  <a:pt x="704850" y="114300"/>
                </a:lnTo>
                <a:lnTo>
                  <a:pt x="819150" y="114300"/>
                </a:lnTo>
                <a:lnTo>
                  <a:pt x="819150" y="76200"/>
                </a:lnTo>
                <a:close/>
              </a:path>
              <a:path w="971550" h="190500">
                <a:moveTo>
                  <a:pt x="971550" y="76200"/>
                </a:moveTo>
                <a:lnTo>
                  <a:pt x="857250" y="76200"/>
                </a:lnTo>
                <a:lnTo>
                  <a:pt x="857250" y="114300"/>
                </a:lnTo>
                <a:lnTo>
                  <a:pt x="971550" y="114300"/>
                </a:lnTo>
                <a:lnTo>
                  <a:pt x="971550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11259311" y="3297173"/>
            <a:ext cx="971550" cy="2602230"/>
            <a:chOff x="11259311" y="3297173"/>
            <a:chExt cx="971550" cy="2602230"/>
          </a:xfrm>
        </p:grpSpPr>
        <p:sp>
          <p:nvSpPr>
            <p:cNvPr id="22" name="object 22" descr=""/>
            <p:cNvSpPr/>
            <p:nvPr/>
          </p:nvSpPr>
          <p:spPr>
            <a:xfrm>
              <a:off x="11259311" y="5708903"/>
              <a:ext cx="971550" cy="190500"/>
            </a:xfrm>
            <a:custGeom>
              <a:avLst/>
              <a:gdLst/>
              <a:ahLst/>
              <a:cxnLst/>
              <a:rect l="l" t="t" r="r" b="b"/>
              <a:pathLst>
                <a:path w="971550" h="190500">
                  <a:moveTo>
                    <a:pt x="95250" y="0"/>
                  </a:move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7489" y="132314"/>
                  </a:lnTo>
                  <a:lnTo>
                    <a:pt x="27908" y="162591"/>
                  </a:lnTo>
                  <a:lnTo>
                    <a:pt x="58185" y="183010"/>
                  </a:lnTo>
                  <a:lnTo>
                    <a:pt x="95250" y="190500"/>
                  </a:lnTo>
                  <a:lnTo>
                    <a:pt x="132314" y="183010"/>
                  </a:lnTo>
                  <a:lnTo>
                    <a:pt x="162591" y="162591"/>
                  </a:lnTo>
                  <a:lnTo>
                    <a:pt x="183010" y="132314"/>
                  </a:lnTo>
                  <a:lnTo>
                    <a:pt x="186650" y="114300"/>
                  </a:lnTo>
                  <a:lnTo>
                    <a:pt x="95250" y="114300"/>
                  </a:lnTo>
                  <a:lnTo>
                    <a:pt x="95250" y="76200"/>
                  </a:lnTo>
                  <a:lnTo>
                    <a:pt x="186650" y="76200"/>
                  </a:lnTo>
                  <a:lnTo>
                    <a:pt x="183010" y="58185"/>
                  </a:lnTo>
                  <a:lnTo>
                    <a:pt x="162591" y="27908"/>
                  </a:lnTo>
                  <a:lnTo>
                    <a:pt x="132314" y="7489"/>
                  </a:lnTo>
                  <a:lnTo>
                    <a:pt x="95250" y="0"/>
                  </a:lnTo>
                  <a:close/>
                </a:path>
                <a:path w="971550" h="190500">
                  <a:moveTo>
                    <a:pt x="186650" y="76200"/>
                  </a:moveTo>
                  <a:lnTo>
                    <a:pt x="95250" y="76200"/>
                  </a:lnTo>
                  <a:lnTo>
                    <a:pt x="95250" y="114300"/>
                  </a:lnTo>
                  <a:lnTo>
                    <a:pt x="186650" y="114300"/>
                  </a:lnTo>
                  <a:lnTo>
                    <a:pt x="190500" y="95250"/>
                  </a:lnTo>
                  <a:lnTo>
                    <a:pt x="186650" y="76200"/>
                  </a:lnTo>
                  <a:close/>
                </a:path>
                <a:path w="971550" h="190500">
                  <a:moveTo>
                    <a:pt x="209550" y="76200"/>
                  </a:moveTo>
                  <a:lnTo>
                    <a:pt x="186650" y="76200"/>
                  </a:lnTo>
                  <a:lnTo>
                    <a:pt x="190500" y="95250"/>
                  </a:lnTo>
                  <a:lnTo>
                    <a:pt x="186650" y="114300"/>
                  </a:lnTo>
                  <a:lnTo>
                    <a:pt x="209550" y="114300"/>
                  </a:lnTo>
                  <a:lnTo>
                    <a:pt x="209550" y="76200"/>
                  </a:lnTo>
                  <a:close/>
                </a:path>
                <a:path w="971550" h="190500">
                  <a:moveTo>
                    <a:pt x="361950" y="76200"/>
                  </a:moveTo>
                  <a:lnTo>
                    <a:pt x="247650" y="76200"/>
                  </a:lnTo>
                  <a:lnTo>
                    <a:pt x="247650" y="114300"/>
                  </a:lnTo>
                  <a:lnTo>
                    <a:pt x="361950" y="114300"/>
                  </a:lnTo>
                  <a:lnTo>
                    <a:pt x="361950" y="76200"/>
                  </a:lnTo>
                  <a:close/>
                </a:path>
                <a:path w="971550" h="190500">
                  <a:moveTo>
                    <a:pt x="514350" y="76200"/>
                  </a:moveTo>
                  <a:lnTo>
                    <a:pt x="400050" y="76200"/>
                  </a:lnTo>
                  <a:lnTo>
                    <a:pt x="400050" y="114300"/>
                  </a:lnTo>
                  <a:lnTo>
                    <a:pt x="514350" y="114300"/>
                  </a:lnTo>
                  <a:lnTo>
                    <a:pt x="514350" y="76200"/>
                  </a:lnTo>
                  <a:close/>
                </a:path>
                <a:path w="971550" h="190500">
                  <a:moveTo>
                    <a:pt x="666750" y="76200"/>
                  </a:moveTo>
                  <a:lnTo>
                    <a:pt x="552450" y="76200"/>
                  </a:lnTo>
                  <a:lnTo>
                    <a:pt x="552450" y="114300"/>
                  </a:lnTo>
                  <a:lnTo>
                    <a:pt x="666750" y="114300"/>
                  </a:lnTo>
                  <a:lnTo>
                    <a:pt x="666750" y="76200"/>
                  </a:lnTo>
                  <a:close/>
                </a:path>
                <a:path w="971550" h="190500">
                  <a:moveTo>
                    <a:pt x="819150" y="76200"/>
                  </a:moveTo>
                  <a:lnTo>
                    <a:pt x="704850" y="76200"/>
                  </a:lnTo>
                  <a:lnTo>
                    <a:pt x="704850" y="114300"/>
                  </a:lnTo>
                  <a:lnTo>
                    <a:pt x="819150" y="114300"/>
                  </a:lnTo>
                  <a:lnTo>
                    <a:pt x="819150" y="76200"/>
                  </a:lnTo>
                  <a:close/>
                </a:path>
                <a:path w="971550" h="190500">
                  <a:moveTo>
                    <a:pt x="971550" y="76200"/>
                  </a:moveTo>
                  <a:lnTo>
                    <a:pt x="857250" y="76200"/>
                  </a:lnTo>
                  <a:lnTo>
                    <a:pt x="857250" y="114300"/>
                  </a:lnTo>
                  <a:lnTo>
                    <a:pt x="971550" y="114300"/>
                  </a:lnTo>
                  <a:lnTo>
                    <a:pt x="971550" y="76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211050" y="3297173"/>
              <a:ext cx="0" cy="2506980"/>
            </a:xfrm>
            <a:custGeom>
              <a:avLst/>
              <a:gdLst/>
              <a:ahLst/>
              <a:cxnLst/>
              <a:rect l="l" t="t" r="r" b="b"/>
              <a:pathLst>
                <a:path w="0" h="2506979">
                  <a:moveTo>
                    <a:pt x="0" y="250697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16318991" y="6254496"/>
            <a:ext cx="1041400" cy="2837815"/>
            <a:chOff x="16318991" y="6254496"/>
            <a:chExt cx="1041400" cy="2837815"/>
          </a:xfrm>
        </p:grpSpPr>
        <p:sp>
          <p:nvSpPr>
            <p:cNvPr id="25" name="object 25" descr=""/>
            <p:cNvSpPr/>
            <p:nvPr/>
          </p:nvSpPr>
          <p:spPr>
            <a:xfrm>
              <a:off x="16318991" y="8901684"/>
              <a:ext cx="971550" cy="190500"/>
            </a:xfrm>
            <a:custGeom>
              <a:avLst/>
              <a:gdLst/>
              <a:ahLst/>
              <a:cxnLst/>
              <a:rect l="l" t="t" r="r" b="b"/>
              <a:pathLst>
                <a:path w="971550" h="190500">
                  <a:moveTo>
                    <a:pt x="95250" y="0"/>
                  </a:move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7489" y="132324"/>
                  </a:lnTo>
                  <a:lnTo>
                    <a:pt x="27908" y="162601"/>
                  </a:lnTo>
                  <a:lnTo>
                    <a:pt x="58185" y="183014"/>
                  </a:lnTo>
                  <a:lnTo>
                    <a:pt x="95250" y="190500"/>
                  </a:lnTo>
                  <a:lnTo>
                    <a:pt x="132314" y="183014"/>
                  </a:lnTo>
                  <a:lnTo>
                    <a:pt x="162591" y="162601"/>
                  </a:lnTo>
                  <a:lnTo>
                    <a:pt x="183010" y="132324"/>
                  </a:lnTo>
                  <a:lnTo>
                    <a:pt x="186651" y="114300"/>
                  </a:lnTo>
                  <a:lnTo>
                    <a:pt x="95250" y="114300"/>
                  </a:lnTo>
                  <a:lnTo>
                    <a:pt x="95250" y="76200"/>
                  </a:lnTo>
                  <a:lnTo>
                    <a:pt x="186650" y="76200"/>
                  </a:lnTo>
                  <a:lnTo>
                    <a:pt x="183010" y="58185"/>
                  </a:lnTo>
                  <a:lnTo>
                    <a:pt x="162591" y="27908"/>
                  </a:lnTo>
                  <a:lnTo>
                    <a:pt x="132314" y="7489"/>
                  </a:lnTo>
                  <a:lnTo>
                    <a:pt x="95250" y="0"/>
                  </a:lnTo>
                  <a:close/>
                </a:path>
                <a:path w="971550" h="190500">
                  <a:moveTo>
                    <a:pt x="186650" y="76200"/>
                  </a:moveTo>
                  <a:lnTo>
                    <a:pt x="95250" y="76200"/>
                  </a:lnTo>
                  <a:lnTo>
                    <a:pt x="95250" y="114300"/>
                  </a:lnTo>
                  <a:lnTo>
                    <a:pt x="186651" y="114300"/>
                  </a:lnTo>
                  <a:lnTo>
                    <a:pt x="190500" y="95250"/>
                  </a:lnTo>
                  <a:lnTo>
                    <a:pt x="186650" y="76200"/>
                  </a:lnTo>
                  <a:close/>
                </a:path>
                <a:path w="971550" h="190500">
                  <a:moveTo>
                    <a:pt x="209550" y="76200"/>
                  </a:moveTo>
                  <a:lnTo>
                    <a:pt x="186650" y="76200"/>
                  </a:lnTo>
                  <a:lnTo>
                    <a:pt x="190500" y="95250"/>
                  </a:lnTo>
                  <a:lnTo>
                    <a:pt x="186651" y="114300"/>
                  </a:lnTo>
                  <a:lnTo>
                    <a:pt x="209550" y="114300"/>
                  </a:lnTo>
                  <a:lnTo>
                    <a:pt x="209550" y="76200"/>
                  </a:lnTo>
                  <a:close/>
                </a:path>
                <a:path w="971550" h="190500">
                  <a:moveTo>
                    <a:pt x="361950" y="76200"/>
                  </a:moveTo>
                  <a:lnTo>
                    <a:pt x="247650" y="76200"/>
                  </a:lnTo>
                  <a:lnTo>
                    <a:pt x="247650" y="114300"/>
                  </a:lnTo>
                  <a:lnTo>
                    <a:pt x="361950" y="114300"/>
                  </a:lnTo>
                  <a:lnTo>
                    <a:pt x="361950" y="76200"/>
                  </a:lnTo>
                  <a:close/>
                </a:path>
                <a:path w="971550" h="190500">
                  <a:moveTo>
                    <a:pt x="514350" y="76200"/>
                  </a:moveTo>
                  <a:lnTo>
                    <a:pt x="400050" y="76200"/>
                  </a:lnTo>
                  <a:lnTo>
                    <a:pt x="400050" y="114300"/>
                  </a:lnTo>
                  <a:lnTo>
                    <a:pt x="514350" y="114300"/>
                  </a:lnTo>
                  <a:lnTo>
                    <a:pt x="514350" y="76200"/>
                  </a:lnTo>
                  <a:close/>
                </a:path>
                <a:path w="971550" h="190500">
                  <a:moveTo>
                    <a:pt x="666750" y="76200"/>
                  </a:moveTo>
                  <a:lnTo>
                    <a:pt x="552450" y="76200"/>
                  </a:lnTo>
                  <a:lnTo>
                    <a:pt x="552450" y="114300"/>
                  </a:lnTo>
                  <a:lnTo>
                    <a:pt x="666750" y="114300"/>
                  </a:lnTo>
                  <a:lnTo>
                    <a:pt x="666750" y="76200"/>
                  </a:lnTo>
                  <a:close/>
                </a:path>
                <a:path w="971550" h="190500">
                  <a:moveTo>
                    <a:pt x="819150" y="76200"/>
                  </a:moveTo>
                  <a:lnTo>
                    <a:pt x="704850" y="76200"/>
                  </a:lnTo>
                  <a:lnTo>
                    <a:pt x="704850" y="114300"/>
                  </a:lnTo>
                  <a:lnTo>
                    <a:pt x="819150" y="114300"/>
                  </a:lnTo>
                  <a:lnTo>
                    <a:pt x="819150" y="76200"/>
                  </a:lnTo>
                  <a:close/>
                </a:path>
                <a:path w="971550" h="190500">
                  <a:moveTo>
                    <a:pt x="971550" y="76200"/>
                  </a:moveTo>
                  <a:lnTo>
                    <a:pt x="857250" y="76200"/>
                  </a:lnTo>
                  <a:lnTo>
                    <a:pt x="857250" y="114300"/>
                  </a:lnTo>
                  <a:lnTo>
                    <a:pt x="971550" y="114300"/>
                  </a:lnTo>
                  <a:lnTo>
                    <a:pt x="971550" y="76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7310353" y="6273546"/>
              <a:ext cx="30480" cy="2708275"/>
            </a:xfrm>
            <a:custGeom>
              <a:avLst/>
              <a:gdLst/>
              <a:ahLst/>
              <a:cxnLst/>
              <a:rect l="l" t="t" r="r" b="b"/>
              <a:pathLst>
                <a:path w="30480" h="2708275">
                  <a:moveTo>
                    <a:pt x="30480" y="270814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7" name="object 2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7920" y="807719"/>
            <a:ext cx="13315188" cy="871727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553" rIns="0" bIns="0" rtlCol="0" vert="horz">
            <a:spAutoFit/>
          </a:bodyPr>
          <a:lstStyle/>
          <a:p>
            <a:pPr marL="586105">
              <a:lnSpc>
                <a:spcPct val="100000"/>
              </a:lnSpc>
              <a:spcBef>
                <a:spcPts val="455"/>
              </a:spcBef>
            </a:pPr>
            <a:r>
              <a:rPr dirty="0" sz="4300" spc="-434"/>
              <a:t>REVENUE</a:t>
            </a:r>
            <a:r>
              <a:rPr dirty="0" sz="4300" spc="-459"/>
              <a:t> </a:t>
            </a:r>
            <a:r>
              <a:rPr dirty="0" sz="4300" spc="-409"/>
              <a:t>MARKET</a:t>
            </a:r>
            <a:r>
              <a:rPr dirty="0" sz="4300" spc="-459"/>
              <a:t> </a:t>
            </a:r>
            <a:r>
              <a:rPr dirty="0" sz="4300" spc="-425"/>
              <a:t>SHARE</a:t>
            </a:r>
            <a:r>
              <a:rPr dirty="0" sz="4300" spc="-465"/>
              <a:t> </a:t>
            </a:r>
            <a:r>
              <a:rPr dirty="0" sz="4300" spc="-390"/>
              <a:t>BY</a:t>
            </a:r>
            <a:r>
              <a:rPr dirty="0" sz="4300" spc="-455"/>
              <a:t> </a:t>
            </a:r>
            <a:r>
              <a:rPr dirty="0" sz="4300" spc="-409"/>
              <a:t>SEGMENTS</a:t>
            </a:r>
            <a:r>
              <a:rPr dirty="0" sz="4300" spc="-470"/>
              <a:t> </a:t>
            </a:r>
            <a:r>
              <a:rPr dirty="0" sz="4300" spc="-509"/>
              <a:t>2022</a:t>
            </a:r>
            <a:endParaRPr sz="4300"/>
          </a:p>
        </p:txBody>
      </p:sp>
      <p:sp>
        <p:nvSpPr>
          <p:cNvPr id="29" name="object 29" descr=""/>
          <p:cNvSpPr txBox="1"/>
          <p:nvPr/>
        </p:nvSpPr>
        <p:spPr>
          <a:xfrm>
            <a:off x="1697863" y="4590034"/>
            <a:ext cx="2493010" cy="101600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579120" marR="5080" indent="-567055">
              <a:lnSpc>
                <a:spcPts val="3710"/>
              </a:lnSpc>
              <a:spcBef>
                <a:spcPts val="540"/>
              </a:spcBef>
            </a:pPr>
            <a:r>
              <a:rPr dirty="0" sz="3400" spc="-375" b="1">
                <a:solidFill>
                  <a:srgbClr val="2B2A2A"/>
                </a:solidFill>
                <a:latin typeface="Verdana"/>
                <a:cs typeface="Verdana"/>
              </a:rPr>
              <a:t>ANALOG</a:t>
            </a:r>
            <a:r>
              <a:rPr dirty="0" sz="3400" spc="-365" b="1">
                <a:solidFill>
                  <a:srgbClr val="2B2A2A"/>
                </a:solidFill>
                <a:latin typeface="Verdana"/>
                <a:cs typeface="Verdana"/>
              </a:rPr>
              <a:t> </a:t>
            </a:r>
            <a:r>
              <a:rPr dirty="0" sz="3400" spc="-330" b="1">
                <a:solidFill>
                  <a:srgbClr val="2B2A2A"/>
                </a:solidFill>
                <a:latin typeface="Verdana"/>
                <a:cs typeface="Verdana"/>
              </a:rPr>
              <a:t>IC: </a:t>
            </a:r>
            <a:r>
              <a:rPr dirty="0" sz="3400" spc="-495" b="1">
                <a:solidFill>
                  <a:srgbClr val="2B2A2A"/>
                </a:solidFill>
                <a:latin typeface="Verdana"/>
                <a:cs typeface="Verdana"/>
              </a:rPr>
              <a:t>48.4%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684134" y="4366336"/>
            <a:ext cx="3110865" cy="148399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ctr" marL="12065" marR="5080">
              <a:lnSpc>
                <a:spcPct val="90800"/>
              </a:lnSpc>
              <a:spcBef>
                <a:spcPts val="470"/>
              </a:spcBef>
            </a:pPr>
            <a:r>
              <a:rPr dirty="0" sz="3400" spc="-360" b="1">
                <a:solidFill>
                  <a:srgbClr val="2B2A2A"/>
                </a:solidFill>
                <a:latin typeface="Verdana"/>
                <a:cs typeface="Verdana"/>
              </a:rPr>
              <a:t>APPLICATION- </a:t>
            </a:r>
            <a:r>
              <a:rPr dirty="0" sz="3400" spc="-300" b="1">
                <a:solidFill>
                  <a:srgbClr val="2B2A2A"/>
                </a:solidFill>
                <a:latin typeface="Verdana"/>
                <a:cs typeface="Verdana"/>
              </a:rPr>
              <a:t>SPECIFIC</a:t>
            </a:r>
            <a:r>
              <a:rPr dirty="0" sz="3400" spc="-350" b="1">
                <a:solidFill>
                  <a:srgbClr val="2B2A2A"/>
                </a:solidFill>
                <a:latin typeface="Verdana"/>
                <a:cs typeface="Verdana"/>
              </a:rPr>
              <a:t> </a:t>
            </a:r>
            <a:r>
              <a:rPr dirty="0" sz="3400" spc="-330" b="1">
                <a:solidFill>
                  <a:srgbClr val="2B2A2A"/>
                </a:solidFill>
                <a:latin typeface="Verdana"/>
                <a:cs typeface="Verdana"/>
              </a:rPr>
              <a:t>IC: </a:t>
            </a:r>
            <a:r>
              <a:rPr dirty="0" sz="3400" spc="-500" b="1">
                <a:solidFill>
                  <a:srgbClr val="2B2A2A"/>
                </a:solidFill>
                <a:latin typeface="Verdana"/>
                <a:cs typeface="Verdana"/>
              </a:rPr>
              <a:t>65.7%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3842618" y="4366336"/>
            <a:ext cx="3310890" cy="148399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ctr" marL="12700" marR="5080">
              <a:lnSpc>
                <a:spcPct val="90800"/>
              </a:lnSpc>
              <a:spcBef>
                <a:spcPts val="470"/>
              </a:spcBef>
            </a:pPr>
            <a:r>
              <a:rPr dirty="0" sz="3400" spc="-425" b="1">
                <a:solidFill>
                  <a:srgbClr val="2B2A2A"/>
                </a:solidFill>
                <a:latin typeface="Verdana"/>
                <a:cs typeface="Verdana"/>
              </a:rPr>
              <a:t>UNDERGROUND </a:t>
            </a:r>
            <a:r>
              <a:rPr dirty="0" sz="3400" spc="-420" b="1">
                <a:solidFill>
                  <a:srgbClr val="2B2A2A"/>
                </a:solidFill>
                <a:latin typeface="Verdana"/>
                <a:cs typeface="Verdana"/>
              </a:rPr>
              <a:t>LHD</a:t>
            </a:r>
            <a:r>
              <a:rPr dirty="0" sz="3400" spc="-350" b="1">
                <a:solidFill>
                  <a:srgbClr val="2B2A2A"/>
                </a:solidFill>
                <a:latin typeface="Verdana"/>
                <a:cs typeface="Verdana"/>
              </a:rPr>
              <a:t> </a:t>
            </a:r>
            <a:r>
              <a:rPr dirty="0" sz="3400" spc="-375" b="1">
                <a:solidFill>
                  <a:srgbClr val="2B2A2A"/>
                </a:solidFill>
                <a:latin typeface="Verdana"/>
                <a:cs typeface="Verdana"/>
              </a:rPr>
              <a:t>LOADERS: </a:t>
            </a:r>
            <a:r>
              <a:rPr dirty="0" sz="3400" spc="-500" b="1">
                <a:solidFill>
                  <a:srgbClr val="2B2A2A"/>
                </a:solidFill>
                <a:latin typeface="Verdana"/>
                <a:cs typeface="Verdana"/>
              </a:rPr>
              <a:t>41.2%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2741402" y="7623429"/>
            <a:ext cx="3100070" cy="148336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algn="ctr" marL="12700" marR="5080" indent="-1270">
              <a:lnSpc>
                <a:spcPct val="90700"/>
              </a:lnSpc>
              <a:spcBef>
                <a:spcPts val="475"/>
              </a:spcBef>
            </a:pPr>
            <a:r>
              <a:rPr dirty="0" sz="3400" spc="-390" b="1">
                <a:solidFill>
                  <a:srgbClr val="2B2A2A"/>
                </a:solidFill>
                <a:latin typeface="Verdana"/>
                <a:cs typeface="Verdana"/>
              </a:rPr>
              <a:t>CONSUMER </a:t>
            </a:r>
            <a:r>
              <a:rPr dirty="0" sz="3400" spc="-340" b="1">
                <a:solidFill>
                  <a:srgbClr val="2B2A2A"/>
                </a:solidFill>
                <a:latin typeface="Verdana"/>
                <a:cs typeface="Verdana"/>
              </a:rPr>
              <a:t>ELECTRONICS: </a:t>
            </a:r>
            <a:r>
              <a:rPr dirty="0" sz="3400" spc="-500" b="1">
                <a:solidFill>
                  <a:srgbClr val="2B2A2A"/>
                </a:solidFill>
                <a:latin typeface="Verdana"/>
                <a:cs typeface="Verdana"/>
              </a:rPr>
              <a:t>38.4%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335271" y="3038982"/>
            <a:ext cx="25527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50">
                <a:latin typeface="Arial"/>
                <a:cs typeface="Arial"/>
              </a:rPr>
              <a:t>1</a:t>
            </a:r>
            <a:endParaRPr sz="34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0556240" y="3038982"/>
            <a:ext cx="26225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50">
                <a:latin typeface="Arial"/>
                <a:cs typeface="Arial"/>
              </a:rPr>
              <a:t>2</a:t>
            </a:r>
            <a:endParaRPr sz="34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6725137" y="3038982"/>
            <a:ext cx="27559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25">
                <a:latin typeface="Arial"/>
                <a:cs typeface="Arial"/>
              </a:rPr>
              <a:t>3</a:t>
            </a:r>
            <a:endParaRPr sz="34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5079471" y="6461836"/>
            <a:ext cx="28702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100">
                <a:latin typeface="Arial"/>
                <a:cs typeface="Arial"/>
              </a:rPr>
              <a:t>4</a:t>
            </a:r>
            <a:endParaRPr sz="34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955673" y="3059938"/>
            <a:ext cx="9766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0" b="1">
                <a:latin typeface="Verdana"/>
                <a:cs typeface="Verdana"/>
              </a:rPr>
              <a:t>TYPE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055356" y="2957830"/>
            <a:ext cx="1449070" cy="72199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342900" marR="5080" indent="-330835">
              <a:lnSpc>
                <a:spcPts val="2600"/>
              </a:lnSpc>
              <a:spcBef>
                <a:spcPts val="420"/>
              </a:spcBef>
            </a:pPr>
            <a:r>
              <a:rPr dirty="0" sz="2400" spc="-270" b="1">
                <a:latin typeface="Verdana"/>
                <a:cs typeface="Verdana"/>
              </a:rPr>
              <a:t>PRODUCT </a:t>
            </a:r>
            <a:r>
              <a:rPr dirty="0" sz="2400" spc="-20" b="1">
                <a:latin typeface="Verdana"/>
                <a:cs typeface="Verdana"/>
              </a:rPr>
              <a:t>TYPE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2275566" y="6487413"/>
            <a:ext cx="168148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290" b="1">
                <a:latin typeface="Verdana"/>
                <a:cs typeface="Verdana"/>
              </a:rPr>
              <a:t>END-</a:t>
            </a:r>
            <a:r>
              <a:rPr dirty="0" sz="2600" spc="-295" b="1">
                <a:latin typeface="Verdana"/>
                <a:cs typeface="Verdana"/>
              </a:rPr>
              <a:t>USER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4122400" y="3107817"/>
            <a:ext cx="183896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204" b="1">
                <a:latin typeface="Verdana"/>
                <a:cs typeface="Verdana"/>
              </a:rPr>
              <a:t>APPLICATION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5644" y="592836"/>
            <a:ext cx="13316712" cy="8717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684" rIns="0" bIns="0" rtlCol="0" vert="horz">
            <a:spAutoFit/>
          </a:bodyPr>
          <a:lstStyle/>
          <a:p>
            <a:pPr marL="379095">
              <a:lnSpc>
                <a:spcPct val="100000"/>
              </a:lnSpc>
              <a:spcBef>
                <a:spcPts val="1400"/>
              </a:spcBef>
            </a:pPr>
            <a:r>
              <a:rPr dirty="0" sz="3000" spc="-325"/>
              <a:t>GLOBAL</a:t>
            </a:r>
            <a:r>
              <a:rPr dirty="0" sz="3000" spc="390"/>
              <a:t> </a:t>
            </a:r>
            <a:r>
              <a:rPr dirty="0" sz="3000" spc="-310"/>
              <a:t>INTEGRATED</a:t>
            </a:r>
            <a:r>
              <a:rPr dirty="0" sz="3000" spc="-305"/>
              <a:t> </a:t>
            </a:r>
            <a:r>
              <a:rPr dirty="0" sz="3000" spc="-315"/>
              <a:t>CIRCUITS</a:t>
            </a:r>
            <a:r>
              <a:rPr dirty="0" sz="3000" spc="420"/>
              <a:t> </a:t>
            </a:r>
            <a:r>
              <a:rPr dirty="0" sz="3000" spc="-305"/>
              <a:t>MARKET REVENUE </a:t>
            </a:r>
            <a:r>
              <a:rPr dirty="0" sz="3000" spc="-300"/>
              <a:t>SHARE</a:t>
            </a:r>
            <a:r>
              <a:rPr dirty="0" sz="3000" spc="-290"/>
              <a:t> </a:t>
            </a:r>
            <a:r>
              <a:rPr dirty="0" sz="3000" spc="-320"/>
              <a:t>FOR</a:t>
            </a:r>
            <a:r>
              <a:rPr dirty="0" sz="3000" spc="-305"/>
              <a:t> </a:t>
            </a:r>
            <a:r>
              <a:rPr dirty="0" sz="3000" spc="-365"/>
              <a:t>2022</a:t>
            </a:r>
            <a:endParaRPr sz="3000"/>
          </a:p>
        </p:txBody>
      </p:sp>
      <p:sp>
        <p:nvSpPr>
          <p:cNvPr id="5" name="object 5" descr=""/>
          <p:cNvSpPr txBox="1"/>
          <p:nvPr/>
        </p:nvSpPr>
        <p:spPr>
          <a:xfrm>
            <a:off x="11372468" y="4627829"/>
            <a:ext cx="5125085" cy="140335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638300" marR="5080" indent="-1626235">
              <a:lnSpc>
                <a:spcPts val="5200"/>
              </a:lnSpc>
              <a:spcBef>
                <a:spcPts val="645"/>
              </a:spcBef>
            </a:pPr>
            <a:r>
              <a:rPr dirty="0" sz="4700" spc="-565" b="1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4700" spc="-52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00" spc="-475" b="1">
                <a:solidFill>
                  <a:srgbClr val="FFFFFF"/>
                </a:solidFill>
                <a:latin typeface="Verdana"/>
                <a:cs typeface="Verdana"/>
              </a:rPr>
              <a:t>AMERICA: </a:t>
            </a:r>
            <a:r>
              <a:rPr dirty="0" sz="4700" spc="-650" b="1">
                <a:solidFill>
                  <a:srgbClr val="FFFFFF"/>
                </a:solidFill>
                <a:latin typeface="Verdana"/>
                <a:cs typeface="Verdana"/>
              </a:rPr>
              <a:t>32.1%</a:t>
            </a:r>
            <a:endParaRPr sz="470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211" y="8692895"/>
            <a:ext cx="16776192" cy="1330452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934211" y="8692895"/>
            <a:ext cx="16776700" cy="133096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262890" marR="504825">
              <a:lnSpc>
                <a:spcPct val="92900"/>
              </a:lnSpc>
              <a:spcBef>
                <a:spcPts val="935"/>
              </a:spcBef>
            </a:pPr>
            <a:r>
              <a:rPr dirty="0" sz="2600" spc="-290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85" b="1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260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America</a:t>
            </a:r>
            <a:r>
              <a:rPr dirty="0" sz="26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integrated</a:t>
            </a:r>
            <a:r>
              <a:rPr dirty="0" sz="2600" spc="-2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4" b="1">
                <a:solidFill>
                  <a:srgbClr val="FFFFFF"/>
                </a:solidFill>
                <a:latin typeface="Verdana"/>
                <a:cs typeface="Verdana"/>
              </a:rPr>
              <a:t>circuit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8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75" b="1">
                <a:solidFill>
                  <a:srgbClr val="FFFFFF"/>
                </a:solidFill>
                <a:latin typeface="Verdana"/>
                <a:cs typeface="Verdana"/>
              </a:rPr>
              <a:t> dominates</a:t>
            </a:r>
            <a:r>
              <a:rPr dirty="0" sz="2600" spc="-28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the industry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10" b="1">
                <a:solidFill>
                  <a:srgbClr val="FFFFFF"/>
                </a:solidFill>
                <a:latin typeface="Verdana"/>
                <a:cs typeface="Verdana"/>
              </a:rPr>
              <a:t>owing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 to</a:t>
            </a:r>
            <a:r>
              <a:rPr dirty="0" sz="260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the presence</a:t>
            </a:r>
            <a:r>
              <a:rPr dirty="0" sz="260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advanced </a:t>
            </a:r>
            <a:r>
              <a:rPr dirty="0" sz="2600" spc="-240" b="1">
                <a:solidFill>
                  <a:srgbClr val="FFFFFF"/>
                </a:solidFill>
                <a:latin typeface="Verdana"/>
                <a:cs typeface="Verdana"/>
              </a:rPr>
              <a:t>electronics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75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telecommunications</a:t>
            </a:r>
            <a:r>
              <a:rPr dirty="0" sz="2600" spc="-2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40" b="1">
                <a:solidFill>
                  <a:srgbClr val="FFFFFF"/>
                </a:solidFill>
                <a:latin typeface="Verdana"/>
                <a:cs typeface="Verdana"/>
              </a:rPr>
              <a:t>industries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4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85" b="1">
                <a:solidFill>
                  <a:srgbClr val="FFFFFF"/>
                </a:solidFill>
                <a:latin typeface="Verdana"/>
                <a:cs typeface="Verdana"/>
              </a:rPr>
              <a:t>region</a:t>
            </a:r>
            <a:r>
              <a:rPr dirty="0" sz="2600" spc="-2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75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the trend</a:t>
            </a:r>
            <a:r>
              <a:rPr dirty="0" sz="2600" spc="-2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 spc="-280" b="1">
                <a:solidFill>
                  <a:srgbClr val="FFFFFF"/>
                </a:solidFill>
                <a:latin typeface="Verdana"/>
                <a:cs typeface="Verdana"/>
              </a:rPr>
              <a:t>adopting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4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Verdana"/>
                <a:cs typeface="Verdana"/>
              </a:rPr>
              <a:t>latest </a:t>
            </a:r>
            <a:r>
              <a:rPr dirty="0" sz="2600" spc="-270" b="1">
                <a:solidFill>
                  <a:srgbClr val="FFFFFF"/>
                </a:solidFill>
                <a:latin typeface="Verdana"/>
                <a:cs typeface="Verdana"/>
              </a:rPr>
              <a:t>advanced </a:t>
            </a:r>
            <a:r>
              <a:rPr dirty="0" sz="2600" spc="-165" b="1">
                <a:solidFill>
                  <a:srgbClr val="FFFFFF"/>
                </a:solidFill>
                <a:latin typeface="Verdana"/>
                <a:cs typeface="Verdana"/>
              </a:rPr>
              <a:t>technologies.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5535" y="3005327"/>
            <a:ext cx="5626608" cy="567385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52176" y="3002279"/>
            <a:ext cx="5625083" cy="567232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145535" y="3005327"/>
            <a:ext cx="5626735" cy="56743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ctr" marR="197485">
              <a:lnSpc>
                <a:spcPct val="100000"/>
              </a:lnSpc>
              <a:spcBef>
                <a:spcPts val="700"/>
              </a:spcBef>
            </a:pPr>
            <a:r>
              <a:rPr dirty="0" sz="4600" spc="-505" b="1">
                <a:solidFill>
                  <a:srgbClr val="FFFFFF"/>
                </a:solidFill>
                <a:latin typeface="Verdana"/>
                <a:cs typeface="Verdana"/>
              </a:rPr>
              <a:t>DRIVERS</a:t>
            </a:r>
            <a:endParaRPr sz="4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4600">
              <a:latin typeface="Verdana"/>
              <a:cs typeface="Verdana"/>
            </a:endParaRPr>
          </a:p>
          <a:p>
            <a:pPr marL="121285" marR="170815">
              <a:lnSpc>
                <a:spcPct val="90900"/>
              </a:lnSpc>
            </a:pPr>
            <a:r>
              <a:rPr dirty="0" sz="3300" spc="-18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1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3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85">
                <a:solidFill>
                  <a:srgbClr val="FFFFFF"/>
                </a:solidFill>
                <a:latin typeface="Verdana"/>
                <a:cs typeface="Verdana"/>
              </a:rPr>
              <a:t>high-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speed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1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40">
                <a:solidFill>
                  <a:srgbClr val="FFFFFF"/>
                </a:solidFill>
                <a:latin typeface="Verdana"/>
                <a:cs typeface="Verdana"/>
              </a:rPr>
              <a:t>efficient</a:t>
            </a:r>
            <a:r>
              <a:rPr dirty="0" sz="33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data </a:t>
            </a:r>
            <a:r>
              <a:rPr dirty="0" sz="3300" spc="-180">
                <a:solidFill>
                  <a:srgbClr val="FFFFFF"/>
                </a:solidFill>
                <a:latin typeface="Verdana"/>
                <a:cs typeface="Verdana"/>
              </a:rPr>
              <a:t>transmission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3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90">
                <a:solidFill>
                  <a:srgbClr val="FFFFFF"/>
                </a:solidFill>
                <a:latin typeface="Verdana"/>
                <a:cs typeface="Verdana"/>
              </a:rPr>
              <a:t>data</a:t>
            </a:r>
            <a:r>
              <a:rPr dirty="0" sz="33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centers </a:t>
            </a:r>
            <a:r>
              <a:rPr dirty="0" sz="3300" spc="-175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3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8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integrated </a:t>
            </a:r>
            <a:r>
              <a:rPr dirty="0" sz="3300" spc="-140">
                <a:solidFill>
                  <a:srgbClr val="FFFFFF"/>
                </a:solidFill>
                <a:latin typeface="Verdana"/>
                <a:cs typeface="Verdana"/>
              </a:rPr>
              <a:t>circuits</a:t>
            </a:r>
            <a:r>
              <a:rPr dirty="0" sz="33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3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electronic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552176" y="3002279"/>
            <a:ext cx="5625465" cy="567245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ctr" marL="334645">
              <a:lnSpc>
                <a:spcPct val="100000"/>
              </a:lnSpc>
              <a:spcBef>
                <a:spcPts val="725"/>
              </a:spcBef>
            </a:pPr>
            <a:r>
              <a:rPr dirty="0" sz="4600" spc="-475" b="1">
                <a:solidFill>
                  <a:srgbClr val="FFFFFF"/>
                </a:solidFill>
                <a:latin typeface="Verdana"/>
                <a:cs typeface="Verdana"/>
              </a:rPr>
              <a:t>RESTRAINTS</a:t>
            </a:r>
            <a:endParaRPr sz="4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80"/>
              </a:spcBef>
            </a:pPr>
            <a:endParaRPr sz="4600">
              <a:latin typeface="Verdana"/>
              <a:cs typeface="Verdana"/>
            </a:endParaRPr>
          </a:p>
          <a:p>
            <a:pPr marL="166370" marR="699135">
              <a:lnSpc>
                <a:spcPts val="3600"/>
              </a:lnSpc>
            </a:pPr>
            <a:r>
              <a:rPr dirty="0" sz="3300" spc="-180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r>
              <a:rPr dirty="0" sz="33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85">
                <a:solidFill>
                  <a:srgbClr val="FFFFFF"/>
                </a:solidFill>
                <a:latin typeface="Verdana"/>
                <a:cs typeface="Verdana"/>
              </a:rPr>
              <a:t>Chances</a:t>
            </a:r>
            <a:r>
              <a:rPr dirty="0" sz="33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85">
                <a:solidFill>
                  <a:srgbClr val="FFFFFF"/>
                </a:solidFill>
                <a:latin typeface="Verdana"/>
                <a:cs typeface="Verdana"/>
              </a:rPr>
              <a:t>Repair</a:t>
            </a:r>
            <a:r>
              <a:rPr dirty="0" sz="33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3300" spc="-185">
                <a:solidFill>
                  <a:srgbClr val="FFFFFF"/>
                </a:solidFill>
                <a:latin typeface="Verdana"/>
                <a:cs typeface="Verdana"/>
              </a:rPr>
              <a:t>Re-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fabrication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3836" y="2307335"/>
            <a:ext cx="16340328" cy="56723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02097" y="2260472"/>
            <a:ext cx="731012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05"/>
              <a:t>AUTHOR'S </a:t>
            </a:r>
            <a:r>
              <a:rPr dirty="0" sz="4800" spc="-450"/>
              <a:t>PERSPECTIVE</a:t>
            </a:r>
            <a:endParaRPr sz="4800"/>
          </a:p>
        </p:txBody>
      </p:sp>
      <p:sp>
        <p:nvSpPr>
          <p:cNvPr id="5" name="object 5" descr=""/>
          <p:cNvSpPr txBox="1"/>
          <p:nvPr/>
        </p:nvSpPr>
        <p:spPr>
          <a:xfrm>
            <a:off x="1364107" y="3653409"/>
            <a:ext cx="15476219" cy="333184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581660" marR="246379" indent="-323215">
              <a:lnSpc>
                <a:spcPct val="91700"/>
              </a:lnSpc>
              <a:spcBef>
                <a:spcPts val="395"/>
              </a:spcBef>
              <a:buFont typeface="Arial"/>
              <a:buChar char="•"/>
              <a:tabLst>
                <a:tab pos="581660" algn="l"/>
              </a:tabLst>
            </a:pPr>
            <a:r>
              <a:rPr dirty="0" sz="3000" spc="-330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60" b="1">
                <a:solidFill>
                  <a:srgbClr val="FFFFFF"/>
                </a:solidFill>
                <a:latin typeface="Verdana"/>
                <a:cs typeface="Verdana"/>
              </a:rPr>
              <a:t>application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40" b="1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IC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60" b="1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5" b="1">
                <a:solidFill>
                  <a:srgbClr val="FFFFFF"/>
                </a:solidFill>
                <a:latin typeface="Verdana"/>
                <a:cs typeface="Verdana"/>
              </a:rPr>
              <a:t>held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largest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5" b="1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integrated </a:t>
            </a:r>
            <a:r>
              <a:rPr dirty="0" sz="3000" spc="-250" b="1">
                <a:solidFill>
                  <a:srgbClr val="FFFFFF"/>
                </a:solidFill>
                <a:latin typeface="Verdana"/>
                <a:cs typeface="Verdana"/>
              </a:rPr>
              <a:t>circuit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25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45" b="1">
                <a:solidFill>
                  <a:srgbClr val="FFFFFF"/>
                </a:solidFill>
                <a:latin typeface="Verdana"/>
                <a:cs typeface="Verdana"/>
              </a:rPr>
              <a:t>2021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15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29" b="1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expected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3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15" b="1">
                <a:solidFill>
                  <a:srgbClr val="FFFFFF"/>
                </a:solidFill>
                <a:latin typeface="Verdana"/>
                <a:cs typeface="Verdana"/>
              </a:rPr>
              <a:t>remain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20" b="1">
                <a:solidFill>
                  <a:srgbClr val="FFFFFF"/>
                </a:solidFill>
                <a:latin typeface="Verdana"/>
                <a:cs typeface="Verdana"/>
              </a:rPr>
              <a:t>dominant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15" b="1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85" b="1">
                <a:solidFill>
                  <a:srgbClr val="FFFFFF"/>
                </a:solidFill>
                <a:latin typeface="Verdana"/>
                <a:cs typeface="Verdana"/>
              </a:rPr>
              <a:t>forecast period.</a:t>
            </a:r>
            <a:endParaRPr sz="3000">
              <a:latin typeface="Verdana"/>
              <a:cs typeface="Verdana"/>
            </a:endParaRPr>
          </a:p>
          <a:p>
            <a:pPr marL="335280" marR="5080" indent="-323215">
              <a:lnSpc>
                <a:spcPct val="91700"/>
              </a:lnSpc>
              <a:spcBef>
                <a:spcPts val="262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330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35" b="1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65" b="1">
                <a:solidFill>
                  <a:srgbClr val="FFFFFF"/>
                </a:solidFill>
                <a:latin typeface="Verdana"/>
                <a:cs typeface="Verdana"/>
              </a:rPr>
              <a:t>electronics</a:t>
            </a:r>
            <a:r>
              <a:rPr dirty="0" sz="3000" spc="-31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45" b="1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000" spc="-31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29" b="1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000" spc="-31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10" b="1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20" b="1">
                <a:solidFill>
                  <a:srgbClr val="FFFFFF"/>
                </a:solidFill>
                <a:latin typeface="Verdana"/>
                <a:cs typeface="Verdana"/>
              </a:rPr>
              <a:t>dominate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5" b="1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market.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30" b="1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40" b="1">
                <a:solidFill>
                  <a:srgbClr val="FFFFFF"/>
                </a:solidFill>
                <a:latin typeface="Verdana"/>
                <a:cs typeface="Verdana"/>
              </a:rPr>
              <a:t>usage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85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80" b="1">
                <a:solidFill>
                  <a:srgbClr val="FFFFFF"/>
                </a:solidFill>
                <a:latin typeface="Verdana"/>
                <a:cs typeface="Verdana"/>
              </a:rPr>
              <a:t>ICs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mobile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phones,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45" b="1">
                <a:solidFill>
                  <a:srgbClr val="FFFFFF"/>
                </a:solidFill>
                <a:latin typeface="Verdana"/>
                <a:cs typeface="Verdana"/>
              </a:rPr>
              <a:t>tablets,</a:t>
            </a:r>
            <a:r>
              <a:rPr dirty="0" sz="3000" spc="-31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15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laptops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4" b="1">
                <a:solidFill>
                  <a:srgbClr val="FFFFFF"/>
                </a:solidFill>
                <a:latin typeface="Verdana"/>
                <a:cs typeface="Verdana"/>
              </a:rPr>
              <a:t>globally,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20" b="1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345" b="1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electronics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4" b="1">
                <a:solidFill>
                  <a:srgbClr val="FFFFFF"/>
                </a:solidFill>
                <a:latin typeface="Verdana"/>
                <a:cs typeface="Verdana"/>
              </a:rPr>
              <a:t>vertical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29" b="1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80" b="1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5" b="1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60" b="1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65" b="1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80" b="1">
                <a:solidFill>
                  <a:srgbClr val="FFFFFF"/>
                </a:solidFill>
                <a:latin typeface="Verdana"/>
                <a:cs typeface="Verdana"/>
              </a:rPr>
              <a:t>opportunities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20" b="1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000" spc="-185" b="1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5" b="1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involved</a:t>
            </a:r>
            <a:r>
              <a:rPr dirty="0" sz="3000" spc="-30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7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95" b="1">
                <a:solidFill>
                  <a:srgbClr val="FFFFFF"/>
                </a:solidFill>
                <a:latin typeface="Verdana"/>
                <a:cs typeface="Verdana"/>
              </a:rPr>
              <a:t>the value </a:t>
            </a:r>
            <a:r>
              <a:rPr dirty="0" sz="3000" spc="-285" b="1">
                <a:solidFill>
                  <a:srgbClr val="FFFFFF"/>
                </a:solidFill>
                <a:latin typeface="Verdana"/>
                <a:cs typeface="Verdana"/>
              </a:rPr>
              <a:t>chain.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216400">
              <a:lnSpc>
                <a:spcPct val="100000"/>
              </a:lnSpc>
              <a:spcBef>
                <a:spcPts val="100"/>
              </a:spcBef>
            </a:pPr>
            <a:r>
              <a:rPr dirty="0" spc="-484"/>
              <a:t>KEY</a:t>
            </a:r>
            <a:r>
              <a:rPr dirty="0" spc="-630"/>
              <a:t> </a:t>
            </a:r>
            <a:r>
              <a:rPr dirty="0" spc="-57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96047" y="979677"/>
            <a:ext cx="3298190" cy="519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50" b="1">
                <a:latin typeface="Georgia"/>
                <a:cs typeface="Georgia"/>
              </a:rPr>
              <a:t>For</a:t>
            </a:r>
            <a:r>
              <a:rPr dirty="0" sz="3250" spc="-85" b="1">
                <a:latin typeface="Georgia"/>
                <a:cs typeface="Georgia"/>
              </a:rPr>
              <a:t> </a:t>
            </a:r>
            <a:r>
              <a:rPr dirty="0" sz="3250" b="1">
                <a:latin typeface="Georgia"/>
                <a:cs typeface="Georgia"/>
              </a:rPr>
              <a:t>Full</a:t>
            </a:r>
            <a:r>
              <a:rPr dirty="0" sz="3250" spc="-75" b="1">
                <a:latin typeface="Georgia"/>
                <a:cs typeface="Georgia"/>
              </a:rPr>
              <a:t> </a:t>
            </a:r>
            <a:r>
              <a:rPr dirty="0" sz="3250" spc="-10" b="1">
                <a:latin typeface="Georgia"/>
                <a:cs typeface="Georgia"/>
              </a:rPr>
              <a:t>Report</a:t>
            </a:r>
            <a:endParaRPr sz="32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76847" y="1150746"/>
            <a:ext cx="5734050" cy="13258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0" spc="-525" b="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8500" spc="-84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8500" spc="-735" b="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5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2671" y="2414016"/>
            <a:ext cx="2962655" cy="1883664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85115" rIns="0" bIns="0" rtlCol="0" vert="horz">
            <a:spAutoFit/>
          </a:bodyPr>
          <a:lstStyle/>
          <a:p>
            <a:pPr algn="ctr" marL="238125">
              <a:lnSpc>
                <a:spcPct val="100000"/>
              </a:lnSpc>
              <a:spcBef>
                <a:spcPts val="2245"/>
              </a:spcBef>
            </a:pPr>
            <a:r>
              <a:rPr dirty="0"/>
              <a:t>COGNITIVE</a:t>
            </a:r>
            <a:r>
              <a:rPr dirty="0" spc="120"/>
              <a:t> </a:t>
            </a:r>
            <a:r>
              <a:rPr dirty="0"/>
              <a:t>MARKET</a:t>
            </a:r>
            <a:r>
              <a:rPr dirty="0" spc="114"/>
              <a:t> </a:t>
            </a:r>
            <a:r>
              <a:rPr dirty="0" spc="-10"/>
              <a:t>RESEARCH</a:t>
            </a:r>
          </a:p>
          <a:p>
            <a:pPr algn="ctr" marL="233045">
              <a:lnSpc>
                <a:spcPct val="100000"/>
              </a:lnSpc>
              <a:spcBef>
                <a:spcPts val="1125"/>
              </a:spcBef>
              <a:tabLst>
                <a:tab pos="1344930" algn="l"/>
                <a:tab pos="2155825" algn="l"/>
                <a:tab pos="5991225" algn="l"/>
                <a:tab pos="6323965" algn="l"/>
                <a:tab pos="7456170" algn="l"/>
              </a:tabLst>
            </a:pPr>
            <a:r>
              <a:rPr dirty="0" sz="3700" spc="250" b="0">
                <a:latin typeface="Lato"/>
                <a:cs typeface="Lato"/>
              </a:rPr>
              <a:t>Tel:</a:t>
            </a:r>
            <a:r>
              <a:rPr dirty="0" sz="3700" b="0">
                <a:latin typeface="Lato"/>
                <a:cs typeface="Lato"/>
              </a:rPr>
              <a:t>	+</a:t>
            </a:r>
            <a:r>
              <a:rPr dirty="0" sz="3700" spc="-590" b="0">
                <a:latin typeface="Lato"/>
                <a:cs typeface="Lato"/>
              </a:rPr>
              <a:t> </a:t>
            </a:r>
            <a:r>
              <a:rPr dirty="0" sz="3700" spc="-50" b="0">
                <a:latin typeface="Lato"/>
                <a:cs typeface="Lato"/>
              </a:rPr>
              <a:t>1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5" b="0">
                <a:latin typeface="Lato"/>
                <a:cs typeface="Lato"/>
              </a:rPr>
              <a:t>312</a:t>
            </a:r>
            <a:r>
              <a:rPr dirty="0" sz="3700" spc="-55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45" b="0">
                <a:latin typeface="Lato"/>
                <a:cs typeface="Lato"/>
              </a:rPr>
              <a:t>376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54" b="0">
                <a:latin typeface="Lato"/>
                <a:cs typeface="Lato"/>
              </a:rPr>
              <a:t>8303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-50" b="0">
                <a:latin typeface="Lato"/>
                <a:cs typeface="Lato"/>
              </a:rPr>
              <a:t>|</a:t>
            </a:r>
            <a:r>
              <a:rPr dirty="0" sz="3700" b="0">
                <a:latin typeface="Lato"/>
                <a:cs typeface="Lato"/>
              </a:rPr>
              <a:t>	+</a:t>
            </a:r>
            <a:r>
              <a:rPr dirty="0" sz="3700" spc="-580" b="0">
                <a:latin typeface="Lato"/>
                <a:cs typeface="Lato"/>
              </a:rPr>
              <a:t> </a:t>
            </a:r>
            <a:r>
              <a:rPr dirty="0" sz="3700" spc="160" b="0">
                <a:latin typeface="Lato"/>
                <a:cs typeface="Lato"/>
              </a:rPr>
              <a:t>44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5" b="0">
                <a:latin typeface="Lato"/>
                <a:cs typeface="Lato"/>
              </a:rPr>
              <a:t>020</a:t>
            </a:r>
            <a:r>
              <a:rPr dirty="0" sz="3700" spc="-54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75" b="0">
                <a:latin typeface="Lato"/>
                <a:cs typeface="Lato"/>
              </a:rPr>
              <a:t>8123</a:t>
            </a:r>
            <a:r>
              <a:rPr dirty="0" sz="3700" spc="-57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54" b="0">
                <a:latin typeface="Lato"/>
                <a:cs typeface="Lato"/>
              </a:rPr>
              <a:t>0732 </a:t>
            </a:r>
            <a:endParaRPr sz="3700">
              <a:latin typeface="Lato"/>
              <a:cs typeface="Lato"/>
            </a:endParaRPr>
          </a:p>
          <a:p>
            <a:pPr algn="ctr" marL="233045">
              <a:lnSpc>
                <a:spcPct val="100000"/>
              </a:lnSpc>
              <a:spcBef>
                <a:spcPts val="755"/>
              </a:spcBef>
              <a:tabLst>
                <a:tab pos="1805939" algn="l"/>
                <a:tab pos="3284854" algn="l"/>
              </a:tabLst>
            </a:pPr>
            <a:r>
              <a:rPr dirty="0" sz="3700" spc="290" b="0">
                <a:latin typeface="Lato"/>
                <a:cs typeface="Lato"/>
              </a:rPr>
              <a:t>India:</a:t>
            </a:r>
            <a:r>
              <a:rPr dirty="0" sz="3700" b="0">
                <a:latin typeface="Lato"/>
                <a:cs typeface="Lato"/>
              </a:rPr>
              <a:t>	(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+</a:t>
            </a:r>
            <a:r>
              <a:rPr dirty="0" sz="3700" spc="-580" b="0">
                <a:latin typeface="Lato"/>
                <a:cs typeface="Lato"/>
              </a:rPr>
              <a:t> </a:t>
            </a:r>
            <a:r>
              <a:rPr dirty="0" sz="3700" spc="180" b="0">
                <a:latin typeface="Lato"/>
                <a:cs typeface="Lato"/>
              </a:rPr>
              <a:t>91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-50" b="0">
                <a:latin typeface="Lato"/>
                <a:cs typeface="Lato"/>
              </a:rPr>
              <a:t>)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0" b="0">
                <a:latin typeface="Lato"/>
                <a:cs typeface="Lato"/>
              </a:rPr>
              <a:t>983</a:t>
            </a:r>
            <a:r>
              <a:rPr dirty="0" sz="3700" spc="-51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45" b="0">
                <a:latin typeface="Lato"/>
                <a:cs typeface="Lato"/>
              </a:rPr>
              <a:t>496</a:t>
            </a:r>
            <a:r>
              <a:rPr dirty="0" sz="3700" spc="-57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spc="254" b="0">
                <a:latin typeface="Lato"/>
                <a:cs typeface="Lato"/>
              </a:rPr>
              <a:t>8611 </a:t>
            </a:r>
            <a:endParaRPr sz="3700">
              <a:latin typeface="Lato"/>
              <a:cs typeface="Lato"/>
            </a:endParaRPr>
          </a:p>
          <a:p>
            <a:pPr algn="ctr" marL="158115">
              <a:lnSpc>
                <a:spcPct val="100000"/>
              </a:lnSpc>
              <a:spcBef>
                <a:spcPts val="760"/>
              </a:spcBef>
            </a:pPr>
            <a:r>
              <a:rPr dirty="0" sz="4200" spc="350" b="0">
                <a:latin typeface="Lato"/>
                <a:cs typeface="Lato"/>
              </a:rPr>
              <a:t>sales@</a:t>
            </a:r>
            <a:r>
              <a:rPr dirty="0" sz="4200" spc="-625" b="0">
                <a:latin typeface="Lato"/>
                <a:cs typeface="Lato"/>
              </a:rPr>
              <a:t> </a:t>
            </a:r>
            <a:r>
              <a:rPr dirty="0" sz="4200" spc="400" b="0">
                <a:latin typeface="Lato"/>
                <a:cs typeface="Lato"/>
              </a:rPr>
              <a:t>cognitivemarketresearch.</a:t>
            </a:r>
            <a:r>
              <a:rPr dirty="0" sz="4200" spc="-625" b="0">
                <a:latin typeface="Lato"/>
                <a:cs typeface="Lato"/>
              </a:rPr>
              <a:t> </a:t>
            </a:r>
            <a:r>
              <a:rPr dirty="0" sz="4200" spc="245" b="0">
                <a:latin typeface="Lato"/>
                <a:cs typeface="Lato"/>
              </a:rPr>
              <a:t>com</a:t>
            </a:r>
            <a:endParaRPr sz="42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490"/>
              </a:spcBef>
              <a:tabLst>
                <a:tab pos="2151380" algn="l"/>
                <a:tab pos="3284220" algn="l"/>
                <a:tab pos="4554855" algn="l"/>
                <a:tab pos="6693534" algn="l"/>
                <a:tab pos="7089775" algn="l"/>
              </a:tabLst>
            </a:pPr>
            <a:r>
              <a:rPr dirty="0" sz="4250" spc="325" b="0">
                <a:latin typeface="Lato"/>
                <a:cs typeface="Lato"/>
              </a:rPr>
              <a:t>Access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240" b="0">
                <a:latin typeface="Lato"/>
                <a:cs typeface="Lato"/>
              </a:rPr>
              <a:t>the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285" b="0">
                <a:latin typeface="Lato"/>
                <a:cs typeface="Lato"/>
              </a:rPr>
              <a:t>Full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25" b="0">
                <a:latin typeface="Lato"/>
                <a:cs typeface="Lato"/>
              </a:rPr>
              <a:t>Report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-50" b="0">
                <a:latin typeface="Lato"/>
                <a:cs typeface="Lato"/>
              </a:rPr>
              <a:t>: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u="sng" sz="4250" spc="38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http://tinyurl.com/meherdye </a:t>
            </a:r>
            <a:endParaRPr sz="42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sz="4250">
              <a:latin typeface="Lato"/>
              <a:cs typeface="Lato"/>
            </a:endParaRPr>
          </a:p>
          <a:p>
            <a:pPr algn="ctr" marR="67945">
              <a:lnSpc>
                <a:spcPts val="3290"/>
              </a:lnSpc>
              <a:tabLst>
                <a:tab pos="1395095" algn="l"/>
                <a:tab pos="2369820" algn="l"/>
                <a:tab pos="3162300" algn="l"/>
              </a:tabLst>
            </a:pPr>
            <a:r>
              <a:rPr dirty="0" sz="2900" spc="220" b="0">
                <a:latin typeface="Lato"/>
                <a:cs typeface="Lato"/>
              </a:rPr>
              <a:t>Please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95" b="0">
                <a:latin typeface="Lato"/>
                <a:cs typeface="Lato"/>
              </a:rPr>
              <a:t>visit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55" b="0">
                <a:latin typeface="Lato"/>
                <a:cs typeface="Lato"/>
              </a:rPr>
              <a:t>our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35" b="0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 marR="71120">
              <a:lnSpc>
                <a:spcPts val="3290"/>
              </a:lnSpc>
            </a:pPr>
            <a:r>
              <a:rPr dirty="0" u="sng" sz="2900" spc="26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2024-02-14T11:14:55Z</dcterms:created>
  <dcterms:modified xsi:type="dcterms:W3CDTF">2024-02-14T11:14:55Z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