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1.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2uswk2sa"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gradFill rotWithShape="1">
          <a:gsLst>
            <a:gs pos="0">
              <a:srgbClr val="424141">
                <a:alpha val="100000"/>
              </a:srgbClr>
            </a:gs>
            <a:gs pos="100000">
              <a:srgbClr val="605FB6">
                <a:alpha val="100000"/>
              </a:srgbClr>
            </a:gs>
          </a:gsLst>
          <a:lin ang="5400000"/>
        </a:gra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5681"/>
          <a:stretch>
            <a:fillRect/>
          </a:stretch>
        </p:blipFill>
        <p:spPr>
          <a:xfrm>
            <a:off x="0" y="23449"/>
            <a:ext cx="1818740" cy="2010502"/>
          </a:xfrm>
          <a:prstGeom prst="rect">
            <a:avLst/>
          </a:prstGeom>
        </p:spPr>
      </p:pic>
      <p:sp>
        <p:nvSpPr>
          <p:cNvPr id="3" name="TextBox 3"/>
          <p:cNvSpPr txBox="1"/>
          <p:nvPr/>
        </p:nvSpPr>
        <p:spPr>
          <a:xfrm>
            <a:off x="219248" y="3728286"/>
            <a:ext cx="15782751" cy="3665747"/>
          </a:xfrm>
          <a:prstGeom prst="rect">
            <a:avLst/>
          </a:prstGeom>
        </p:spPr>
        <p:txBody>
          <a:bodyPr wrap="square" lIns="0" tIns="0" rIns="0" bIns="0" rtlCol="0" anchor="t">
            <a:spAutoFit/>
          </a:bodyPr>
          <a:lstStyle/>
          <a:p>
            <a:pPr>
              <a:lnSpc>
                <a:spcPts val="7140"/>
              </a:lnSpc>
            </a:pPr>
            <a:r>
              <a:rPr lang="en-US" sz="7000">
                <a:solidFill>
                  <a:srgbClr val="FFFFFF"/>
                </a:solidFill>
                <a:latin typeface="Poppins"/>
              </a:rPr>
              <a:t>INSURANCE CLAIMS </a:t>
            </a:r>
          </a:p>
          <a:p>
            <a:pPr>
              <a:lnSpc>
                <a:spcPts val="7140"/>
              </a:lnSpc>
            </a:pPr>
            <a:r>
              <a:rPr lang="en-US" sz="7000">
                <a:solidFill>
                  <a:srgbClr val="FFFFFF"/>
                </a:solidFill>
                <a:latin typeface="Poppins"/>
              </a:rPr>
              <a:t>MANAGEMENT</a:t>
            </a:r>
          </a:p>
          <a:p>
            <a:pPr>
              <a:lnSpc>
                <a:spcPts val="7140"/>
              </a:lnSpc>
            </a:pPr>
            <a:r>
              <a:rPr lang="en-US" sz="7000">
                <a:solidFill>
                  <a:srgbClr val="FFFFFF"/>
                </a:solidFill>
                <a:latin typeface="Poppins"/>
              </a:rPr>
              <a:t>MARKET REPORT </a:t>
            </a:r>
          </a:p>
          <a:p>
            <a:pPr>
              <a:lnSpc>
                <a:spcPts val="7140"/>
              </a:lnSpc>
            </a:pPr>
            <a:r>
              <a:rPr lang="en-US" sz="7000">
                <a:solidFill>
                  <a:srgbClr val="FFFFFF"/>
                </a:solidFill>
                <a:latin typeface="Poppins"/>
              </a:rPr>
              <a:t>2024</a:t>
            </a:r>
          </a:p>
        </p:txBody>
      </p:sp>
      <p:sp>
        <p:nvSpPr>
          <p:cNvPr id="4" name="TextBox 4"/>
          <p:cNvSpPr txBox="1"/>
          <p:nvPr/>
        </p:nvSpPr>
        <p:spPr>
          <a:xfrm>
            <a:off x="0" y="9521969"/>
            <a:ext cx="10769683" cy="566419"/>
          </a:xfrm>
          <a:prstGeom prst="rect">
            <a:avLst/>
          </a:prstGeom>
        </p:spPr>
        <p:txBody>
          <a:bodyPr lIns="0" tIns="0" rIns="0" bIns="0" rtlCol="0" anchor="t">
            <a:spAutoFit/>
          </a:bodyPr>
          <a:lstStyle/>
          <a:p>
            <a:pPr algn="ctr">
              <a:lnSpc>
                <a:spcPts val="4480"/>
              </a:lnSpc>
            </a:pPr>
            <a:r>
              <a:rPr lang="en-US" sz="3200">
                <a:solidFill>
                  <a:srgbClr val="FFFFFF"/>
                </a:solidFill>
                <a:latin typeface="Poppins"/>
              </a:rPr>
              <a:t>Qualitative Analysis + Quantitative Analysis</a:t>
            </a:r>
          </a:p>
        </p:txBody>
      </p:sp>
      <p:sp>
        <p:nvSpPr>
          <p:cNvPr id="5" name="Freeform 5"/>
          <p:cNvSpPr/>
          <p:nvPr/>
        </p:nvSpPr>
        <p:spPr>
          <a:xfrm flipH="1">
            <a:off x="8529402" y="23449"/>
            <a:ext cx="10470989" cy="10263551"/>
          </a:xfrm>
          <a:custGeom>
            <a:rect l="l" t="t" r="r" b="b"/>
            <a:pathLst>
              <a:path w="10470989" h="10263551">
                <a:moveTo>
                  <a:pt x="10470989" y="0"/>
                </a:moveTo>
                <a:lnTo>
                  <a:pt x="0" y="0"/>
                </a:lnTo>
                <a:lnTo>
                  <a:pt x="0" y="10263551"/>
                </a:lnTo>
                <a:lnTo>
                  <a:pt x="10470989" y="10263551"/>
                </a:lnTo>
                <a:lnTo>
                  <a:pt x="10470989" y="0"/>
                </a:lnTo>
                <a:close/>
              </a:path>
            </a:pathLst>
          </a:custGeom>
          <a:blipFill>
            <a:blip r:embed="rId3"/>
            <a:stretch>
              <a:fillRect t="-3014" r="-79509" b="0"/>
            </a:stretch>
          </a:blipFill>
        </p:spPr>
        <p:txBody>
          <a:body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9777" b="0"/>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gradFill rotWithShape="1">
              <a:gsLst>
                <a:gs pos="0">
                  <a:srgbClr val="000000">
                    <a:alpha val="71000"/>
                  </a:srgbClr>
                </a:gs>
                <a:gs pos="100000">
                  <a:srgbClr val="033A84">
                    <a:alpha val="71000"/>
                  </a:srgbClr>
                </a:gs>
              </a:gsLst>
              <a:path path="circle">
                <a:fillToRect r="100000" b="100000"/>
              </a:path>
              <a:tileRect l="-100000" t="-100000"/>
            </a:gra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795670" y="2865159"/>
            <a:ext cx="15421953" cy="6197600"/>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Poppins"/>
              </a:rPr>
              <a:t>The global insurance claims management solution market has witnessed significant growth and evolution in recent years, driven by the increasing complexity of insurance processes and the imperative for efficiency in claims handling. As per ISO, 5.3% of residences that were insured experienced a claim in 2021. In 2021, 97.7% of homeowners insurance claims involved property damage, including theft. Insurance claims management systems are essential for automating and optimizing the entire claims process, from start to finish, which boosts productivity, lowers expenses, and increases client satisfaction.</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0455924" y="7186573"/>
            <a:ext cx="7985204" cy="2417514"/>
            <a:chExt cx="860407" cy="260488"/>
          </a:xfrm>
        </p:grpSpPr>
        <p:sp>
          <p:nvSpPr>
            <p:cNvPr id="4" name="Freeform 4"/>
            <p:cNvSpPr/>
            <p:nvPr/>
          </p:nvSpPr>
          <p:spPr>
            <a:xfrm>
              <a:off x="0" y="0"/>
              <a:ext cx="860407" cy="260488"/>
            </a:xfrm>
            <a:custGeom>
              <a:rect l="l" t="t" r="r" b="b"/>
              <a:pathLst>
                <a:path w="860407" h="260488">
                  <a:moveTo>
                    <a:pt x="96953" y="0"/>
                  </a:moveTo>
                  <a:lnTo>
                    <a:pt x="763454" y="0"/>
                  </a:lnTo>
                  <a:cubicBezTo>
                    <a:pt x="817000" y="0"/>
                    <a:pt x="860407" y="43407"/>
                    <a:pt x="860407" y="96953"/>
                  </a:cubicBezTo>
                  <a:lnTo>
                    <a:pt x="860407" y="163534"/>
                  </a:lnTo>
                  <a:cubicBezTo>
                    <a:pt x="860407" y="217080"/>
                    <a:pt x="817000" y="260488"/>
                    <a:pt x="763454" y="260488"/>
                  </a:cubicBezTo>
                  <a:lnTo>
                    <a:pt x="96953" y="260488"/>
                  </a:lnTo>
                  <a:cubicBezTo>
                    <a:pt x="43407" y="260488"/>
                    <a:pt x="0" y="217080"/>
                    <a:pt x="0" y="163534"/>
                  </a:cubicBezTo>
                  <a:lnTo>
                    <a:pt x="0" y="96953"/>
                  </a:lnTo>
                  <a:cubicBezTo>
                    <a:pt x="0" y="43407"/>
                    <a:pt x="43407" y="0"/>
                    <a:pt x="96953" y="0"/>
                  </a:cubicBezTo>
                  <a:close/>
                </a:path>
              </a:pathLst>
            </a:custGeom>
            <a:gradFill rotWithShape="1">
              <a:gsLst>
                <a:gs pos="0">
                  <a:srgbClr val="000000">
                    <a:alpha val="82000"/>
                  </a:srgbClr>
                </a:gs>
                <a:gs pos="100000">
                  <a:srgbClr val="033A84">
                    <a:alpha val="82000"/>
                  </a:srgbClr>
                </a:gs>
              </a:gsLst>
              <a:path path="circle">
                <a:fillToRect r="100000" b="100000"/>
              </a:path>
              <a:tileRect l="-100000" t="-100000"/>
            </a:gra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790667" y="7536788"/>
            <a:ext cx="1986169" cy="1983686"/>
          </a:xfrm>
          <a:custGeom>
            <a:rect l="l" t="t" r="r" b="b"/>
            <a:pathLst>
              <a:path w="1986168" h="1983686">
                <a:moveTo>
                  <a:pt x="0" y="0"/>
                </a:moveTo>
                <a:lnTo>
                  <a:pt x="1986170" y="0"/>
                </a:lnTo>
                <a:lnTo>
                  <a:pt x="1986170" y="1983686"/>
                </a:lnTo>
                <a:lnTo>
                  <a:pt x="0" y="1983686"/>
                </a:lnTo>
                <a:lnTo>
                  <a:pt x="0" y="0"/>
                </a:lnTo>
                <a:close/>
              </a:path>
            </a:pathLst>
          </a:custGeom>
          <a:blipFill>
            <a:blip r:embed="rId3"/>
            <a:stretch>
              <a:fillRect/>
            </a:stretch>
          </a:blipFill>
        </p:spPr>
        <p:txBody>
          <a:bodyPr/>
          <a:lstStyle/>
          <a:p/>
        </p:txBody>
      </p:sp>
      <p:grpSp>
        <p:nvGrpSpPr>
          <p:cNvPr id="7" name="Group 7"/>
          <p:cNvGrpSpPr/>
          <p:nvPr/>
        </p:nvGrpSpPr>
        <p:grpSpPr>
          <a:xfrm>
            <a:off x="10744361" y="7457405"/>
            <a:ext cx="1956918" cy="195691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0455924" y="2083899"/>
            <a:ext cx="7985204" cy="2417514"/>
            <a:chExt cx="860407" cy="260488"/>
          </a:xfrm>
        </p:grpSpPr>
        <p:sp>
          <p:nvSpPr>
            <p:cNvPr id="11" name="Freeform 11"/>
            <p:cNvSpPr/>
            <p:nvPr/>
          </p:nvSpPr>
          <p:spPr>
            <a:xfrm>
              <a:off x="0" y="0"/>
              <a:ext cx="860407" cy="260488"/>
            </a:xfrm>
            <a:custGeom>
              <a:rect l="l" t="t" r="r" b="b"/>
              <a:pathLst>
                <a:path w="860407" h="260488">
                  <a:moveTo>
                    <a:pt x="96953" y="0"/>
                  </a:moveTo>
                  <a:lnTo>
                    <a:pt x="763454" y="0"/>
                  </a:lnTo>
                  <a:cubicBezTo>
                    <a:pt x="817000" y="0"/>
                    <a:pt x="860407" y="43407"/>
                    <a:pt x="860407" y="96953"/>
                  </a:cubicBezTo>
                  <a:lnTo>
                    <a:pt x="860407" y="163534"/>
                  </a:lnTo>
                  <a:cubicBezTo>
                    <a:pt x="860407" y="217080"/>
                    <a:pt x="817000" y="260488"/>
                    <a:pt x="763454" y="260488"/>
                  </a:cubicBezTo>
                  <a:lnTo>
                    <a:pt x="96953" y="260488"/>
                  </a:lnTo>
                  <a:cubicBezTo>
                    <a:pt x="43407" y="260488"/>
                    <a:pt x="0" y="217080"/>
                    <a:pt x="0" y="163534"/>
                  </a:cubicBezTo>
                  <a:lnTo>
                    <a:pt x="0" y="96953"/>
                  </a:lnTo>
                  <a:cubicBezTo>
                    <a:pt x="0" y="43407"/>
                    <a:pt x="43407" y="0"/>
                    <a:pt x="96953" y="0"/>
                  </a:cubicBezTo>
                  <a:close/>
                </a:path>
              </a:pathLst>
            </a:custGeom>
            <a:gradFill rotWithShape="1">
              <a:gsLst>
                <a:gs pos="0">
                  <a:srgbClr val="000000">
                    <a:alpha val="82000"/>
                  </a:srgbClr>
                </a:gs>
                <a:gs pos="100000">
                  <a:srgbClr val="033A84">
                    <a:alpha val="82000"/>
                  </a:srgbClr>
                </a:gs>
              </a:gsLst>
              <a:path path="circle">
                <a:fillToRect r="100000" b="100000"/>
              </a:path>
              <a:tileRect l="-100000" t="-100000"/>
            </a:gra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0790667" y="2386379"/>
            <a:ext cx="1986169" cy="1983686"/>
          </a:xfrm>
          <a:custGeom>
            <a:rect l="l" t="t" r="r" b="b"/>
            <a:pathLst>
              <a:path w="1986168" h="1983686">
                <a:moveTo>
                  <a:pt x="0" y="0"/>
                </a:moveTo>
                <a:lnTo>
                  <a:pt x="1986170" y="0"/>
                </a:lnTo>
                <a:lnTo>
                  <a:pt x="1986170" y="1983687"/>
                </a:lnTo>
                <a:lnTo>
                  <a:pt x="0" y="1983687"/>
                </a:lnTo>
                <a:lnTo>
                  <a:pt x="0" y="0"/>
                </a:lnTo>
                <a:close/>
              </a:path>
            </a:pathLst>
          </a:custGeom>
          <a:blipFill>
            <a:blip r:embed="rId3"/>
            <a:stretch>
              <a:fillRect/>
            </a:stretch>
          </a:blipFill>
        </p:spPr>
        <p:txBody>
          <a:bodyPr/>
          <a:lstStyle/>
          <a:p/>
        </p:txBody>
      </p:sp>
      <p:grpSp>
        <p:nvGrpSpPr>
          <p:cNvPr id="14" name="Group 14"/>
          <p:cNvGrpSpPr/>
          <p:nvPr/>
        </p:nvGrpSpPr>
        <p:grpSpPr>
          <a:xfrm>
            <a:off x="10744361" y="2306996"/>
            <a:ext cx="1956918" cy="1956918"/>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7" name="Picture 17"/>
          <p:cNvPicPr>
            <a:picLocks noChangeAspect="1"/>
          </p:cNvPicPr>
          <p:nvPr/>
        </p:nvPicPr>
        <p:blipFill>
          <a:blip r:embed="rId4"/>
          <a:srcRect l="36500" t="25150" r="38480" b="26949"/>
          <a:stretch>
            <a:fillRect/>
          </a:stretch>
        </p:blipFill>
        <p:spPr>
          <a:xfrm>
            <a:off x="0" y="0"/>
            <a:ext cx="1935043" cy="2083899"/>
          </a:xfrm>
          <a:prstGeom prst="rect">
            <a:avLst/>
          </a:prstGeom>
        </p:spPr>
      </p:pic>
      <p:grpSp>
        <p:nvGrpSpPr>
          <p:cNvPr id="18" name="Group 18"/>
          <p:cNvGrpSpPr/>
          <p:nvPr/>
        </p:nvGrpSpPr>
        <p:grpSpPr>
          <a:xfrm>
            <a:off x="10485412" y="4635236"/>
            <a:ext cx="7985204" cy="2417514"/>
            <a:chExt cx="860407" cy="260488"/>
          </a:xfrm>
        </p:grpSpPr>
        <p:sp>
          <p:nvSpPr>
            <p:cNvPr id="19" name="Freeform 19"/>
            <p:cNvSpPr/>
            <p:nvPr/>
          </p:nvSpPr>
          <p:spPr>
            <a:xfrm>
              <a:off x="0" y="0"/>
              <a:ext cx="860407" cy="260488"/>
            </a:xfrm>
            <a:custGeom>
              <a:rect l="l" t="t" r="r" b="b"/>
              <a:pathLst>
                <a:path w="860407" h="260488">
                  <a:moveTo>
                    <a:pt x="96953" y="0"/>
                  </a:moveTo>
                  <a:lnTo>
                    <a:pt x="763454" y="0"/>
                  </a:lnTo>
                  <a:cubicBezTo>
                    <a:pt x="817000" y="0"/>
                    <a:pt x="860407" y="43407"/>
                    <a:pt x="860407" y="96953"/>
                  </a:cubicBezTo>
                  <a:lnTo>
                    <a:pt x="860407" y="163534"/>
                  </a:lnTo>
                  <a:cubicBezTo>
                    <a:pt x="860407" y="217080"/>
                    <a:pt x="817000" y="260488"/>
                    <a:pt x="763454" y="260488"/>
                  </a:cubicBezTo>
                  <a:lnTo>
                    <a:pt x="96953" y="260488"/>
                  </a:lnTo>
                  <a:cubicBezTo>
                    <a:pt x="43407" y="260488"/>
                    <a:pt x="0" y="217080"/>
                    <a:pt x="0" y="163534"/>
                  </a:cubicBezTo>
                  <a:lnTo>
                    <a:pt x="0" y="96953"/>
                  </a:lnTo>
                  <a:cubicBezTo>
                    <a:pt x="0" y="43407"/>
                    <a:pt x="43407" y="0"/>
                    <a:pt x="96953" y="0"/>
                  </a:cubicBezTo>
                  <a:close/>
                </a:path>
              </a:pathLst>
            </a:custGeom>
            <a:gradFill rotWithShape="1">
              <a:gsLst>
                <a:gs pos="0">
                  <a:srgbClr val="000000">
                    <a:alpha val="82000"/>
                  </a:srgbClr>
                </a:gs>
                <a:gs pos="100000">
                  <a:srgbClr val="033A84">
                    <a:alpha val="82000"/>
                  </a:srgbClr>
                </a:gs>
              </a:gsLst>
              <a:path path="circle">
                <a:fillToRect r="100000" b="100000"/>
              </a:path>
              <a:tileRect l="-100000" t="-100000"/>
            </a:gradFill>
          </p:spPr>
          <p:txBody>
            <a:bodyPr/>
            <a:lstStyle/>
            <a:p/>
          </p:txBody>
        </p:sp>
        <p:sp>
          <p:nvSpPr>
            <p:cNvPr id="20" name="TextBox 20"/>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1" name="Freeform 21"/>
          <p:cNvSpPr/>
          <p:nvPr/>
        </p:nvSpPr>
        <p:spPr>
          <a:xfrm>
            <a:off x="10820155" y="4937716"/>
            <a:ext cx="1986169" cy="1983686"/>
          </a:xfrm>
          <a:custGeom>
            <a:rect l="l" t="t" r="r" b="b"/>
            <a:pathLst>
              <a:path w="1986168" h="1983686">
                <a:moveTo>
                  <a:pt x="0" y="0"/>
                </a:moveTo>
                <a:lnTo>
                  <a:pt x="1986169" y="0"/>
                </a:lnTo>
                <a:lnTo>
                  <a:pt x="1986169" y="1983686"/>
                </a:lnTo>
                <a:lnTo>
                  <a:pt x="0" y="1983686"/>
                </a:lnTo>
                <a:lnTo>
                  <a:pt x="0" y="0"/>
                </a:lnTo>
                <a:close/>
              </a:path>
            </a:pathLst>
          </a:custGeom>
          <a:blipFill>
            <a:blip r:embed="rId3"/>
            <a:stretch>
              <a:fillRect/>
            </a:stretch>
          </a:blipFill>
        </p:spPr>
        <p:txBody>
          <a:bodyPr/>
          <a:lstStyle/>
          <a:p/>
        </p:txBody>
      </p:sp>
      <p:grpSp>
        <p:nvGrpSpPr>
          <p:cNvPr id="22" name="Group 22"/>
          <p:cNvGrpSpPr/>
          <p:nvPr/>
        </p:nvGrpSpPr>
        <p:grpSpPr>
          <a:xfrm>
            <a:off x="10773848" y="4858333"/>
            <a:ext cx="1956918" cy="1956918"/>
            <a:chExt cx="812800" cy="812800"/>
          </a:xfrm>
        </p:grpSpPr>
        <p:sp>
          <p:nvSpPr>
            <p:cNvPr id="23" name="Freeform 23"/>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4" name="TextBox 24"/>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5" name="TextBox 25"/>
          <p:cNvSpPr txBox="1"/>
          <p:nvPr/>
        </p:nvSpPr>
        <p:spPr>
          <a:xfrm>
            <a:off x="5162248" y="450876"/>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26" name="TextBox 26"/>
          <p:cNvSpPr txBox="1"/>
          <p:nvPr/>
        </p:nvSpPr>
        <p:spPr>
          <a:xfrm>
            <a:off x="11006056" y="7983341"/>
            <a:ext cx="1433528" cy="1120267"/>
          </a:xfrm>
          <a:prstGeom prst="rect">
            <a:avLst/>
          </a:prstGeom>
        </p:spPr>
        <p:txBody>
          <a:bodyPr lIns="0" tIns="0" rIns="0" bIns="0" rtlCol="0" anchor="t">
            <a:spAutoFit/>
          </a:bodyPr>
          <a:lstStyle/>
          <a:p>
            <a:pPr algn="ctr">
              <a:lnSpc>
                <a:spcPts val="2659"/>
              </a:lnSpc>
            </a:pPr>
            <a:r>
              <a:rPr lang="en-US" sz="4221">
                <a:solidFill>
                  <a:srgbClr val="1E3048"/>
                </a:solidFill>
                <a:latin typeface="Poppins Bold"/>
              </a:rPr>
              <a:t>2024- 2031</a:t>
            </a:r>
          </a:p>
        </p:txBody>
      </p:sp>
      <p:sp>
        <p:nvSpPr>
          <p:cNvPr id="27" name="TextBox 27"/>
          <p:cNvSpPr txBox="1"/>
          <p:nvPr/>
        </p:nvSpPr>
        <p:spPr>
          <a:xfrm>
            <a:off x="12701279" y="7573650"/>
            <a:ext cx="5365204" cy="1591077"/>
          </a:xfrm>
          <a:prstGeom prst="rect">
            <a:avLst/>
          </a:prstGeom>
        </p:spPr>
        <p:txBody>
          <a:bodyPr lIns="0" tIns="0" rIns="0" bIns="0" rtlCol="0" anchor="t">
            <a:spAutoFit/>
          </a:bodyPr>
          <a:lstStyle/>
          <a:p>
            <a:pPr algn="ctr">
              <a:lnSpc>
                <a:spcPts val="6220"/>
              </a:lnSpc>
            </a:pPr>
            <a:r>
              <a:rPr lang="en-US" sz="4443">
                <a:solidFill>
                  <a:srgbClr val="FFFFFF"/>
                </a:solidFill>
                <a:latin typeface="Poppins"/>
              </a:rPr>
              <a:t>CAGR</a:t>
            </a:r>
          </a:p>
          <a:p>
            <a:pPr algn="ctr">
              <a:lnSpc>
                <a:spcPts val="6220"/>
              </a:lnSpc>
              <a:spcBef>
                <a:spcPct val="0"/>
              </a:spcBef>
            </a:pPr>
            <a:r>
              <a:rPr lang="en-US" sz="4443">
                <a:solidFill>
                  <a:srgbClr val="FFFFFF"/>
                </a:solidFill>
                <a:latin typeface="Poppins"/>
              </a:rPr>
              <a:t>6.09%</a:t>
            </a:r>
          </a:p>
        </p:txBody>
      </p:sp>
      <p:sp>
        <p:nvSpPr>
          <p:cNvPr id="28" name="TextBox 28"/>
          <p:cNvSpPr txBox="1"/>
          <p:nvPr/>
        </p:nvSpPr>
        <p:spPr>
          <a:xfrm>
            <a:off x="11006056" y="3209652"/>
            <a:ext cx="1433528" cy="463333"/>
          </a:xfrm>
          <a:prstGeom prst="rect">
            <a:avLst/>
          </a:prstGeom>
        </p:spPr>
        <p:txBody>
          <a:bodyPr lIns="0" tIns="0" rIns="0" bIns="0" rtlCol="0" anchor="t">
            <a:spAutoFit/>
          </a:bodyPr>
          <a:lstStyle/>
          <a:p>
            <a:pPr algn="ctr">
              <a:lnSpc>
                <a:spcPts val="2870"/>
              </a:lnSpc>
            </a:pPr>
            <a:r>
              <a:rPr lang="en-US" sz="4221">
                <a:solidFill>
                  <a:srgbClr val="1E3048"/>
                </a:solidFill>
                <a:latin typeface="Poppins Bold"/>
              </a:rPr>
              <a:t>2024</a:t>
            </a:r>
          </a:p>
        </p:txBody>
      </p:sp>
      <p:sp>
        <p:nvSpPr>
          <p:cNvPr id="29" name="TextBox 29"/>
          <p:cNvSpPr txBox="1"/>
          <p:nvPr/>
        </p:nvSpPr>
        <p:spPr>
          <a:xfrm>
            <a:off x="12439583" y="2426524"/>
            <a:ext cx="6031033" cy="1591077"/>
          </a:xfrm>
          <a:prstGeom prst="rect">
            <a:avLst/>
          </a:prstGeom>
        </p:spPr>
        <p:txBody>
          <a:bodyPr lIns="0" tIns="0" rIns="0" bIns="0" rtlCol="0" anchor="t">
            <a:spAutoFit/>
          </a:bodyPr>
          <a:lstStyle/>
          <a:p>
            <a:pPr algn="ctr">
              <a:lnSpc>
                <a:spcPts val="6220"/>
              </a:lnSpc>
            </a:pPr>
            <a:r>
              <a:rPr lang="en-US" sz="4443">
                <a:solidFill>
                  <a:srgbClr val="FFFFFF"/>
                </a:solidFill>
                <a:latin typeface="Poppins"/>
              </a:rPr>
              <a:t>MARKET SIZE</a:t>
            </a:r>
          </a:p>
          <a:p>
            <a:pPr algn="ctr">
              <a:lnSpc>
                <a:spcPts val="6220"/>
              </a:lnSpc>
              <a:spcBef>
                <a:spcPct val="0"/>
              </a:spcBef>
            </a:pPr>
            <a:r>
              <a:rPr lang="en-US" sz="4443">
                <a:solidFill>
                  <a:srgbClr val="FFFFFF"/>
                </a:solidFill>
                <a:latin typeface="Poppins"/>
              </a:rPr>
              <a:t>$15,764.89 Million</a:t>
            </a:r>
          </a:p>
        </p:txBody>
      </p:sp>
      <p:sp>
        <p:nvSpPr>
          <p:cNvPr id="30" name="TextBox 30"/>
          <p:cNvSpPr txBox="1"/>
          <p:nvPr/>
        </p:nvSpPr>
        <p:spPr>
          <a:xfrm>
            <a:off x="11035544" y="5760989"/>
            <a:ext cx="1433528" cy="463333"/>
          </a:xfrm>
          <a:prstGeom prst="rect">
            <a:avLst/>
          </a:prstGeom>
        </p:spPr>
        <p:txBody>
          <a:bodyPr lIns="0" tIns="0" rIns="0" bIns="0" rtlCol="0" anchor="t">
            <a:spAutoFit/>
          </a:bodyPr>
          <a:lstStyle/>
          <a:p>
            <a:pPr algn="ctr">
              <a:lnSpc>
                <a:spcPts val="2870"/>
              </a:lnSpc>
            </a:pPr>
            <a:r>
              <a:rPr lang="en-US" sz="4221">
                <a:solidFill>
                  <a:srgbClr val="1E3048"/>
                </a:solidFill>
                <a:latin typeface="Poppins Bold"/>
              </a:rPr>
              <a:t>2030</a:t>
            </a:r>
          </a:p>
        </p:txBody>
      </p:sp>
      <p:sp>
        <p:nvSpPr>
          <p:cNvPr id="31" name="TextBox 31"/>
          <p:cNvSpPr txBox="1"/>
          <p:nvPr/>
        </p:nvSpPr>
        <p:spPr>
          <a:xfrm>
            <a:off x="12469071" y="4977861"/>
            <a:ext cx="6031033" cy="1591077"/>
          </a:xfrm>
          <a:prstGeom prst="rect">
            <a:avLst/>
          </a:prstGeom>
        </p:spPr>
        <p:txBody>
          <a:bodyPr lIns="0" tIns="0" rIns="0" bIns="0" rtlCol="0" anchor="t">
            <a:spAutoFit/>
          </a:bodyPr>
          <a:lstStyle/>
          <a:p>
            <a:pPr algn="ctr">
              <a:lnSpc>
                <a:spcPts val="6220"/>
              </a:lnSpc>
            </a:pPr>
            <a:r>
              <a:rPr lang="en-US" sz="4443">
                <a:solidFill>
                  <a:srgbClr val="FFFFFF"/>
                </a:solidFill>
                <a:latin typeface="Poppins"/>
              </a:rPr>
              <a:t>FORECAST</a:t>
            </a:r>
          </a:p>
          <a:p>
            <a:pPr algn="ctr">
              <a:lnSpc>
                <a:spcPts val="6220"/>
              </a:lnSpc>
              <a:spcBef>
                <a:spcPct val="0"/>
              </a:spcBef>
            </a:pPr>
            <a:r>
              <a:rPr lang="en-US" sz="4443">
                <a:solidFill>
                  <a:srgbClr val="FFFFFF"/>
                </a:solidFill>
                <a:latin typeface="Poppins"/>
              </a:rPr>
              <a:t>$22,340.54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922689" y="4014605"/>
            <a:ext cx="8150710" cy="3584691"/>
            <a:chExt cx="8170985" cy="3593608"/>
          </a:xfrm>
        </p:grpSpPr>
        <p:sp>
          <p:nvSpPr>
            <p:cNvPr id="4" name="Freeform 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gradFill rotWithShape="1">
              <a:gsLst>
                <a:gs pos="0">
                  <a:srgbClr val="000000">
                    <a:alpha val="83000"/>
                  </a:srgbClr>
                </a:gs>
                <a:gs pos="100000">
                  <a:srgbClr val="033A84">
                    <a:alpha val="83000"/>
                  </a:srgbClr>
                </a:gs>
              </a:gsLst>
              <a:path path="circle">
                <a:fillToRect r="100000" b="100000"/>
              </a:path>
              <a:tileRect l="-100000" t="-100000"/>
            </a:gradFill>
          </p:spPr>
          <p:txBody>
            <a:bodyPr/>
            <a:lstStyle/>
            <a:p/>
          </p:txBody>
        </p:sp>
      </p:grpSp>
      <p:grpSp>
        <p:nvGrpSpPr>
          <p:cNvPr id="5" name="Group 5"/>
          <p:cNvGrpSpPr/>
          <p:nvPr/>
        </p:nvGrpSpPr>
        <p:grpSpPr>
          <a:xfrm rot="5400000">
            <a:off x="1495117" y="3580856"/>
            <a:ext cx="1060512" cy="4050746"/>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gradFill rotWithShape="1">
              <a:gsLst>
                <a:gs pos="0">
                  <a:srgbClr val="CDFFD8">
                    <a:alpha val="100000"/>
                  </a:srgbClr>
                </a:gs>
                <a:gs pos="100000">
                  <a:srgbClr val="94B9FF">
                    <a:alpha val="100000"/>
                  </a:srgbClr>
                </a:gs>
              </a:gsLst>
              <a:lin ang="0"/>
            </a:gradFill>
          </p:spPr>
          <p:txBody>
            <a:bodyPr/>
            <a:lstStyle/>
            <a:p/>
          </p:txBody>
        </p:sp>
      </p:grpSp>
      <p:grpSp>
        <p:nvGrpSpPr>
          <p:cNvPr id="7" name="Group 7"/>
          <p:cNvGrpSpPr/>
          <p:nvPr/>
        </p:nvGrpSpPr>
        <p:grpSpPr>
          <a:xfrm>
            <a:off x="0" y="0"/>
            <a:ext cx="18288000" cy="1050817"/>
            <a:chExt cx="4816593" cy="276758"/>
          </a:xfrm>
        </p:grpSpPr>
        <p:sp>
          <p:nvSpPr>
            <p:cNvPr id="8" name="Freeform 8"/>
            <p:cNvSpPr/>
            <p:nvPr/>
          </p:nvSpPr>
          <p:spPr>
            <a:xfrm>
              <a:off x="0" y="0"/>
              <a:ext cx="4816592" cy="276758"/>
            </a:xfrm>
            <a:custGeom>
              <a:rect l="l" t="t" r="r" b="b"/>
              <a:pathLst>
                <a:path w="4816592" h="276758">
                  <a:moveTo>
                    <a:pt x="0" y="0"/>
                  </a:moveTo>
                  <a:lnTo>
                    <a:pt x="4816592" y="0"/>
                  </a:lnTo>
                  <a:lnTo>
                    <a:pt x="4816592" y="276758"/>
                  </a:lnTo>
                  <a:lnTo>
                    <a:pt x="0" y="276758"/>
                  </a:lnTo>
                  <a:close/>
                </a:path>
              </a:pathLst>
            </a:custGeom>
            <a:solidFill>
              <a:srgbClr val="000000">
                <a:alpha val="51765"/>
              </a:srgbClr>
            </a:solidFill>
          </p:spPr>
          <p:txBody>
            <a:bodyPr/>
            <a:lstStyle/>
            <a:p/>
          </p:txBody>
        </p:sp>
        <p:sp>
          <p:nvSpPr>
            <p:cNvPr id="9" name="TextBox 9"/>
            <p:cNvSpPr txBox="1"/>
            <p:nvPr/>
          </p:nvSpPr>
          <p:spPr>
            <a:xfrm>
              <a:off x="0" y="-38100"/>
              <a:ext cx="4816593" cy="314858"/>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4295727" y="4684745"/>
            <a:ext cx="6014856" cy="1783923"/>
          </a:xfrm>
          <a:prstGeom prst="rect">
            <a:avLst/>
          </a:prstGeom>
        </p:spPr>
        <p:txBody>
          <a:bodyPr lIns="0" tIns="0" rIns="0" bIns="0" rtlCol="0" anchor="t">
            <a:spAutoFit/>
          </a:bodyPr>
          <a:lstStyle/>
          <a:p>
            <a:pPr marL="1079221" lvl="1" indent="-539610">
              <a:lnSpc>
                <a:spcPts val="6998"/>
              </a:lnSpc>
              <a:buFont typeface="Arial"/>
              <a:buChar char="•"/>
            </a:pPr>
            <a:r>
              <a:rPr lang="en-US" sz="4998">
                <a:solidFill>
                  <a:srgbClr val="FFFFFF"/>
                </a:solidFill>
                <a:latin typeface="Poppins"/>
              </a:rPr>
              <a:t>On Premise</a:t>
            </a:r>
          </a:p>
          <a:p>
            <a:pPr marL="1079221" lvl="1" indent="-539610">
              <a:lnSpc>
                <a:spcPts val="6998"/>
              </a:lnSpc>
              <a:buFont typeface="Arial"/>
              <a:buChar char="•"/>
            </a:pPr>
            <a:r>
              <a:rPr lang="en-US" sz="4998">
                <a:solidFill>
                  <a:srgbClr val="FFFFFF"/>
                </a:solidFill>
                <a:latin typeface="Poppins"/>
              </a:rPr>
              <a:t>Cloud-Based</a:t>
            </a:r>
          </a:p>
        </p:txBody>
      </p:sp>
      <p:sp>
        <p:nvSpPr>
          <p:cNvPr id="11" name="TextBox 11"/>
          <p:cNvSpPr txBox="1"/>
          <p:nvPr/>
        </p:nvSpPr>
        <p:spPr>
          <a:xfrm>
            <a:off x="0" y="5397563"/>
            <a:ext cx="3880539" cy="515156"/>
          </a:xfrm>
          <a:prstGeom prst="rect">
            <a:avLst/>
          </a:prstGeom>
        </p:spPr>
        <p:txBody>
          <a:bodyPr lIns="0" tIns="0" rIns="0" bIns="0" rtlCol="0" anchor="t">
            <a:spAutoFit/>
          </a:bodyPr>
          <a:lstStyle/>
          <a:p>
            <a:pPr algn="ctr">
              <a:lnSpc>
                <a:spcPts val="3635"/>
              </a:lnSpc>
            </a:pPr>
            <a:r>
              <a:rPr lang="en-US" sz="3599">
                <a:solidFill>
                  <a:srgbClr val="000000"/>
                </a:solidFill>
                <a:latin typeface="Poppins"/>
              </a:rPr>
              <a:t>Type Segment</a:t>
            </a:r>
          </a:p>
        </p:txBody>
      </p:sp>
      <p:sp>
        <p:nvSpPr>
          <p:cNvPr id="12" name="TextBox 12"/>
          <p:cNvSpPr txBox="1"/>
          <p:nvPr/>
        </p:nvSpPr>
        <p:spPr>
          <a:xfrm>
            <a:off x="1028700" y="-42918"/>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3" name="Picture 13"/>
          <p:cNvPicPr>
            <a:picLocks noChangeAspect="1"/>
          </p:cNvPicPr>
          <p:nvPr/>
        </p:nvPicPr>
        <p:blipFill>
          <a:blip r:embed="rId3"/>
          <a:srcRect l="36500" t="25150" r="35874" b="24564"/>
          <a:stretch>
            <a:fillRect/>
          </a:stretch>
        </p:blipFill>
        <p:spPr>
          <a:xfrm>
            <a:off x="0" y="-16699"/>
            <a:ext cx="2042031" cy="2090799"/>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388" b="-10388"/>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38.51%</a:t>
            </a:r>
          </a:p>
        </p:txBody>
      </p:sp>
      <p:sp>
        <p:nvSpPr>
          <p:cNvPr id="6" name="TextBox 6"/>
          <p:cNvSpPr txBox="1"/>
          <p:nvPr/>
        </p:nvSpPr>
        <p:spPr>
          <a:xfrm>
            <a:off x="9825083" y="5105400"/>
            <a:ext cx="8168357" cy="271070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Insurance Claims Management</a:t>
            </a:r>
          </a:p>
          <a:p>
            <a:pPr>
              <a:lnSpc>
                <a:spcPts val="5253"/>
              </a:lnSpc>
            </a:pPr>
            <a:r>
              <a:rPr lang="en-US" sz="4414" spc="141">
                <a:solidFill>
                  <a:srgbClr val="000000"/>
                </a:solidFill>
                <a:latin typeface="Poppins"/>
              </a:rPr>
              <a:t>Market Revenue share for 2024 is </a:t>
            </a:r>
            <a:r>
              <a:rPr lang="en-US" sz="4414" spc="141">
                <a:solidFill>
                  <a:srgbClr val="B83E29"/>
                </a:solidFill>
                <a:latin typeface="Poppins Bold"/>
              </a:rPr>
              <a:t>38.51%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gradFill rotWithShape="1">
              <a:gsLst>
                <a:gs pos="0">
                  <a:srgbClr val="CDFFD8">
                    <a:alpha val="86000"/>
                  </a:srgbClr>
                </a:gs>
                <a:gs pos="100000">
                  <a:srgbClr val="94B9FF">
                    <a:alpha val="86000"/>
                  </a:srgbClr>
                </a:gs>
              </a:gsLst>
              <a:lin ang="0"/>
            </a:gra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gradFill rotWithShape="1">
              <a:gsLst>
                <a:gs pos="0">
                  <a:srgbClr val="000000">
                    <a:alpha val="87000"/>
                  </a:srgbClr>
                </a:gs>
                <a:gs pos="100000">
                  <a:srgbClr val="033A84">
                    <a:alpha val="87000"/>
                  </a:srgbClr>
                </a:gs>
              </a:gsLst>
              <a:path path="circle">
                <a:fillToRect r="100000" b="100000"/>
              </a:path>
              <a:tileRect l="-100000" t="-100000"/>
            </a:gra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gradFill rotWithShape="1">
              <a:gsLst>
                <a:gs pos="0">
                  <a:srgbClr val="CDFFD8">
                    <a:alpha val="86000"/>
                  </a:srgbClr>
                </a:gs>
                <a:gs pos="100000">
                  <a:srgbClr val="94B9FF">
                    <a:alpha val="86000"/>
                  </a:srgbClr>
                </a:gs>
              </a:gsLst>
              <a:lin ang="0"/>
            </a:gra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gradFill rotWithShape="1">
              <a:gsLst>
                <a:gs pos="0">
                  <a:srgbClr val="000000">
                    <a:alpha val="87000"/>
                  </a:srgbClr>
                </a:gs>
                <a:gs pos="100000">
                  <a:srgbClr val="033A84">
                    <a:alpha val="87000"/>
                  </a:srgbClr>
                </a:gs>
              </a:gsLst>
              <a:path path="circle">
                <a:fillToRect r="100000" b="100000"/>
              </a:path>
              <a:tileRect l="-100000" t="-100000"/>
            </a:gra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gradFill rotWithShape="1">
              <a:gsLst>
                <a:gs pos="0">
                  <a:srgbClr val="CDFFD8">
                    <a:alpha val="86000"/>
                  </a:srgbClr>
                </a:gs>
                <a:gs pos="100000">
                  <a:srgbClr val="94B9FF">
                    <a:alpha val="86000"/>
                  </a:srgbClr>
                </a:gs>
              </a:gsLst>
              <a:lin ang="0"/>
            </a:gra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gradFill rotWithShape="1">
              <a:gsLst>
                <a:gs pos="0">
                  <a:srgbClr val="000000">
                    <a:alpha val="87000"/>
                  </a:srgbClr>
                </a:gs>
                <a:gs pos="100000">
                  <a:srgbClr val="033A84">
                    <a:alpha val="87000"/>
                  </a:srgbClr>
                </a:gs>
              </a:gsLst>
              <a:path path="circle">
                <a:fillToRect r="100000" b="100000"/>
              </a:path>
              <a:tileRect l="-100000" t="-100000"/>
            </a:gra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000000"/>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703784" y="1683132"/>
            <a:ext cx="7643613" cy="3200400"/>
          </a:xfrm>
          <a:prstGeom prst="rect">
            <a:avLst/>
          </a:prstGeom>
        </p:spPr>
        <p:txBody>
          <a:bodyPr lIns="0" tIns="0" rIns="0" bIns="0" rtlCol="0" anchor="t">
            <a:spAutoFit/>
          </a:bodyPr>
          <a:lstStyle/>
          <a:p>
            <a:pPr>
              <a:lnSpc>
                <a:spcPts val="4199"/>
              </a:lnSpc>
            </a:pPr>
            <a:r>
              <a:rPr lang="en-US" sz="3999" spc="127">
                <a:solidFill>
                  <a:srgbClr val="FFFFFF"/>
                </a:solidFill>
                <a:latin typeface="Poppins"/>
              </a:rPr>
              <a:t>Growing Health Insurance Claims is Increasing the Demand for Global Insurance Claims Management Solution Market.</a:t>
            </a:r>
          </a:p>
        </p:txBody>
      </p:sp>
      <p:sp>
        <p:nvSpPr>
          <p:cNvPr id="19" name="TextBox 19"/>
          <p:cNvSpPr txBox="1"/>
          <p:nvPr/>
        </p:nvSpPr>
        <p:spPr>
          <a:xfrm>
            <a:off x="6703784" y="5431384"/>
            <a:ext cx="7704979" cy="3200400"/>
          </a:xfrm>
          <a:prstGeom prst="rect">
            <a:avLst/>
          </a:prstGeom>
        </p:spPr>
        <p:txBody>
          <a:bodyPr lIns="0" tIns="0" rIns="0" bIns="0" rtlCol="0" anchor="t">
            <a:spAutoFit/>
          </a:bodyPr>
          <a:lstStyle/>
          <a:p>
            <a:pPr>
              <a:lnSpc>
                <a:spcPts val="4199"/>
              </a:lnSpc>
            </a:pPr>
            <a:r>
              <a:rPr lang="en-US" sz="3999" spc="127">
                <a:solidFill>
                  <a:srgbClr val="000000"/>
                </a:solidFill>
                <a:latin typeface="Poppins"/>
              </a:rPr>
              <a:t>Increasing Risks of Cyber Security Frauds is Restraining the Demand for Insurance Claims Management Solution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165870"/>
            <a:ext cx="16230600" cy="8278021"/>
            <a:chExt cx="4274726" cy="2180220"/>
          </a:xfrm>
        </p:grpSpPr>
        <p:sp>
          <p:nvSpPr>
            <p:cNvPr id="4" name="Freeform 4"/>
            <p:cNvSpPr/>
            <p:nvPr/>
          </p:nvSpPr>
          <p:spPr>
            <a:xfrm>
              <a:off x="0" y="0"/>
              <a:ext cx="4274726" cy="2180220"/>
            </a:xfrm>
            <a:custGeom>
              <a:rect l="l" t="t" r="r" b="b"/>
              <a:pathLst>
                <a:path w="4274726" h="2180220">
                  <a:moveTo>
                    <a:pt x="0" y="0"/>
                  </a:moveTo>
                  <a:lnTo>
                    <a:pt x="4274726" y="0"/>
                  </a:lnTo>
                  <a:lnTo>
                    <a:pt x="4274726" y="2180220"/>
                  </a:lnTo>
                  <a:lnTo>
                    <a:pt x="0" y="2180220"/>
                  </a:lnTo>
                  <a:close/>
                </a:path>
              </a:pathLst>
            </a:custGeom>
            <a:gradFill rotWithShape="1">
              <a:gsLst>
                <a:gs pos="0">
                  <a:srgbClr val="000000">
                    <a:alpha val="65000"/>
                  </a:srgbClr>
                </a:gs>
                <a:gs pos="100000">
                  <a:srgbClr val="033A84">
                    <a:alpha val="65000"/>
                  </a:srgbClr>
                </a:gs>
              </a:gsLst>
              <a:path path="circle">
                <a:fillToRect r="100000" b="100000"/>
              </a:path>
              <a:tileRect l="-100000" t="-100000"/>
            </a:gradFill>
          </p:spPr>
          <p:txBody>
            <a:bodyPr/>
            <a:lstStyle/>
            <a:p/>
          </p:txBody>
        </p:sp>
        <p:sp>
          <p:nvSpPr>
            <p:cNvPr id="5" name="TextBox 5"/>
            <p:cNvSpPr txBox="1"/>
            <p:nvPr/>
          </p:nvSpPr>
          <p:spPr>
            <a:xfrm>
              <a:off x="0" y="-38100"/>
              <a:ext cx="4274726" cy="2218320"/>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347254" y="-209518"/>
            <a:ext cx="2161164" cy="2583051"/>
          </a:xfrm>
          <a:prstGeom prst="rect">
            <a:avLst/>
          </a:prstGeom>
        </p:spPr>
      </p:pic>
      <p:sp>
        <p:nvSpPr>
          <p:cNvPr id="7" name="TextBox 7"/>
          <p:cNvSpPr txBox="1"/>
          <p:nvPr/>
        </p:nvSpPr>
        <p:spPr>
          <a:xfrm>
            <a:off x="1269970" y="2357106"/>
            <a:ext cx="15748059" cy="6689090"/>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FFFFFF"/>
                </a:solidFill>
                <a:latin typeface="Poppins"/>
              </a:rPr>
              <a:t>The Global Insurance Claims Management Market is witnessing significant growth in the near future.</a:t>
            </a:r>
          </a:p>
          <a:p>
            <a:pPr marL="626111" lvl="1" indent="-313055">
              <a:lnSpc>
                <a:spcPts val="4060"/>
              </a:lnSpc>
              <a:buFont typeface="Arial"/>
              <a:buChar char="•"/>
            </a:pPr>
            <a:r>
              <a:rPr lang="en-US" sz="2900">
                <a:solidFill>
                  <a:srgbClr val="FFFFFF"/>
                </a:solidFill>
                <a:latin typeface="Poppins"/>
              </a:rPr>
              <a:t>On-Premise Insurance Claims Management Solution is a software system that insurance companies deploy and manage within their own physical infrastructure or data centers rather than relying on cloud-based services.</a:t>
            </a:r>
          </a:p>
          <a:p>
            <a:pPr marL="626111" lvl="1" indent="-313055">
              <a:lnSpc>
                <a:spcPts val="4060"/>
              </a:lnSpc>
              <a:buFont typeface="Arial"/>
              <a:buChar char="•"/>
            </a:pPr>
            <a:r>
              <a:rPr lang="en-US" sz="2900">
                <a:solidFill>
                  <a:srgbClr val="FFFFFF"/>
                </a:solidFill>
                <a:latin typeface="Poppins"/>
              </a:rPr>
              <a:t>A Cloud-Based Insurance Claims Management Solution is a software system designed to handle the end-to-end process of insurance claims, and it is hosted and operated in the cloud. </a:t>
            </a:r>
          </a:p>
          <a:p>
            <a:pPr marL="626111" lvl="1" indent="-313055">
              <a:lnSpc>
                <a:spcPts val="4060"/>
              </a:lnSpc>
              <a:buFont typeface="Arial"/>
              <a:buChar char="•"/>
            </a:pPr>
            <a:r>
              <a:rPr lang="en-US" sz="2900">
                <a:solidFill>
                  <a:srgbClr val="FFFFFF"/>
                </a:solidFill>
                <a:latin typeface="Poppins"/>
              </a:rPr>
              <a:t>Claims management in insurance involves the systematic process of handling and resolving insurance claims made by policyholders.</a:t>
            </a:r>
          </a:p>
          <a:p>
            <a:pPr marL="626111" lvl="1" indent="-313055">
              <a:lnSpc>
                <a:spcPts val="4060"/>
              </a:lnSpc>
              <a:buFont typeface="Arial"/>
              <a:buChar char="•"/>
            </a:pPr>
            <a:r>
              <a:rPr lang="en-US" sz="2900">
                <a:solidFill>
                  <a:srgbClr val="FFFFFF"/>
                </a:solidFill>
                <a:latin typeface="Poppins"/>
              </a:rPr>
              <a:t>Travel and hospitality insurance encompasses a range of insurance products designed to provide coverage for individuals and businesses involved in the travel and hospitality industries.</a:t>
            </a:r>
          </a:p>
        </p:txBody>
      </p:sp>
      <p:sp>
        <p:nvSpPr>
          <p:cNvPr id="8" name="TextBox 8"/>
          <p:cNvSpPr txBox="1"/>
          <p:nvPr/>
        </p:nvSpPr>
        <p:spPr>
          <a:xfrm>
            <a:off x="3879906" y="1390224"/>
            <a:ext cx="10528187" cy="887984"/>
          </a:xfrm>
          <a:prstGeom prst="rect">
            <a:avLst/>
          </a:prstGeom>
        </p:spPr>
        <p:txBody>
          <a:bodyPr lIns="0" tIns="0" rIns="0" bIns="0" rtlCol="0" anchor="t">
            <a:spAutoFit/>
          </a:bodyPr>
          <a:lstStyle/>
          <a:p>
            <a:pPr algn="ctr">
              <a:lnSpc>
                <a:spcPts val="6312"/>
              </a:lnSpc>
            </a:pPr>
            <a:r>
              <a:rPr lang="en-US" sz="5899">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25212"/>
            <a:ext cx="1865848" cy="2015851"/>
          </a:xfrm>
          <a:prstGeom prst="rect">
            <a:avLst/>
          </a:prstGeom>
        </p:spPr>
      </p:pic>
      <p:sp>
        <p:nvSpPr>
          <p:cNvPr id="3" name="Freeform 3"/>
          <p:cNvSpPr/>
          <p:nvPr/>
        </p:nvSpPr>
        <p:spPr>
          <a:xfrm>
            <a:off x="0" y="5517166"/>
            <a:ext cx="18812980" cy="4769834"/>
          </a:xfrm>
          <a:custGeom>
            <a:rect l="l" t="t" r="r" b="b"/>
            <a:pathLst>
              <a:path w="18812980" h="4769834">
                <a:moveTo>
                  <a:pt x="0" y="0"/>
                </a:moveTo>
                <a:lnTo>
                  <a:pt x="18812980" y="0"/>
                </a:lnTo>
                <a:lnTo>
                  <a:pt x="18812980" y="4769834"/>
                </a:lnTo>
                <a:lnTo>
                  <a:pt x="0" y="4769834"/>
                </a:lnTo>
                <a:lnTo>
                  <a:pt x="0" y="0"/>
                </a:lnTo>
                <a:close/>
              </a:path>
            </a:pathLst>
          </a:custGeom>
          <a:blipFill>
            <a:blip r:embed="rId3"/>
            <a:stretch>
              <a:fillRect t="-7739" b="-28019"/>
            </a:stretch>
          </a:blipFill>
        </p:spPr>
        <p:txBody>
          <a:bodyPr/>
          <a:lstStyle/>
          <a:p/>
        </p:txBody>
      </p:sp>
      <p:sp>
        <p:nvSpPr>
          <p:cNvPr id="4" name="Freeform 4"/>
          <p:cNvSpPr/>
          <p:nvPr/>
        </p:nvSpPr>
        <p:spPr>
          <a:xfrm>
            <a:off x="684100" y="2358206"/>
            <a:ext cx="7209537" cy="1314932"/>
          </a:xfrm>
          <a:custGeom>
            <a:rect l="l" t="t" r="r" b="b"/>
            <a:pathLst>
              <a:path w="7209537" h="1314932">
                <a:moveTo>
                  <a:pt x="0" y="0"/>
                </a:moveTo>
                <a:lnTo>
                  <a:pt x="7209536" y="0"/>
                </a:lnTo>
                <a:lnTo>
                  <a:pt x="7209536" y="1314932"/>
                </a:lnTo>
                <a:lnTo>
                  <a:pt x="0" y="1314932"/>
                </a:lnTo>
                <a:lnTo>
                  <a:pt x="0" y="0"/>
                </a:lnTo>
                <a:close/>
              </a:path>
            </a:pathLst>
          </a:custGeom>
          <a:blipFill>
            <a:blip r:embed="rId4"/>
            <a:stretch>
              <a:fillRect l="-1960" t="-114462" r="-1845" b="-101732"/>
            </a:stretch>
          </a:blipFill>
        </p:spPr>
        <p:txBody>
          <a:bodyPr/>
          <a:lstStyle/>
          <a:p/>
        </p:txBody>
      </p:sp>
      <p:sp>
        <p:nvSpPr>
          <p:cNvPr id="5" name="Freeform 5"/>
          <p:cNvSpPr/>
          <p:nvPr/>
        </p:nvSpPr>
        <p:spPr>
          <a:xfrm>
            <a:off x="9963263" y="2238802"/>
            <a:ext cx="7042768" cy="1553739"/>
          </a:xfrm>
          <a:custGeom>
            <a:rect l="l" t="t" r="r" b="b"/>
            <a:pathLst>
              <a:path w="7042768" h="1553739">
                <a:moveTo>
                  <a:pt x="0" y="0"/>
                </a:moveTo>
                <a:lnTo>
                  <a:pt x="7042768" y="0"/>
                </a:lnTo>
                <a:lnTo>
                  <a:pt x="7042768" y="1553740"/>
                </a:lnTo>
                <a:lnTo>
                  <a:pt x="0" y="1553740"/>
                </a:lnTo>
                <a:lnTo>
                  <a:pt x="0" y="0"/>
                </a:lnTo>
                <a:close/>
              </a:path>
            </a:pathLst>
          </a:custGeom>
          <a:blipFill>
            <a:blip r:embed="rId5"/>
            <a:stretch>
              <a:fillRect l="-7905" t="-19677" r="0" b="-21757"/>
            </a:stretch>
          </a:blipFill>
        </p:spPr>
        <p:txBody>
          <a:bodyPr/>
          <a:lstStyle/>
          <a:p/>
        </p:txBody>
      </p:sp>
      <p:sp>
        <p:nvSpPr>
          <p:cNvPr id="6" name="Freeform 6"/>
          <p:cNvSpPr/>
          <p:nvPr/>
        </p:nvSpPr>
        <p:spPr>
          <a:xfrm>
            <a:off x="525022" y="4014774"/>
            <a:ext cx="4901378" cy="2257452"/>
          </a:xfrm>
          <a:custGeom>
            <a:rect l="l" t="t" r="r" b="b"/>
            <a:pathLst>
              <a:path w="4901378" h="2257452">
                <a:moveTo>
                  <a:pt x="0" y="0"/>
                </a:moveTo>
                <a:lnTo>
                  <a:pt x="4901378" y="0"/>
                </a:lnTo>
                <a:lnTo>
                  <a:pt x="4901378" y="2257452"/>
                </a:lnTo>
                <a:lnTo>
                  <a:pt x="0" y="2257452"/>
                </a:lnTo>
                <a:lnTo>
                  <a:pt x="0" y="0"/>
                </a:lnTo>
                <a:close/>
              </a:path>
            </a:pathLst>
          </a:custGeom>
          <a:blipFill>
            <a:blip r:embed="rId6"/>
            <a:stretch>
              <a:fillRect l="-18656" t="-30399" r="-22726" b="-41979"/>
            </a:stretch>
          </a:blipFill>
        </p:spPr>
        <p:txBody>
          <a:bodyPr/>
          <a:lstStyle/>
          <a:p/>
        </p:txBody>
      </p:sp>
      <p:sp>
        <p:nvSpPr>
          <p:cNvPr id="7" name="Freeform 7"/>
          <p:cNvSpPr/>
          <p:nvPr/>
        </p:nvSpPr>
        <p:spPr>
          <a:xfrm>
            <a:off x="6011958" y="4476320"/>
            <a:ext cx="6264083" cy="1334361"/>
          </a:xfrm>
          <a:custGeom>
            <a:rect l="l" t="t" r="r" b="b"/>
            <a:pathLst>
              <a:path w="6264083" h="1334361">
                <a:moveTo>
                  <a:pt x="0" y="0"/>
                </a:moveTo>
                <a:lnTo>
                  <a:pt x="6264084" y="0"/>
                </a:lnTo>
                <a:lnTo>
                  <a:pt x="6264084" y="1334360"/>
                </a:lnTo>
                <a:lnTo>
                  <a:pt x="0" y="1334360"/>
                </a:lnTo>
                <a:lnTo>
                  <a:pt x="0" y="0"/>
                </a:lnTo>
                <a:close/>
              </a:path>
            </a:pathLst>
          </a:custGeom>
          <a:blipFill>
            <a:blip r:embed="rId7"/>
            <a:stretch>
              <a:fillRect/>
            </a:stretch>
          </a:blipFill>
        </p:spPr>
        <p:txBody>
          <a:bodyPr/>
          <a:lstStyle/>
          <a:p/>
        </p:txBody>
      </p:sp>
      <p:sp>
        <p:nvSpPr>
          <p:cNvPr id="8" name="Freeform 8"/>
          <p:cNvSpPr/>
          <p:nvPr/>
        </p:nvSpPr>
        <p:spPr>
          <a:xfrm>
            <a:off x="13503649" y="4014774"/>
            <a:ext cx="3755651" cy="2049960"/>
          </a:xfrm>
          <a:custGeom>
            <a:rect l="l" t="t" r="r" b="b"/>
            <a:pathLst>
              <a:path w="3755650" h="2049960">
                <a:moveTo>
                  <a:pt x="0" y="0"/>
                </a:moveTo>
                <a:lnTo>
                  <a:pt x="3755651" y="0"/>
                </a:lnTo>
                <a:lnTo>
                  <a:pt x="3755651" y="2049960"/>
                </a:lnTo>
                <a:lnTo>
                  <a:pt x="0" y="2049960"/>
                </a:lnTo>
                <a:lnTo>
                  <a:pt x="0" y="0"/>
                </a:lnTo>
                <a:close/>
              </a:path>
            </a:pathLst>
          </a:custGeom>
          <a:blipFill>
            <a:blip r:embed="rId8"/>
            <a:stretch>
              <a:fillRect/>
            </a:stretch>
          </a:blipFill>
        </p:spPr>
        <p:txBody>
          <a:bodyPr/>
          <a:lstStyle/>
          <a:p/>
        </p:txBody>
      </p:sp>
      <p:sp>
        <p:nvSpPr>
          <p:cNvPr id="9" name="TextBox 9"/>
          <p:cNvSpPr txBox="1"/>
          <p:nvPr/>
        </p:nvSpPr>
        <p:spPr>
          <a:xfrm>
            <a:off x="5715833" y="558851"/>
            <a:ext cx="6856334" cy="990599"/>
          </a:xfrm>
          <a:prstGeom prst="rect">
            <a:avLst/>
          </a:prstGeom>
        </p:spPr>
        <p:txBody>
          <a:bodyPr lIns="0" tIns="0" rIns="0" bIns="0" rtlCol="0" anchor="t">
            <a:spAutoFit/>
          </a:bodyPr>
          <a:lstStyle/>
          <a:p>
            <a:pPr algn="ctr">
              <a:lnSpc>
                <a:spcPts val="6749"/>
              </a:lnSpc>
            </a:pPr>
            <a:r>
              <a:rPr lang="en-US" sz="74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uswk2sa"/>
              </a:rPr>
              <a:t>https://tinyurl.com/2uswk2sa</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Insurance Claims Management Market Report 2024</dc:title>
  <cp:lastModifiedBy>decipher market</cp:lastModifiedBy>
  <cp:revision>2</cp:revision>
  <dcterms:created xsi:type="dcterms:W3CDTF">2006-08-16T00:00:00Z</dcterms:created>
  <dcterms:modified xsi:type="dcterms:W3CDTF">2024-04-24T02:33:41Z</dcterms:modified>
</cp:coreProperties>
</file>