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czxnu3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092" b="-15463"/>
            </a:stretch>
          </a:blipFill>
        </p:spPr>
        <p:txBody>
          <a:bodyPr/>
          <a:lstStyle/>
          <a:p/>
        </p:txBody>
      </p:sp>
      <p:grpSp>
        <p:nvGrpSpPr>
          <p:cNvPr id="3" name="Group 3"/>
          <p:cNvGrpSpPr/>
          <p:nvPr/>
        </p:nvGrpSpPr>
        <p:grpSpPr>
          <a:xfrm>
            <a:off x="0" y="0"/>
            <a:ext cx="8852357" cy="10287000"/>
            <a:chExt cx="2331485" cy="2709333"/>
          </a:xfrm>
        </p:grpSpPr>
        <p:sp>
          <p:nvSpPr>
            <p:cNvPr id="4" name="Freeform 4"/>
            <p:cNvSpPr/>
            <p:nvPr/>
          </p:nvSpPr>
          <p:spPr>
            <a:xfrm>
              <a:off x="0" y="0"/>
              <a:ext cx="2331485" cy="2709333"/>
            </a:xfrm>
            <a:custGeom>
              <a:rect l="l" t="t" r="r" b="b"/>
              <a:pathLst>
                <a:path w="2331485" h="2709333">
                  <a:moveTo>
                    <a:pt x="0" y="0"/>
                  </a:moveTo>
                  <a:lnTo>
                    <a:pt x="2331485" y="0"/>
                  </a:lnTo>
                  <a:lnTo>
                    <a:pt x="2331485" y="2709333"/>
                  </a:lnTo>
                  <a:lnTo>
                    <a:pt x="0" y="2709333"/>
                  </a:lnTo>
                  <a:close/>
                </a:path>
              </a:pathLst>
            </a:custGeom>
            <a:solidFill>
              <a:srgbClr val="000000">
                <a:alpha val="49804"/>
              </a:srgbClr>
            </a:solidFill>
          </p:spPr>
          <p:txBody>
            <a:bodyPr/>
            <a:lstStyle/>
            <a:p/>
          </p:txBody>
        </p:sp>
        <p:sp>
          <p:nvSpPr>
            <p:cNvPr id="5" name="TextBox 5"/>
            <p:cNvSpPr txBox="1"/>
            <p:nvPr/>
          </p:nvSpPr>
          <p:spPr>
            <a:xfrm>
              <a:off x="0" y="-38100"/>
              <a:ext cx="2331485" cy="2747433"/>
            </a:xfrm>
            <a:prstGeom prst="rect">
              <a:avLst/>
            </a:prstGeom>
          </p:spPr>
          <p:txBody>
            <a:bodyPr lIns="50800" tIns="50800" rIns="50800" bIns="50800" rtlCol="0" anchor="ctr"/>
            <a:lstStyle/>
            <a:p>
              <a:pPr algn="ctr">
                <a:lnSpc>
                  <a:spcPts val="3499"/>
                </a:lnSpc>
              </a:pPr>
              <a:endParaRPr/>
            </a:p>
          </p:txBody>
        </p:sp>
      </p:grpSp>
      <p:sp>
        <p:nvSpPr>
          <p:cNvPr id="6" name="TextBox 6"/>
          <p:cNvSpPr txBox="1"/>
          <p:nvPr/>
        </p:nvSpPr>
        <p:spPr>
          <a:xfrm>
            <a:off x="323345" y="917257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23344" y="3426460"/>
            <a:ext cx="11563855" cy="3539430"/>
          </a:xfrm>
          <a:prstGeom prst="rect">
            <a:avLst/>
          </a:prstGeom>
        </p:spPr>
        <p:txBody>
          <a:bodyPr wrap="square" lIns="0" tIns="0" rIns="0" bIns="0" rtlCol="0" anchor="t">
            <a:spAutoFit/>
          </a:bodyPr>
          <a:lstStyle/>
          <a:p>
            <a:pPr>
              <a:lnSpc>
                <a:spcPts val="6859"/>
              </a:lnSpc>
            </a:pPr>
            <a:r>
              <a:rPr lang="en-US" sz="6999">
                <a:solidFill>
                  <a:srgbClr val="FFFFFF"/>
                </a:solidFill>
                <a:latin typeface="Arimo"/>
              </a:rPr>
              <a:t>GLOBAL </a:t>
            </a:r>
          </a:p>
          <a:p>
            <a:pPr>
              <a:lnSpc>
                <a:spcPts val="6859"/>
              </a:lnSpc>
            </a:pPr>
            <a:r>
              <a:rPr lang="en-US" sz="6999">
                <a:solidFill>
                  <a:srgbClr val="FFFFFF"/>
                </a:solidFill>
                <a:latin typeface="Arimo"/>
              </a:rPr>
              <a:t>INSTANT RICE</a:t>
            </a:r>
          </a:p>
          <a:p>
            <a:pPr>
              <a:lnSpc>
                <a:spcPts val="6859"/>
              </a:lnSpc>
            </a:pPr>
            <a:r>
              <a:rPr lang="en-US" sz="6999">
                <a:solidFill>
                  <a:srgbClr val="FFFFFF"/>
                </a:solidFill>
                <a:latin typeface="Arimo"/>
              </a:rPr>
              <a:t>MARKET REPORT </a:t>
            </a:r>
          </a:p>
          <a:p>
            <a:pPr>
              <a:lnSpc>
                <a:spcPts val="6859"/>
              </a:lnSpc>
            </a:pPr>
            <a:r>
              <a:rPr lang="en-US" sz="6999">
                <a:solidFill>
                  <a:srgbClr val="FFFFFF"/>
                </a:solidFill>
                <a:latin typeface="Arimo"/>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991" b="-1527"/>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613B26">
                <a:alpha val="84706"/>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
        <p:nvSpPr>
          <p:cNvPr id="7" name="TextBox 7"/>
          <p:cNvSpPr txBox="1"/>
          <p:nvPr/>
        </p:nvSpPr>
        <p:spPr>
          <a:xfrm>
            <a:off x="1413138" y="3365587"/>
            <a:ext cx="15846161" cy="5424805"/>
          </a:xfrm>
          <a:prstGeom prst="rect">
            <a:avLst/>
          </a:prstGeom>
        </p:spPr>
        <p:txBody>
          <a:bodyPr lIns="0" tIns="0" rIns="0" bIns="0" rtlCol="0" anchor="t">
            <a:spAutoFit/>
          </a:bodyPr>
          <a:lstStyle/>
          <a:p>
            <a:pPr>
              <a:lnSpc>
                <a:spcPts val="3920"/>
              </a:lnSpc>
              <a:spcBef>
                <a:spcPct val="0"/>
              </a:spcBef>
            </a:pPr>
            <a:r>
              <a:rPr lang="en-US" sz="2800">
                <a:solidFill>
                  <a:srgbClr val="FFFFFF"/>
                </a:solidFill>
                <a:latin typeface="Montserrat"/>
              </a:rPr>
              <a:t>The manufacture, distribution, and consumption of rice that has been processed to speed up cooking are all included in the instant rice market. Unlike conventional rice varieties, instant rice can be prepared more quickly since it goes through partial heating, dehydration, and occasionally fortification before packaging. Customers looking for quick meal options without sacrificing flavor or nutrition are catered to in this sector. Products made using instant rice come in various varieties, including flavored, brown, white, and organic, to accommodate various dietary requirements and tastes. Distributors, retailers, and makers of food are important market participants. The market is expanding due to growing urbanization, shifting consumer lifestyles, and increased demand for convenient food items. However, market dynamics can be impacted by pricing, competition from traditional rice, and supply chain problems.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318156" y="6118583"/>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68238" y="6434924"/>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619809" y="6351903"/>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18156" y="3311207"/>
            <a:ext cx="8504259" cy="2574657"/>
            <a:chExt cx="860407" cy="260488"/>
          </a:xfrm>
        </p:grpSpPr>
        <p:sp>
          <p:nvSpPr>
            <p:cNvPr id="14" name="Freeform 1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D5640F"/>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68238" y="3627548"/>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17" name="Group 17"/>
          <p:cNvGrpSpPr/>
          <p:nvPr/>
        </p:nvGrpSpPr>
        <p:grpSpPr>
          <a:xfrm>
            <a:off x="619809" y="3544527"/>
            <a:ext cx="2046592" cy="2046592"/>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93496" y="6874160"/>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2024- 2031</a:t>
            </a:r>
          </a:p>
        </p:txBody>
      </p:sp>
      <p:sp>
        <p:nvSpPr>
          <p:cNvPr id="21" name="TextBox 21"/>
          <p:cNvSpPr txBox="1"/>
          <p:nvPr/>
        </p:nvSpPr>
        <p:spPr>
          <a:xfrm>
            <a:off x="2666401" y="6497766"/>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6.20%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93496" y="4434053"/>
            <a:ext cx="1499218" cy="500415"/>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a:t>
            </a:r>
          </a:p>
        </p:txBody>
      </p:sp>
      <p:sp>
        <p:nvSpPr>
          <p:cNvPr id="24" name="TextBox 24"/>
          <p:cNvSpPr txBox="1"/>
          <p:nvPr/>
        </p:nvSpPr>
        <p:spPr>
          <a:xfrm>
            <a:off x="2745422" y="3646638"/>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MARKET SIZE</a:t>
            </a:r>
          </a:p>
          <a:p>
            <a:pPr algn="ctr">
              <a:lnSpc>
                <a:spcPts val="6625"/>
              </a:lnSpc>
              <a:spcBef>
                <a:spcPct val="0"/>
              </a:spcBef>
            </a:pPr>
            <a:r>
              <a:rPr lang="en-US" sz="4732">
                <a:solidFill>
                  <a:srgbClr val="FFFFFF"/>
                </a:solidFill>
                <a:latin typeface="Poppins"/>
              </a:rPr>
              <a:t>USD 21512.2 million </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9094" y="2150357"/>
            <a:ext cx="6527113" cy="3360855"/>
            <a:chExt cx="9063357" cy="4666784"/>
          </a:xfrm>
        </p:grpSpPr>
        <p:sp>
          <p:nvSpPr>
            <p:cNvPr id="7" name="Freeform 7"/>
            <p:cNvSpPr/>
            <p:nvPr/>
          </p:nvSpPr>
          <p:spPr>
            <a:xfrm>
              <a:off x="0" y="0"/>
              <a:ext cx="9063358" cy="4666785"/>
            </a:xfrm>
            <a:custGeom>
              <a:rect l="l" t="t" r="r" b="b"/>
              <a:pathLst>
                <a:path w="9063358" h="4666785">
                  <a:moveTo>
                    <a:pt x="8938898" y="4666785"/>
                  </a:moveTo>
                  <a:lnTo>
                    <a:pt x="124460" y="4666785"/>
                  </a:lnTo>
                  <a:cubicBezTo>
                    <a:pt x="55880" y="4666785"/>
                    <a:pt x="0" y="4610905"/>
                    <a:pt x="0" y="4542324"/>
                  </a:cubicBezTo>
                  <a:lnTo>
                    <a:pt x="0" y="124460"/>
                  </a:lnTo>
                  <a:cubicBezTo>
                    <a:pt x="0" y="55880"/>
                    <a:pt x="55880" y="0"/>
                    <a:pt x="124460" y="0"/>
                  </a:cubicBezTo>
                  <a:lnTo>
                    <a:pt x="8938898" y="0"/>
                  </a:lnTo>
                  <a:cubicBezTo>
                    <a:pt x="9007477" y="0"/>
                    <a:pt x="9063358" y="55880"/>
                    <a:pt x="9063358" y="124460"/>
                  </a:cubicBezTo>
                  <a:lnTo>
                    <a:pt x="9063358" y="4542325"/>
                  </a:lnTo>
                  <a:cubicBezTo>
                    <a:pt x="9063358" y="4610905"/>
                    <a:pt x="9007477" y="4666785"/>
                    <a:pt x="8938898" y="4666785"/>
                  </a:cubicBezTo>
                  <a:close/>
                </a:path>
              </a:pathLst>
            </a:custGeom>
            <a:solidFill>
              <a:srgbClr val="A6877B"/>
            </a:solidFill>
          </p:spPr>
          <p:txBody>
            <a:bodyPr/>
            <a:lstStyle/>
            <a:p/>
          </p:txBody>
        </p:sp>
      </p:grpSp>
      <p:grpSp>
        <p:nvGrpSpPr>
          <p:cNvPr id="8" name="Group 8"/>
          <p:cNvGrpSpPr/>
          <p:nvPr/>
        </p:nvGrpSpPr>
        <p:grpSpPr>
          <a:xfrm rot="5400000">
            <a:off x="1209232" y="2306860"/>
            <a:ext cx="740762" cy="315922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9094" y="5877329"/>
            <a:ext cx="6906306" cy="3048025"/>
            <a:chExt cx="9589894" cy="4232399"/>
          </a:xfrm>
        </p:grpSpPr>
        <p:sp>
          <p:nvSpPr>
            <p:cNvPr id="11" name="Freeform 11"/>
            <p:cNvSpPr/>
            <p:nvPr/>
          </p:nvSpPr>
          <p:spPr>
            <a:xfrm>
              <a:off x="0" y="0"/>
              <a:ext cx="9589894" cy="4232399"/>
            </a:xfrm>
            <a:custGeom>
              <a:rect l="l" t="t" r="r" b="b"/>
              <a:pathLst>
                <a:path w="9589894" h="4232399">
                  <a:moveTo>
                    <a:pt x="9465434" y="4232399"/>
                  </a:moveTo>
                  <a:lnTo>
                    <a:pt x="124460" y="4232399"/>
                  </a:lnTo>
                  <a:cubicBezTo>
                    <a:pt x="55880" y="4232399"/>
                    <a:pt x="0" y="4176519"/>
                    <a:pt x="0" y="4107939"/>
                  </a:cubicBezTo>
                  <a:lnTo>
                    <a:pt x="0" y="124460"/>
                  </a:lnTo>
                  <a:cubicBezTo>
                    <a:pt x="0" y="55880"/>
                    <a:pt x="55880" y="0"/>
                    <a:pt x="124460" y="0"/>
                  </a:cubicBezTo>
                  <a:lnTo>
                    <a:pt x="9465435" y="0"/>
                  </a:lnTo>
                  <a:cubicBezTo>
                    <a:pt x="9534014" y="0"/>
                    <a:pt x="9589894" y="55880"/>
                    <a:pt x="9589894" y="124460"/>
                  </a:cubicBezTo>
                  <a:lnTo>
                    <a:pt x="9589894" y="4107939"/>
                  </a:lnTo>
                  <a:cubicBezTo>
                    <a:pt x="9589894" y="4176519"/>
                    <a:pt x="9534014" y="4232399"/>
                    <a:pt x="9465435" y="4232399"/>
                  </a:cubicBezTo>
                  <a:close/>
                </a:path>
              </a:pathLst>
            </a:custGeom>
            <a:solidFill>
              <a:srgbClr val="714A37"/>
            </a:solidFill>
          </p:spPr>
          <p:txBody>
            <a:bodyPr/>
            <a:lstStyle/>
            <a:p/>
          </p:txBody>
        </p:sp>
      </p:grpSp>
      <p:grpSp>
        <p:nvGrpSpPr>
          <p:cNvPr id="12" name="Group 12"/>
          <p:cNvGrpSpPr/>
          <p:nvPr/>
        </p:nvGrpSpPr>
        <p:grpSpPr>
          <a:xfrm rot="5400000">
            <a:off x="1209232" y="5662651"/>
            <a:ext cx="740762" cy="315922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760887" y="2123713"/>
            <a:ext cx="6527113" cy="3360855"/>
            <a:chExt cx="9063357" cy="4666784"/>
          </a:xfrm>
        </p:grpSpPr>
        <p:sp>
          <p:nvSpPr>
            <p:cNvPr id="15" name="Freeform 15"/>
            <p:cNvSpPr/>
            <p:nvPr/>
          </p:nvSpPr>
          <p:spPr>
            <a:xfrm>
              <a:off x="0" y="0"/>
              <a:ext cx="9063358" cy="4666785"/>
            </a:xfrm>
            <a:custGeom>
              <a:rect l="l" t="t" r="r" b="b"/>
              <a:pathLst>
                <a:path w="9063358" h="4666785">
                  <a:moveTo>
                    <a:pt x="8938898" y="4666785"/>
                  </a:moveTo>
                  <a:lnTo>
                    <a:pt x="124460" y="4666785"/>
                  </a:lnTo>
                  <a:cubicBezTo>
                    <a:pt x="55880" y="4666785"/>
                    <a:pt x="0" y="4610905"/>
                    <a:pt x="0" y="4542324"/>
                  </a:cubicBezTo>
                  <a:lnTo>
                    <a:pt x="0" y="124460"/>
                  </a:lnTo>
                  <a:cubicBezTo>
                    <a:pt x="0" y="55880"/>
                    <a:pt x="55880" y="0"/>
                    <a:pt x="124460" y="0"/>
                  </a:cubicBezTo>
                  <a:lnTo>
                    <a:pt x="8938898" y="0"/>
                  </a:lnTo>
                  <a:cubicBezTo>
                    <a:pt x="9007477" y="0"/>
                    <a:pt x="9063358" y="55880"/>
                    <a:pt x="9063358" y="124460"/>
                  </a:cubicBezTo>
                  <a:lnTo>
                    <a:pt x="9063358" y="4542325"/>
                  </a:lnTo>
                  <a:cubicBezTo>
                    <a:pt x="9063358" y="4610905"/>
                    <a:pt x="9007477" y="4666785"/>
                    <a:pt x="8938898" y="4666785"/>
                  </a:cubicBezTo>
                  <a:close/>
                </a:path>
              </a:pathLst>
            </a:custGeom>
            <a:solidFill>
              <a:srgbClr val="A6877B"/>
            </a:solidFill>
          </p:spPr>
          <p:txBody>
            <a:bodyPr/>
            <a:lstStyle/>
            <a:p/>
          </p:txBody>
        </p:sp>
      </p:grpSp>
      <p:grpSp>
        <p:nvGrpSpPr>
          <p:cNvPr id="16" name="Group 16"/>
          <p:cNvGrpSpPr/>
          <p:nvPr/>
        </p:nvGrpSpPr>
        <p:grpSpPr>
          <a:xfrm rot="5400000">
            <a:off x="10961025" y="2280216"/>
            <a:ext cx="740762" cy="3159226"/>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760887" y="5850685"/>
            <a:ext cx="6527113" cy="3048025"/>
            <a:chExt cx="9063357" cy="4232399"/>
          </a:xfrm>
        </p:grpSpPr>
        <p:sp>
          <p:nvSpPr>
            <p:cNvPr id="19" name="Freeform 19"/>
            <p:cNvSpPr/>
            <p:nvPr/>
          </p:nvSpPr>
          <p:spPr>
            <a:xfrm>
              <a:off x="0" y="0"/>
              <a:ext cx="9063358" cy="4232399"/>
            </a:xfrm>
            <a:custGeom>
              <a:rect l="l" t="t" r="r" b="b"/>
              <a:pathLst>
                <a:path w="9063358" h="4232399">
                  <a:moveTo>
                    <a:pt x="8938898" y="4232399"/>
                  </a:moveTo>
                  <a:lnTo>
                    <a:pt x="124460" y="4232399"/>
                  </a:lnTo>
                  <a:cubicBezTo>
                    <a:pt x="55880" y="4232399"/>
                    <a:pt x="0" y="4176519"/>
                    <a:pt x="0" y="4107939"/>
                  </a:cubicBezTo>
                  <a:lnTo>
                    <a:pt x="0" y="124460"/>
                  </a:lnTo>
                  <a:cubicBezTo>
                    <a:pt x="0" y="55880"/>
                    <a:pt x="55880" y="0"/>
                    <a:pt x="124460" y="0"/>
                  </a:cubicBezTo>
                  <a:lnTo>
                    <a:pt x="8938898" y="0"/>
                  </a:lnTo>
                  <a:cubicBezTo>
                    <a:pt x="9007477" y="0"/>
                    <a:pt x="9063358" y="55880"/>
                    <a:pt x="9063358" y="124460"/>
                  </a:cubicBezTo>
                  <a:lnTo>
                    <a:pt x="9063358" y="4107939"/>
                  </a:lnTo>
                  <a:cubicBezTo>
                    <a:pt x="9063358" y="4176519"/>
                    <a:pt x="9007477" y="4232399"/>
                    <a:pt x="8938898" y="4232399"/>
                  </a:cubicBezTo>
                  <a:close/>
                </a:path>
              </a:pathLst>
            </a:custGeom>
            <a:solidFill>
              <a:srgbClr val="714A37"/>
            </a:solidFill>
          </p:spPr>
          <p:txBody>
            <a:bodyPr/>
            <a:lstStyle/>
            <a:p/>
          </p:txBody>
        </p:sp>
      </p:grpSp>
      <p:grpSp>
        <p:nvGrpSpPr>
          <p:cNvPr id="20" name="Group 20"/>
          <p:cNvGrpSpPr/>
          <p:nvPr/>
        </p:nvGrpSpPr>
        <p:grpSpPr>
          <a:xfrm rot="5400000">
            <a:off x="10961025" y="5636007"/>
            <a:ext cx="740762" cy="3159226"/>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220090" y="3736205"/>
            <a:ext cx="2710536" cy="338637"/>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Type Segment</a:t>
            </a:r>
          </a:p>
        </p:txBody>
      </p:sp>
      <p:sp>
        <p:nvSpPr>
          <p:cNvPr id="24" name="TextBox 24"/>
          <p:cNvSpPr txBox="1"/>
          <p:nvPr/>
        </p:nvSpPr>
        <p:spPr>
          <a:xfrm>
            <a:off x="3381159" y="3245123"/>
            <a:ext cx="4465522" cy="10477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White Rice</a:t>
            </a:r>
          </a:p>
          <a:p>
            <a:pPr marL="647705" lvl="1" indent="-323852">
              <a:lnSpc>
                <a:spcPts val="4200"/>
              </a:lnSpc>
              <a:buFont typeface="Arial"/>
              <a:buChar char="•"/>
            </a:pPr>
            <a:r>
              <a:rPr lang="en-US" sz="3000">
                <a:solidFill>
                  <a:srgbClr val="FFFFFF"/>
                </a:solidFill>
                <a:latin typeface="Montserrat"/>
              </a:rPr>
              <a:t>Brown Rice</a:t>
            </a:r>
          </a:p>
        </p:txBody>
      </p:sp>
      <p:sp>
        <p:nvSpPr>
          <p:cNvPr id="25" name="TextBox 25"/>
          <p:cNvSpPr txBox="1"/>
          <p:nvPr/>
        </p:nvSpPr>
        <p:spPr>
          <a:xfrm>
            <a:off x="220090" y="7062705"/>
            <a:ext cx="2710536" cy="338637"/>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Sales Segment </a:t>
            </a:r>
          </a:p>
        </p:txBody>
      </p:sp>
      <p:sp>
        <p:nvSpPr>
          <p:cNvPr id="26" name="TextBox 26"/>
          <p:cNvSpPr txBox="1"/>
          <p:nvPr/>
        </p:nvSpPr>
        <p:spPr>
          <a:xfrm>
            <a:off x="2930626" y="6347419"/>
            <a:ext cx="5984774" cy="2066925"/>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Hypermarket/Supermarket</a:t>
            </a:r>
          </a:p>
          <a:p>
            <a:pPr marL="647697" lvl="1" indent="-323848">
              <a:lnSpc>
                <a:spcPts val="4199"/>
              </a:lnSpc>
              <a:buFont typeface="Arial"/>
              <a:buChar char="•"/>
            </a:pPr>
            <a:r>
              <a:rPr lang="en-US" sz="2999">
                <a:solidFill>
                  <a:srgbClr val="FFFFFF"/>
                </a:solidFill>
                <a:latin typeface="Montserrat"/>
              </a:rPr>
              <a:t>Grocery Store</a:t>
            </a:r>
          </a:p>
          <a:p>
            <a:pPr marL="647697" lvl="1" indent="-323848">
              <a:lnSpc>
                <a:spcPts val="4199"/>
              </a:lnSpc>
              <a:buFont typeface="Arial"/>
              <a:buChar char="•"/>
            </a:pPr>
            <a:r>
              <a:rPr lang="en-US" sz="2999">
                <a:solidFill>
                  <a:srgbClr val="FFFFFF"/>
                </a:solidFill>
                <a:latin typeface="Montserrat"/>
              </a:rPr>
              <a:t>Online</a:t>
            </a:r>
          </a:p>
          <a:p>
            <a:pPr marL="647697" lvl="1" indent="-323848">
              <a:lnSpc>
                <a:spcPts val="4199"/>
              </a:lnSpc>
              <a:buFont typeface="Arial"/>
              <a:buChar char="•"/>
            </a:pPr>
            <a:r>
              <a:rPr lang="en-US" sz="2999">
                <a:solidFill>
                  <a:srgbClr val="FFFFFF"/>
                </a:solidFill>
                <a:latin typeface="Montserrat"/>
              </a:rPr>
              <a:t>Specialty Stores</a:t>
            </a:r>
          </a:p>
        </p:txBody>
      </p:sp>
      <p:sp>
        <p:nvSpPr>
          <p:cNvPr id="27" name="TextBox 27"/>
          <p:cNvSpPr txBox="1"/>
          <p:nvPr/>
        </p:nvSpPr>
        <p:spPr>
          <a:xfrm>
            <a:off x="9971883" y="357816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End-Use Segment </a:t>
            </a:r>
          </a:p>
        </p:txBody>
      </p:sp>
      <p:sp>
        <p:nvSpPr>
          <p:cNvPr id="28" name="TextBox 28"/>
          <p:cNvSpPr txBox="1"/>
          <p:nvPr/>
        </p:nvSpPr>
        <p:spPr>
          <a:xfrm>
            <a:off x="13271705" y="2984774"/>
            <a:ext cx="4523095" cy="15811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Sales</a:t>
            </a:r>
          </a:p>
          <a:p>
            <a:pPr marL="647705" lvl="1" indent="-323852">
              <a:lnSpc>
                <a:spcPts val="4200"/>
              </a:lnSpc>
              <a:buFont typeface="Arial"/>
              <a:buChar char="•"/>
            </a:pPr>
            <a:r>
              <a:rPr lang="en-US" sz="3000">
                <a:solidFill>
                  <a:srgbClr val="FFFFFF"/>
                </a:solidFill>
                <a:latin typeface="Montserrat"/>
              </a:rPr>
              <a:t>Household</a:t>
            </a:r>
          </a:p>
          <a:p>
            <a:pPr marL="647705" lvl="1" indent="-323852">
              <a:lnSpc>
                <a:spcPts val="4200"/>
              </a:lnSpc>
              <a:buFont typeface="Arial"/>
              <a:buChar char="•"/>
            </a:pPr>
            <a:r>
              <a:rPr lang="en-US" sz="3000">
                <a:solidFill>
                  <a:srgbClr val="FFFFFF"/>
                </a:solidFill>
                <a:latin typeface="Montserrat"/>
              </a:rPr>
              <a:t>HoReCa</a:t>
            </a:r>
          </a:p>
        </p:txBody>
      </p:sp>
      <p:sp>
        <p:nvSpPr>
          <p:cNvPr id="29" name="TextBox 29"/>
          <p:cNvSpPr txBox="1"/>
          <p:nvPr/>
        </p:nvSpPr>
        <p:spPr>
          <a:xfrm>
            <a:off x="9976138" y="693128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Packaging Segment</a:t>
            </a:r>
          </a:p>
        </p:txBody>
      </p:sp>
      <p:sp>
        <p:nvSpPr>
          <p:cNvPr id="30" name="TextBox 30"/>
          <p:cNvSpPr txBox="1"/>
          <p:nvPr/>
        </p:nvSpPr>
        <p:spPr>
          <a:xfrm>
            <a:off x="13271705" y="6347419"/>
            <a:ext cx="5191274" cy="2066925"/>
          </a:xfrm>
          <a:prstGeom prst="rect">
            <a:avLst/>
          </a:prstGeom>
        </p:spPr>
        <p:txBody>
          <a:bodyPr lIns="0" tIns="0" rIns="0" bIns="0" rtlCol="0" anchor="t">
            <a:spAutoFit/>
          </a:bodyPr>
          <a:lstStyle/>
          <a:p>
            <a:pPr marL="647697" lvl="1" indent="-323848">
              <a:lnSpc>
                <a:spcPts val="4199"/>
              </a:lnSpc>
              <a:buFont typeface="Arial"/>
              <a:buChar char="•"/>
            </a:pPr>
            <a:r>
              <a:rPr lang="en-US" sz="2999">
                <a:solidFill>
                  <a:srgbClr val="FFFFFF"/>
                </a:solidFill>
                <a:latin typeface="Montserrat"/>
              </a:rPr>
              <a:t>Pouches</a:t>
            </a:r>
          </a:p>
          <a:p>
            <a:pPr marL="647697" lvl="1" indent="-323848">
              <a:lnSpc>
                <a:spcPts val="4199"/>
              </a:lnSpc>
              <a:buFont typeface="Arial"/>
              <a:buChar char="•"/>
            </a:pPr>
            <a:r>
              <a:rPr lang="en-US" sz="2999">
                <a:solidFill>
                  <a:srgbClr val="FFFFFF"/>
                </a:solidFill>
                <a:latin typeface="Montserrat"/>
              </a:rPr>
              <a:t>Boxes</a:t>
            </a:r>
          </a:p>
          <a:p>
            <a:pPr marL="647697" lvl="1" indent="-323848">
              <a:lnSpc>
                <a:spcPts val="4199"/>
              </a:lnSpc>
              <a:buFont typeface="Arial"/>
              <a:buChar char="•"/>
            </a:pPr>
            <a:r>
              <a:rPr lang="en-US" sz="2999">
                <a:solidFill>
                  <a:srgbClr val="FFFFFF"/>
                </a:solidFill>
                <a:latin typeface="Montserrat"/>
              </a:rPr>
              <a:t>Bags</a:t>
            </a:r>
          </a:p>
          <a:p>
            <a:pPr marL="647697" lvl="1" indent="-323848">
              <a:lnSpc>
                <a:spcPts val="4199"/>
              </a:lnSpc>
              <a:buFont typeface="Arial"/>
              <a:buChar char="•"/>
            </a:pPr>
            <a:r>
              <a:rPr lang="en-US" sz="2999">
                <a:solidFill>
                  <a:srgbClr val="FFFFFF"/>
                </a:solidFill>
                <a:latin typeface="Montserrat"/>
              </a:rPr>
              <a:t>Cans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Instant Rice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25" b="-2925"/>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E3718"/>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718"/>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718"/>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350675" y="2175501"/>
            <a:ext cx="7787851" cy="2124075"/>
          </a:xfrm>
          <a:prstGeom prst="rect">
            <a:avLst/>
          </a:prstGeom>
        </p:spPr>
        <p:txBody>
          <a:bodyPr lIns="0" tIns="0" rIns="0" bIns="0" rtlCol="0" anchor="t">
            <a:spAutoFit/>
          </a:bodyPr>
          <a:lstStyle/>
          <a:p>
            <a:pPr marL="863598" lvl="1" indent="-431799">
              <a:lnSpc>
                <a:spcPts val="4199"/>
              </a:lnSpc>
              <a:buFont typeface="Arial"/>
              <a:buChar char="•"/>
            </a:pPr>
            <a:r>
              <a:rPr lang="en-US" sz="3999" spc="127">
                <a:solidFill>
                  <a:srgbClr val="FFFFFF"/>
                </a:solidFill>
                <a:latin typeface="Barlow"/>
              </a:rPr>
              <a:t>Rising disposable incomes to Increase the Demand Globally</a:t>
            </a:r>
          </a:p>
          <a:p>
            <a:pPr marL="863598" lvl="1" indent="-431799">
              <a:lnSpc>
                <a:spcPts val="4199"/>
              </a:lnSpc>
              <a:buFont typeface="Arial"/>
              <a:buChar char="•"/>
            </a:pPr>
            <a:r>
              <a:rPr lang="en-US" sz="3999" spc="127">
                <a:solidFill>
                  <a:srgbClr val="FFFFFF"/>
                </a:solidFill>
                <a:latin typeface="Barlow"/>
              </a:rPr>
              <a:t>Growing Awareness of Health to Propel Market Growth</a:t>
            </a:r>
          </a:p>
        </p:txBody>
      </p:sp>
      <p:sp>
        <p:nvSpPr>
          <p:cNvPr id="18" name="TextBox 18"/>
          <p:cNvSpPr txBox="1"/>
          <p:nvPr/>
        </p:nvSpPr>
        <p:spPr>
          <a:xfrm>
            <a:off x="7067518" y="6763784"/>
            <a:ext cx="7071007" cy="552450"/>
          </a:xfrm>
          <a:prstGeom prst="rect">
            <a:avLst/>
          </a:prstGeom>
        </p:spPr>
        <p:txBody>
          <a:bodyPr lIns="0" tIns="0" rIns="0" bIns="0" rtlCol="0" anchor="t">
            <a:spAutoFit/>
          </a:bodyPr>
          <a:lstStyle/>
          <a:p>
            <a:pPr>
              <a:lnSpc>
                <a:spcPts val="4199"/>
              </a:lnSpc>
            </a:pPr>
            <a:r>
              <a:rPr lang="en-US" sz="3999" spc="127">
                <a:solidFill>
                  <a:srgbClr val="FFFFFF"/>
                </a:solidFill>
                <a:latin typeface="Barlow"/>
              </a:rPr>
              <a:t>High Price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290858" y="1598719"/>
            <a:ext cx="15706285" cy="7447477"/>
            <a:chExt cx="4136635" cy="1961475"/>
          </a:xfrm>
        </p:grpSpPr>
        <p:sp>
          <p:nvSpPr>
            <p:cNvPr id="4" name="Freeform 4"/>
            <p:cNvSpPr/>
            <p:nvPr/>
          </p:nvSpPr>
          <p:spPr>
            <a:xfrm>
              <a:off x="0" y="0"/>
              <a:ext cx="4136635" cy="1961475"/>
            </a:xfrm>
            <a:custGeom>
              <a:rect l="l" t="t" r="r" b="b"/>
              <a:pathLst>
                <a:path w="4136634" h="1961475">
                  <a:moveTo>
                    <a:pt x="0" y="0"/>
                  </a:moveTo>
                  <a:lnTo>
                    <a:pt x="4136635" y="0"/>
                  </a:lnTo>
                  <a:lnTo>
                    <a:pt x="4136635" y="1961475"/>
                  </a:lnTo>
                  <a:lnTo>
                    <a:pt x="0" y="1961475"/>
                  </a:lnTo>
                  <a:close/>
                </a:path>
              </a:pathLst>
            </a:custGeom>
            <a:solidFill>
              <a:srgbClr val="93370E">
                <a:alpha val="80000"/>
              </a:srgbClr>
            </a:solidFill>
          </p:spPr>
          <p:txBody>
            <a:bodyPr/>
            <a:lstStyle/>
            <a:p/>
          </p:txBody>
        </p:sp>
        <p:sp>
          <p:nvSpPr>
            <p:cNvPr id="5" name="TextBox 5"/>
            <p:cNvSpPr txBox="1"/>
            <p:nvPr/>
          </p:nvSpPr>
          <p:spPr>
            <a:xfrm>
              <a:off x="0" y="-38100"/>
              <a:ext cx="4136635" cy="199957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49361" y="205574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493845" y="3414367"/>
            <a:ext cx="15353337" cy="4864734"/>
          </a:xfrm>
          <a:prstGeom prst="rect">
            <a:avLst/>
          </a:prstGeom>
        </p:spPr>
        <p:txBody>
          <a:bodyPr lIns="0" tIns="0" rIns="0" bIns="0" rtlCol="0" anchor="t">
            <a:spAutoFit/>
          </a:bodyPr>
          <a:lstStyle/>
          <a:p>
            <a:pPr marL="669294" lvl="1" indent="-334647">
              <a:lnSpc>
                <a:spcPts val="4340"/>
              </a:lnSpc>
              <a:buFont typeface="Arial"/>
              <a:buChar char="•"/>
            </a:pPr>
            <a:r>
              <a:rPr lang="en-US" sz="3100">
                <a:solidFill>
                  <a:srgbClr val="FFFFFF"/>
                </a:solidFill>
                <a:latin typeface="Montserrat"/>
              </a:rPr>
              <a:t>The global instant rice market will expand significantly by 6.20% CAGR between 2024 to 2031.</a:t>
            </a:r>
          </a:p>
          <a:p>
            <a:pPr marL="669294" lvl="1" indent="-334647">
              <a:lnSpc>
                <a:spcPts val="4340"/>
              </a:lnSpc>
              <a:buFont typeface="Arial"/>
              <a:buChar char="•"/>
            </a:pPr>
            <a:r>
              <a:rPr lang="en-US" sz="3100">
                <a:solidFill>
                  <a:srgbClr val="FFFFFF"/>
                </a:solidFill>
                <a:latin typeface="Montserrat"/>
              </a:rPr>
              <a:t>There is a growing demand for healthier instant rice options as people become more conscious of the value of eating a balanced diet. In response to this demand, producers are introducing new goods that contain whole grains, brown rice, and other healthful components.</a:t>
            </a:r>
          </a:p>
          <a:p>
            <a:pPr marL="669294" lvl="1" indent="-334647">
              <a:lnSpc>
                <a:spcPts val="4340"/>
              </a:lnSpc>
              <a:buFont typeface="Arial"/>
              <a:buChar char="•"/>
            </a:pPr>
            <a:r>
              <a:rPr lang="en-US" sz="3100">
                <a:solidFill>
                  <a:srgbClr val="FFFFFF"/>
                </a:solidFill>
                <a:latin typeface="Montserrat"/>
              </a:rPr>
              <a:t>People may now purchase instant rice online more easily because to the growth of e-commerce. This increases the product's accessibility for a larger group of customers and contributes to an increase in sales.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212104" y="3429276"/>
            <a:ext cx="9675801" cy="6857724"/>
          </a:xfrm>
          <a:custGeom>
            <a:rect l="l" t="t" r="r" b="b"/>
            <a:pathLst>
              <a:path w="9675801" h="6857724">
                <a:moveTo>
                  <a:pt x="0" y="0"/>
                </a:moveTo>
                <a:lnTo>
                  <a:pt x="9675801" y="0"/>
                </a:lnTo>
                <a:lnTo>
                  <a:pt x="9675801" y="6857724"/>
                </a:lnTo>
                <a:lnTo>
                  <a:pt x="0" y="6857724"/>
                </a:lnTo>
                <a:lnTo>
                  <a:pt x="0" y="0"/>
                </a:lnTo>
                <a:close/>
              </a:path>
            </a:pathLst>
          </a:custGeom>
          <a:blipFill>
            <a:blip r:embed="rId2"/>
            <a:stretch>
              <a:fillRect/>
            </a:stretch>
          </a:blipFill>
        </p:spPr>
        <p:txBody>
          <a:bodyPr/>
          <a:lstStyle/>
          <a:p/>
        </p:txBody>
      </p:sp>
      <p:sp>
        <p:nvSpPr>
          <p:cNvPr id="3" name="Freeform 3"/>
          <p:cNvSpPr/>
          <p:nvPr/>
        </p:nvSpPr>
        <p:spPr>
          <a:xfrm>
            <a:off x="7472093" y="1993325"/>
            <a:ext cx="4763634" cy="1435951"/>
          </a:xfrm>
          <a:custGeom>
            <a:rect l="l" t="t" r="r" b="b"/>
            <a:pathLst>
              <a:path w="4763634" h="1435951">
                <a:moveTo>
                  <a:pt x="0" y="0"/>
                </a:moveTo>
                <a:lnTo>
                  <a:pt x="4763634" y="0"/>
                </a:lnTo>
                <a:lnTo>
                  <a:pt x="4763634" y="1435951"/>
                </a:lnTo>
                <a:lnTo>
                  <a:pt x="0" y="1435951"/>
                </a:lnTo>
                <a:lnTo>
                  <a:pt x="0" y="0"/>
                </a:lnTo>
                <a:close/>
              </a:path>
            </a:pathLst>
          </a:custGeom>
          <a:blipFill>
            <a:blip r:embed="rId3"/>
            <a:stretch>
              <a:fillRect/>
            </a:stretch>
          </a:blipFill>
        </p:spPr>
        <p:txBody>
          <a:bodyPr/>
          <a:lstStyle/>
          <a:p/>
        </p:txBody>
      </p:sp>
      <p:sp>
        <p:nvSpPr>
          <p:cNvPr id="4" name="Freeform 4"/>
          <p:cNvSpPr/>
          <p:nvPr/>
        </p:nvSpPr>
        <p:spPr>
          <a:xfrm>
            <a:off x="12746902" y="1899932"/>
            <a:ext cx="4924633" cy="1622737"/>
          </a:xfrm>
          <a:custGeom>
            <a:rect l="l" t="t" r="r" b="b"/>
            <a:pathLst>
              <a:path w="4924633" h="1622737">
                <a:moveTo>
                  <a:pt x="0" y="0"/>
                </a:moveTo>
                <a:lnTo>
                  <a:pt x="4924633" y="0"/>
                </a:lnTo>
                <a:lnTo>
                  <a:pt x="4924633" y="1622737"/>
                </a:lnTo>
                <a:lnTo>
                  <a:pt x="0" y="1622737"/>
                </a:lnTo>
                <a:lnTo>
                  <a:pt x="0" y="0"/>
                </a:lnTo>
                <a:close/>
              </a:path>
            </a:pathLst>
          </a:custGeom>
          <a:blipFill>
            <a:blip r:embed="rId4"/>
            <a:stretch>
              <a:fillRect l="-5649" t="-32776" r="-4806" b="-42788"/>
            </a:stretch>
          </a:blipFill>
        </p:spPr>
        <p:txBody>
          <a:bodyPr/>
          <a:lstStyle/>
          <a:p/>
        </p:txBody>
      </p:sp>
      <p:sp>
        <p:nvSpPr>
          <p:cNvPr id="5" name="Freeform 5"/>
          <p:cNvSpPr/>
          <p:nvPr/>
        </p:nvSpPr>
        <p:spPr>
          <a:xfrm>
            <a:off x="9144000" y="3784579"/>
            <a:ext cx="4148971" cy="1607726"/>
          </a:xfrm>
          <a:custGeom>
            <a:rect l="l" t="t" r="r" b="b"/>
            <a:pathLst>
              <a:path w="4148971" h="1607726">
                <a:moveTo>
                  <a:pt x="0" y="0"/>
                </a:moveTo>
                <a:lnTo>
                  <a:pt x="4148971" y="0"/>
                </a:lnTo>
                <a:lnTo>
                  <a:pt x="4148971" y="1607726"/>
                </a:lnTo>
                <a:lnTo>
                  <a:pt x="0" y="1607726"/>
                </a:lnTo>
                <a:lnTo>
                  <a:pt x="0" y="0"/>
                </a:lnTo>
                <a:close/>
              </a:path>
            </a:pathLst>
          </a:custGeom>
          <a:blipFill>
            <a:blip r:embed="rId5"/>
            <a:stretch>
              <a:fillRect/>
            </a:stretch>
          </a:blipFill>
        </p:spPr>
        <p:txBody>
          <a:bodyPr/>
          <a:lstStyle/>
          <a:p/>
        </p:txBody>
      </p:sp>
      <p:sp>
        <p:nvSpPr>
          <p:cNvPr id="6" name="Freeform 6"/>
          <p:cNvSpPr/>
          <p:nvPr/>
        </p:nvSpPr>
        <p:spPr>
          <a:xfrm>
            <a:off x="14003193" y="4033383"/>
            <a:ext cx="3856194" cy="1110117"/>
          </a:xfrm>
          <a:custGeom>
            <a:rect l="l" t="t" r="r" b="b"/>
            <a:pathLst>
              <a:path w="3856194" h="1110117">
                <a:moveTo>
                  <a:pt x="0" y="0"/>
                </a:moveTo>
                <a:lnTo>
                  <a:pt x="3856194" y="0"/>
                </a:lnTo>
                <a:lnTo>
                  <a:pt x="3856194" y="1110117"/>
                </a:lnTo>
                <a:lnTo>
                  <a:pt x="0" y="1110117"/>
                </a:lnTo>
                <a:lnTo>
                  <a:pt x="0" y="0"/>
                </a:lnTo>
                <a:close/>
              </a:path>
            </a:pathLst>
          </a:custGeom>
          <a:blipFill>
            <a:blip r:embed="rId6"/>
            <a:stretch>
              <a:fillRect/>
            </a:stretch>
          </a:blipFill>
        </p:spPr>
        <p:txBody>
          <a:bodyPr/>
          <a:lstStyle/>
          <a:p/>
        </p:txBody>
      </p:sp>
      <p:sp>
        <p:nvSpPr>
          <p:cNvPr id="7" name="Freeform 7"/>
          <p:cNvSpPr/>
          <p:nvPr/>
        </p:nvSpPr>
        <p:spPr>
          <a:xfrm>
            <a:off x="9853910" y="5744730"/>
            <a:ext cx="3758758" cy="1879379"/>
          </a:xfrm>
          <a:custGeom>
            <a:rect l="l" t="t" r="r" b="b"/>
            <a:pathLst>
              <a:path w="3758757" h="1879378">
                <a:moveTo>
                  <a:pt x="0" y="0"/>
                </a:moveTo>
                <a:lnTo>
                  <a:pt x="3758758" y="0"/>
                </a:lnTo>
                <a:lnTo>
                  <a:pt x="3758758" y="1879379"/>
                </a:lnTo>
                <a:lnTo>
                  <a:pt x="0" y="1879379"/>
                </a:lnTo>
                <a:lnTo>
                  <a:pt x="0" y="0"/>
                </a:lnTo>
                <a:close/>
              </a:path>
            </a:pathLst>
          </a:custGeom>
          <a:blipFill>
            <a:blip r:embed="rId7"/>
            <a:stretch>
              <a:fillRect/>
            </a:stretch>
          </a:blipFill>
        </p:spPr>
        <p:txBody>
          <a:bodyPr/>
          <a:lstStyle/>
          <a:p/>
        </p:txBody>
      </p:sp>
      <p:sp>
        <p:nvSpPr>
          <p:cNvPr id="8" name="Freeform 8"/>
          <p:cNvSpPr/>
          <p:nvPr/>
        </p:nvSpPr>
        <p:spPr>
          <a:xfrm>
            <a:off x="13962858" y="5818073"/>
            <a:ext cx="3936864" cy="1806036"/>
          </a:xfrm>
          <a:custGeom>
            <a:rect l="l" t="t" r="r" b="b"/>
            <a:pathLst>
              <a:path w="3936864" h="1806036">
                <a:moveTo>
                  <a:pt x="0" y="0"/>
                </a:moveTo>
                <a:lnTo>
                  <a:pt x="3936864" y="0"/>
                </a:lnTo>
                <a:lnTo>
                  <a:pt x="3936864" y="1806036"/>
                </a:lnTo>
                <a:lnTo>
                  <a:pt x="0" y="1806036"/>
                </a:lnTo>
                <a:lnTo>
                  <a:pt x="0" y="0"/>
                </a:lnTo>
                <a:close/>
              </a:path>
            </a:pathLst>
          </a:custGeom>
          <a:blipFill>
            <a:blip r:embed="rId8"/>
            <a:stretch>
              <a:fillRect/>
            </a:stretch>
          </a:blipFill>
        </p:spPr>
        <p:txBody>
          <a:bodyPr/>
          <a:lstStyle/>
          <a:p/>
        </p:txBody>
      </p:sp>
      <p:sp>
        <p:nvSpPr>
          <p:cNvPr id="9" name="Freeform 9"/>
          <p:cNvSpPr/>
          <p:nvPr/>
        </p:nvSpPr>
        <p:spPr>
          <a:xfrm>
            <a:off x="9336197" y="7958549"/>
            <a:ext cx="3235970" cy="2175131"/>
          </a:xfrm>
          <a:custGeom>
            <a:rect l="l" t="t" r="r" b="b"/>
            <a:pathLst>
              <a:path w="3235970" h="2175131">
                <a:moveTo>
                  <a:pt x="0" y="0"/>
                </a:moveTo>
                <a:lnTo>
                  <a:pt x="3235970" y="0"/>
                </a:lnTo>
                <a:lnTo>
                  <a:pt x="3235970" y="2175131"/>
                </a:lnTo>
                <a:lnTo>
                  <a:pt x="0" y="2175131"/>
                </a:lnTo>
                <a:lnTo>
                  <a:pt x="0" y="0"/>
                </a:lnTo>
                <a:close/>
              </a:path>
            </a:pathLst>
          </a:custGeom>
          <a:blipFill>
            <a:blip r:embed="rId9"/>
            <a:stretch>
              <a:fillRect l="-1016" t="-378" r="-635" b="-945"/>
            </a:stretch>
          </a:blipFill>
        </p:spPr>
        <p:txBody>
          <a:bodyPr/>
          <a:lstStyle/>
          <a:p/>
        </p:txBody>
      </p:sp>
      <p:sp>
        <p:nvSpPr>
          <p:cNvPr id="10" name="Freeform 10"/>
          <p:cNvSpPr/>
          <p:nvPr/>
        </p:nvSpPr>
        <p:spPr>
          <a:xfrm>
            <a:off x="13292972" y="8138459"/>
            <a:ext cx="4272303" cy="1643861"/>
          </a:xfrm>
          <a:custGeom>
            <a:rect l="l" t="t" r="r" b="b"/>
            <a:pathLst>
              <a:path w="4272303" h="1643861">
                <a:moveTo>
                  <a:pt x="0" y="0"/>
                </a:moveTo>
                <a:lnTo>
                  <a:pt x="4272303" y="0"/>
                </a:lnTo>
                <a:lnTo>
                  <a:pt x="4272303" y="1643861"/>
                </a:lnTo>
                <a:lnTo>
                  <a:pt x="0" y="1643861"/>
                </a:lnTo>
                <a:lnTo>
                  <a:pt x="0" y="0"/>
                </a:lnTo>
                <a:close/>
              </a:path>
            </a:pathLst>
          </a:custGeom>
          <a:blipFill>
            <a:blip r:embed="rId10"/>
            <a:stretch>
              <a:fillRect t="-25661" b="-22849"/>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czxnu3n"/>
              </a:rPr>
              <a:t>https://tinyurl.com/2czxnu3n</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Instant Rice Market Report 2024</dc:title>
  <cp:lastModifiedBy>decipher market</cp:lastModifiedBy>
  <cp:revision>2</cp:revision>
  <dcterms:created xsi:type="dcterms:W3CDTF">2006-08-16T00:00:00Z</dcterms:created>
  <dcterms:modified xsi:type="dcterms:W3CDTF">2024-04-13T02:32:01Z</dcterms:modified>
</cp:coreProperties>
</file>