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Canva Sans Bold" panose="020B0604020202020204" charset="0"/>
      <p:regular r:id="rId12"/>
    </p:embeddedFont>
    <p:embeddedFont>
      <p:font typeface="Georgia Pro Bold" panose="020B0604020202020204" charset="0"/>
      <p:regular r:id="rId13"/>
    </p:embeddedFont>
    <p:embeddedFont>
      <p:font typeface="Lato" panose="020F0502020204030203" pitchFamily="34" charset="0"/>
      <p:regular r:id="rId14"/>
    </p:embeddedFont>
    <p:embeddedFont>
      <p:font typeface="Lato Bold" panose="020F0502020204030203" charset="0"/>
      <p:regular r:id="rId15"/>
    </p:embeddedFont>
    <p:embeddedFont>
      <p:font typeface="Poppins" panose="00000500000000000000" pitchFamily="2" charset="0"/>
      <p:regular r:id="rId16"/>
    </p:embeddedFont>
    <p:embeddedFont>
      <p:font typeface="Poppins Bold" panose="00000800000000000000" charset="0"/>
      <p:regular r:id="rId17"/>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 Target="slides/slide1.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5/6/2024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5/6/2024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5/6/2024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5/6/2024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5/6/2024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5/6/2024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5/6/2024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 Id="rId3" Type="http://schemas.openxmlformats.org/officeDocument/2006/relationships/image" Target="../media/image2.jpeg" /><Relationship Id="rId4" Type="http://schemas.openxmlformats.org/officeDocument/2006/relationships/image" Target="../media/image8.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0.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8.jpeg" /><Relationship Id="rId11" Type="http://schemas.openxmlformats.org/officeDocument/2006/relationships/image" Target="../media/image19.jpeg" /><Relationship Id="rId12" Type="http://schemas.openxmlformats.org/officeDocument/2006/relationships/image" Target="../media/image20.jpeg" /><Relationship Id="rId13" Type="http://schemas.openxmlformats.org/officeDocument/2006/relationships/image" Target="../media/image21.jpeg" /><Relationship Id="rId14" Type="http://schemas.openxmlformats.org/officeDocument/2006/relationships/image" Target="../media/image22.jpeg" /><Relationship Id="rId2" Type="http://schemas.openxmlformats.org/officeDocument/2006/relationships/image" Target="../media/image11.jpeg" /><Relationship Id="rId3" Type="http://schemas.openxmlformats.org/officeDocument/2006/relationships/image" Target="../media/image2.jpeg" /><Relationship Id="rId4" Type="http://schemas.openxmlformats.org/officeDocument/2006/relationships/image" Target="../media/image12.jpeg" /><Relationship Id="rId5" Type="http://schemas.openxmlformats.org/officeDocument/2006/relationships/image" Target="../media/image13.jpeg" /><Relationship Id="rId6" Type="http://schemas.openxmlformats.org/officeDocument/2006/relationships/image" Target="../media/image14.jpeg" /><Relationship Id="rId7" Type="http://schemas.openxmlformats.org/officeDocument/2006/relationships/image" Target="../media/image15.jpeg" /><Relationship Id="rId8" Type="http://schemas.openxmlformats.org/officeDocument/2006/relationships/image" Target="../media/image16.jpeg" /><Relationship Id="rId9" Type="http://schemas.openxmlformats.org/officeDocument/2006/relationships/image" Target="../media/image17.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3.jpeg" /><Relationship Id="rId3" Type="http://schemas.openxmlformats.org/officeDocument/2006/relationships/image" Target="../media/image24.jpeg" /><Relationship Id="rId4" Type="http://schemas.openxmlformats.org/officeDocument/2006/relationships/hyperlink" Target="https://tinyurl.com/2p9z8cyk"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pic>
        <p:nvPicPr>
          <p:cNvPr id="3" name="Picture 3"/>
          <p:cNvPicPr>
            <a:picLocks noChangeAspect="1"/>
          </p:cNvPicPr>
          <p:nvPr/>
        </p:nvPicPr>
        <p:blipFill>
          <a:blip r:embed="rId3"/>
          <a:srcRect l="36500" t="25150" r="38480" b="29408"/>
          <a:stretch>
            <a:fillRect/>
          </a:stretch>
        </p:blipFill>
        <p:spPr>
          <a:xfrm>
            <a:off x="-27571" y="0"/>
            <a:ext cx="2134016" cy="2180200"/>
          </a:xfrm>
          <a:prstGeom prst="rect">
            <a:avLst/>
          </a:prstGeom>
        </p:spPr>
      </p:pic>
      <p:sp>
        <p:nvSpPr>
          <p:cNvPr id="4" name="TextBox 4"/>
          <p:cNvSpPr txBox="1"/>
          <p:nvPr/>
        </p:nvSpPr>
        <p:spPr>
          <a:xfrm>
            <a:off x="315174" y="4099688"/>
            <a:ext cx="14010425" cy="2878993"/>
          </a:xfrm>
          <a:prstGeom prst="rect">
            <a:avLst/>
          </a:prstGeom>
        </p:spPr>
        <p:txBody>
          <a:bodyPr wrap="square" lIns="0" tIns="0" rIns="0" bIns="0" rtlCol="0" anchor="t">
            <a:spAutoFit/>
          </a:bodyPr>
          <a:lstStyle/>
          <a:p>
            <a:pPr algn="l">
              <a:lnSpc>
                <a:spcPts val="7350"/>
              </a:lnSpc>
            </a:pPr>
            <a:r>
              <a:rPr lang="en-US" sz="7500">
                <a:solidFill>
                  <a:srgbClr val="000000"/>
                </a:solidFill>
                <a:latin typeface="Poppins"/>
              </a:rPr>
              <a:t>ICE HOCKEY SKATES</a:t>
            </a:r>
          </a:p>
          <a:p>
            <a:pPr algn="l">
              <a:lnSpc>
                <a:spcPts val="7350"/>
              </a:lnSpc>
            </a:pPr>
            <a:r>
              <a:rPr lang="en-US" sz="7500">
                <a:solidFill>
                  <a:srgbClr val="000000"/>
                </a:solidFill>
                <a:latin typeface="Poppins"/>
              </a:rPr>
              <a:t>MARKET REPORT </a:t>
            </a:r>
          </a:p>
          <a:p>
            <a:pPr algn="l">
              <a:lnSpc>
                <a:spcPts val="7350"/>
              </a:lnSpc>
            </a:pPr>
            <a:r>
              <a:rPr lang="en-US" sz="7500">
                <a:solidFill>
                  <a:srgbClr val="000000"/>
                </a:solidFill>
                <a:latin typeface="Poppins"/>
              </a:rPr>
              <a:t>2024</a:t>
            </a:r>
          </a:p>
        </p:txBody>
      </p:sp>
      <p:sp>
        <p:nvSpPr>
          <p:cNvPr id="5" name="TextBox 5"/>
          <p:cNvSpPr txBox="1"/>
          <p:nvPr/>
        </p:nvSpPr>
        <p:spPr>
          <a:xfrm>
            <a:off x="-27571" y="9399957"/>
            <a:ext cx="10027118" cy="592454"/>
          </a:xfrm>
          <a:prstGeom prst="rect">
            <a:avLst/>
          </a:prstGeom>
        </p:spPr>
        <p:txBody>
          <a:bodyPr lIns="0" tIns="0" rIns="0" bIns="0" rtlCol="0" anchor="t">
            <a:spAutoFit/>
          </a:bodyPr>
          <a:lstStyle/>
          <a:p>
            <a:pPr algn="ctr">
              <a:lnSpc>
                <a:spcPts val="4620"/>
              </a:lnSpc>
            </a:pPr>
            <a:r>
              <a:rPr lang="en-US" sz="3300">
                <a:solidFill>
                  <a:srgbClr val="000000"/>
                </a:solidFill>
                <a:latin typeface="Poppins"/>
              </a:rPr>
              <a:t>Qualitative Analysis + Quantitative 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6513" b="-11152"/>
            </a:stretch>
          </a:blipFill>
        </p:spPr>
        <p:txBody>
          <a:bodyPr/>
          <a:lstStyle/>
          <a:p/>
        </p:txBody>
      </p:sp>
      <p:grpSp>
        <p:nvGrpSpPr>
          <p:cNvPr id="3" name="Group 3"/>
          <p:cNvGrpSpPr/>
          <p:nvPr/>
        </p:nvGrpSpPr>
        <p:grpSpPr>
          <a:xfrm>
            <a:off x="1145853" y="1549335"/>
            <a:ext cx="16236544" cy="7959986"/>
            <a:chExt cx="4276291" cy="2096457"/>
          </a:xfrm>
        </p:grpSpPr>
        <p:sp>
          <p:nvSpPr>
            <p:cNvPr id="4" name="Freeform 4"/>
            <p:cNvSpPr/>
            <p:nvPr/>
          </p:nvSpPr>
          <p:spPr>
            <a:xfrm>
              <a:off x="0" y="0"/>
              <a:ext cx="4276291" cy="2096457"/>
            </a:xfrm>
            <a:custGeom>
              <a:rect l="l" t="t" r="r" b="b"/>
              <a:pathLst>
                <a:path w="4276291" h="2096456">
                  <a:moveTo>
                    <a:pt x="0" y="0"/>
                  </a:moveTo>
                  <a:lnTo>
                    <a:pt x="4276291" y="0"/>
                  </a:lnTo>
                  <a:lnTo>
                    <a:pt x="4276291" y="2096457"/>
                  </a:lnTo>
                  <a:lnTo>
                    <a:pt x="0" y="2096457"/>
                  </a:lnTo>
                  <a:close/>
                </a:path>
              </a:pathLst>
            </a:custGeom>
            <a:solidFill>
              <a:srgbClr val="000000">
                <a:alpha val="58824"/>
              </a:srgbClr>
            </a:solidFill>
          </p:spPr>
          <p:txBody>
            <a:bodyPr/>
            <a:lstStyle/>
            <a:p/>
          </p:txBody>
        </p:sp>
        <p:sp>
          <p:nvSpPr>
            <p:cNvPr id="5" name="TextBox 5"/>
            <p:cNvSpPr txBox="1"/>
            <p:nvPr/>
          </p:nvSpPr>
          <p:spPr>
            <a:xfrm>
              <a:off x="0" y="-47625"/>
              <a:ext cx="4276291" cy="2144082"/>
            </a:xfrm>
            <a:prstGeom prst="rect">
              <a:avLst/>
            </a:prstGeom>
          </p:spPr>
          <p:txBody>
            <a:bodyPr lIns="50800" tIns="50800" rIns="50800" bIns="50800" rtlCol="0" anchor="ctr"/>
            <a:lstStyle/>
            <a:p>
              <a:pPr algn="ctr">
                <a:lnSpc>
                  <a:spcPts val="3500"/>
                </a:lnSpc>
              </a:pPr>
              <a:endParaRPr/>
            </a:p>
          </p:txBody>
        </p:sp>
      </p:grpSp>
      <p:pic>
        <p:nvPicPr>
          <p:cNvPr id="6" name="Picture 6"/>
          <p:cNvPicPr>
            <a:picLocks noChangeAspect="1"/>
          </p:cNvPicPr>
          <p:nvPr/>
        </p:nvPicPr>
        <p:blipFill>
          <a:blip r:embed="rId3"/>
          <a:srcRect l="36500" t="25150" r="35243" b="29571"/>
          <a:stretch>
            <a:fillRect/>
          </a:stretch>
        </p:blipFill>
        <p:spPr>
          <a:xfrm>
            <a:off x="905603" y="777678"/>
            <a:ext cx="2082462" cy="1876980"/>
          </a:xfrm>
          <a:prstGeom prst="rect">
            <a:avLst/>
          </a:prstGeom>
        </p:spPr>
      </p:pic>
      <p:sp>
        <p:nvSpPr>
          <p:cNvPr id="7" name="TextBox 7"/>
          <p:cNvSpPr txBox="1"/>
          <p:nvPr/>
        </p:nvSpPr>
        <p:spPr>
          <a:xfrm>
            <a:off x="1489643" y="3060700"/>
            <a:ext cx="15548966" cy="6197600"/>
          </a:xfrm>
          <a:prstGeom prst="rect">
            <a:avLst/>
          </a:prstGeom>
        </p:spPr>
        <p:txBody>
          <a:bodyPr lIns="0" tIns="0" rIns="0" bIns="0" rtlCol="0" anchor="t">
            <a:spAutoFit/>
          </a:bodyPr>
          <a:lstStyle/>
          <a:p>
            <a:pPr algn="l">
              <a:lnSpc>
                <a:spcPts val="4899"/>
              </a:lnSpc>
              <a:spcBef>
                <a:spcPct val="0"/>
              </a:spcBef>
            </a:pPr>
            <a:r>
              <a:rPr lang="en-US" sz="3499">
                <a:solidFill>
                  <a:srgbClr val="FFFFFF"/>
                </a:solidFill>
                <a:latin typeface="Poppins"/>
              </a:rPr>
              <a:t>The ice hockey skates market is a dynamic sector within the broader sports equipment industry, catering primarily to ice hockey enthusiasts ranging from amateur players to professionals. Characterized by constant innovation and technological advancements, this market offers a diverse range of products tailored to meet the demands of players seeking performance, comfort, and durability. Key factors driving the growth of the ice hockey skates market include increasing participation rates in ice hockey globally, rising disposable incomes, and a growing emphasis on fitness and recreational activities.</a:t>
            </a:r>
          </a:p>
        </p:txBody>
      </p:sp>
      <p:sp>
        <p:nvSpPr>
          <p:cNvPr id="8" name="TextBox 8"/>
          <p:cNvSpPr txBox="1"/>
          <p:nvPr/>
        </p:nvSpPr>
        <p:spPr>
          <a:xfrm>
            <a:off x="5200221" y="1755498"/>
            <a:ext cx="8127807" cy="899160"/>
          </a:xfrm>
          <a:prstGeom prst="rect">
            <a:avLst/>
          </a:prstGeom>
        </p:spPr>
        <p:txBody>
          <a:bodyPr lIns="0" tIns="0" rIns="0" bIns="0" rtlCol="0" anchor="t">
            <a:spAutoFit/>
          </a:bodyPr>
          <a:lstStyle/>
          <a:p>
            <a:pPr algn="ctr">
              <a:lnSpc>
                <a:spcPts val="6420"/>
              </a:lnSpc>
            </a:pPr>
            <a:r>
              <a:rPr lang="en-US" sz="6000">
                <a:solidFill>
                  <a:srgbClr val="FFFFFF"/>
                </a:solidFill>
                <a:latin typeface="Poppi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8814" b="-8814"/>
            </a:stretch>
          </a:blipFill>
        </p:spPr>
        <p:txBody>
          <a:bodyPr/>
          <a:lstStyle/>
          <a:p/>
        </p:txBody>
      </p:sp>
      <p:grpSp>
        <p:nvGrpSpPr>
          <p:cNvPr id="3" name="Group 3"/>
          <p:cNvGrpSpPr/>
          <p:nvPr/>
        </p:nvGrpSpPr>
        <p:grpSpPr>
          <a:xfrm>
            <a:off x="234453" y="4302126"/>
            <a:ext cx="9145908" cy="2765493"/>
            <a:chExt cx="879738" cy="266011"/>
          </a:xfrm>
        </p:grpSpPr>
        <p:sp>
          <p:nvSpPr>
            <p:cNvPr id="4" name="Freeform 4"/>
            <p:cNvSpPr/>
            <p:nvPr/>
          </p:nvSpPr>
          <p:spPr>
            <a:xfrm>
              <a:off x="0" y="0"/>
              <a:ext cx="879738" cy="266011"/>
            </a:xfrm>
            <a:custGeom>
              <a:rect l="l" t="t" r="r" b="b"/>
              <a:pathLst>
                <a:path w="879737" h="266011">
                  <a:moveTo>
                    <a:pt x="84649" y="0"/>
                  </a:moveTo>
                  <a:lnTo>
                    <a:pt x="795089" y="0"/>
                  </a:lnTo>
                  <a:cubicBezTo>
                    <a:pt x="841840" y="0"/>
                    <a:pt x="879738" y="37899"/>
                    <a:pt x="879738" y="84649"/>
                  </a:cubicBezTo>
                  <a:lnTo>
                    <a:pt x="879738" y="181362"/>
                  </a:lnTo>
                  <a:cubicBezTo>
                    <a:pt x="879738" y="228112"/>
                    <a:pt x="841840" y="266011"/>
                    <a:pt x="795089" y="266011"/>
                  </a:cubicBezTo>
                  <a:lnTo>
                    <a:pt x="84649" y="266011"/>
                  </a:lnTo>
                  <a:cubicBezTo>
                    <a:pt x="62199" y="266011"/>
                    <a:pt x="40668" y="257092"/>
                    <a:pt x="24793" y="241218"/>
                  </a:cubicBezTo>
                  <a:cubicBezTo>
                    <a:pt x="8918" y="225343"/>
                    <a:pt x="0" y="203812"/>
                    <a:pt x="0" y="181362"/>
                  </a:cubicBezTo>
                  <a:lnTo>
                    <a:pt x="0" y="84649"/>
                  </a:lnTo>
                  <a:cubicBezTo>
                    <a:pt x="0" y="37899"/>
                    <a:pt x="37899" y="0"/>
                    <a:pt x="84649" y="0"/>
                  </a:cubicBezTo>
                  <a:close/>
                </a:path>
              </a:pathLst>
            </a:custGeom>
            <a:solidFill>
              <a:srgbClr val="000000">
                <a:alpha val="69804"/>
              </a:srgbClr>
            </a:solidFill>
          </p:spPr>
          <p:txBody>
            <a:bodyPr/>
            <a:lstStyle/>
            <a:p/>
          </p:txBody>
        </p:sp>
        <p:sp>
          <p:nvSpPr>
            <p:cNvPr id="5" name="TextBox 5"/>
            <p:cNvSpPr txBox="1"/>
            <p:nvPr/>
          </p:nvSpPr>
          <p:spPr>
            <a:xfrm>
              <a:off x="0" y="-38100"/>
              <a:ext cx="879738" cy="304111"/>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609429" y="4694434"/>
            <a:ext cx="2224885" cy="2222104"/>
          </a:xfrm>
          <a:custGeom>
            <a:rect l="l" t="t" r="r" b="b"/>
            <a:pathLst>
              <a:path w="2224885" h="2222104">
                <a:moveTo>
                  <a:pt x="0" y="0"/>
                </a:moveTo>
                <a:lnTo>
                  <a:pt x="2224885" y="0"/>
                </a:lnTo>
                <a:lnTo>
                  <a:pt x="2224885" y="2222104"/>
                </a:lnTo>
                <a:lnTo>
                  <a:pt x="0" y="2222104"/>
                </a:lnTo>
                <a:lnTo>
                  <a:pt x="0" y="0"/>
                </a:lnTo>
                <a:close/>
              </a:path>
            </a:pathLst>
          </a:custGeom>
          <a:blipFill>
            <a:blip r:embed="rId3"/>
            <a:stretch>
              <a:fillRect/>
            </a:stretch>
          </a:blipFill>
        </p:spPr>
        <p:txBody>
          <a:bodyPr/>
          <a:lstStyle/>
          <a:p/>
        </p:txBody>
      </p:sp>
      <p:grpSp>
        <p:nvGrpSpPr>
          <p:cNvPr id="7" name="Group 7"/>
          <p:cNvGrpSpPr/>
          <p:nvPr/>
        </p:nvGrpSpPr>
        <p:grpSpPr>
          <a:xfrm>
            <a:off x="557556" y="4605509"/>
            <a:ext cx="2192119" cy="2192119"/>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pic>
        <p:nvPicPr>
          <p:cNvPr id="10" name="Picture 10"/>
          <p:cNvPicPr>
            <a:picLocks noChangeAspect="1"/>
          </p:cNvPicPr>
          <p:nvPr/>
        </p:nvPicPr>
        <p:blipFill>
          <a:blip r:embed="rId4"/>
          <a:srcRect l="36500" t="25150" r="38480" b="26949"/>
          <a:stretch>
            <a:fillRect/>
          </a:stretch>
        </p:blipFill>
        <p:spPr>
          <a:xfrm>
            <a:off x="0" y="-123087"/>
            <a:ext cx="1935043" cy="2083899"/>
          </a:xfrm>
          <a:prstGeom prst="rect">
            <a:avLst/>
          </a:prstGeom>
        </p:spPr>
      </p:pic>
      <p:sp>
        <p:nvSpPr>
          <p:cNvPr id="11" name="TextBox 11"/>
          <p:cNvSpPr txBox="1"/>
          <p:nvPr/>
        </p:nvSpPr>
        <p:spPr>
          <a:xfrm>
            <a:off x="850704" y="5190811"/>
            <a:ext cx="1605822" cy="1258757"/>
          </a:xfrm>
          <a:prstGeom prst="rect">
            <a:avLst/>
          </a:prstGeom>
        </p:spPr>
        <p:txBody>
          <a:bodyPr lIns="0" tIns="0" rIns="0" bIns="0" rtlCol="0" anchor="t">
            <a:spAutoFit/>
          </a:bodyPr>
          <a:lstStyle/>
          <a:p>
            <a:pPr algn="ctr">
              <a:lnSpc>
                <a:spcPts val="2979"/>
              </a:lnSpc>
            </a:pPr>
            <a:r>
              <a:rPr lang="en-US" sz="4728">
                <a:solidFill>
                  <a:srgbClr val="1E3048"/>
                </a:solidFill>
                <a:latin typeface="Poppins Bold"/>
              </a:rPr>
              <a:t>2024- 2031</a:t>
            </a:r>
          </a:p>
        </p:txBody>
      </p:sp>
      <p:sp>
        <p:nvSpPr>
          <p:cNvPr id="12" name="TextBox 12"/>
          <p:cNvSpPr txBox="1"/>
          <p:nvPr/>
        </p:nvSpPr>
        <p:spPr>
          <a:xfrm>
            <a:off x="3067831" y="4943161"/>
            <a:ext cx="5382426" cy="1671233"/>
          </a:xfrm>
          <a:prstGeom prst="rect">
            <a:avLst/>
          </a:prstGeom>
        </p:spPr>
        <p:txBody>
          <a:bodyPr lIns="0" tIns="0" rIns="0" bIns="0" rtlCol="0" anchor="t">
            <a:spAutoFit/>
          </a:bodyPr>
          <a:lstStyle/>
          <a:p>
            <a:pPr algn="ctr">
              <a:lnSpc>
                <a:spcPts val="6449"/>
              </a:lnSpc>
            </a:pPr>
            <a:r>
              <a:rPr lang="en-US" sz="5465">
                <a:solidFill>
                  <a:srgbClr val="FFFFFF"/>
                </a:solidFill>
                <a:latin typeface="Poppins"/>
              </a:rPr>
              <a:t>CAGR</a:t>
            </a:r>
          </a:p>
          <a:p>
            <a:pPr algn="ctr">
              <a:lnSpc>
                <a:spcPts val="6449"/>
              </a:lnSpc>
            </a:pPr>
            <a:r>
              <a:rPr lang="en-US" sz="5465">
                <a:solidFill>
                  <a:srgbClr val="FFFFFF"/>
                </a:solidFill>
                <a:latin typeface="Poppins"/>
              </a:rPr>
              <a:t> 4.00%</a:t>
            </a:r>
          </a:p>
        </p:txBody>
      </p:sp>
      <p:sp>
        <p:nvSpPr>
          <p:cNvPr id="13" name="TextBox 13"/>
          <p:cNvSpPr txBox="1"/>
          <p:nvPr/>
        </p:nvSpPr>
        <p:spPr>
          <a:xfrm>
            <a:off x="5162248" y="533100"/>
            <a:ext cx="7963503" cy="914400"/>
          </a:xfrm>
          <a:prstGeom prst="rect">
            <a:avLst/>
          </a:prstGeom>
        </p:spPr>
        <p:txBody>
          <a:bodyPr lIns="0" tIns="0" rIns="0" bIns="0" rtlCol="0" anchor="t">
            <a:spAutoFit/>
          </a:bodyPr>
          <a:lstStyle/>
          <a:p>
            <a:pPr algn="ctr">
              <a:lnSpc>
                <a:spcPts val="6299"/>
              </a:lnSpc>
            </a:pPr>
            <a:r>
              <a:rPr lang="en-US" sz="6999">
                <a:solidFill>
                  <a:srgbClr val="000000"/>
                </a:solidFill>
                <a:latin typeface="Poppins"/>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55"/>
            </a:stretch>
          </a:blipFill>
        </p:spPr>
        <p:txBody>
          <a:bodyPr/>
          <a:lstStyle/>
          <a:p/>
        </p:txBody>
      </p:sp>
      <p:grpSp>
        <p:nvGrpSpPr>
          <p:cNvPr id="3" name="Group 3"/>
          <p:cNvGrpSpPr/>
          <p:nvPr/>
        </p:nvGrpSpPr>
        <p:grpSpPr>
          <a:xfrm>
            <a:off x="2285956" y="2851957"/>
            <a:ext cx="6327784" cy="2856994"/>
            <a:chExt cx="7959267" cy="3593608"/>
          </a:xfrm>
        </p:grpSpPr>
        <p:sp>
          <p:nvSpPr>
            <p:cNvPr id="4" name="Freeform 4"/>
            <p:cNvSpPr/>
            <p:nvPr/>
          </p:nvSpPr>
          <p:spPr>
            <a:xfrm>
              <a:off x="0" y="0"/>
              <a:ext cx="7959267" cy="3593608"/>
            </a:xfrm>
            <a:custGeom>
              <a:rect l="l" t="t" r="r" b="b"/>
              <a:pathLst>
                <a:path w="7959267" h="3593607">
                  <a:moveTo>
                    <a:pt x="7834806" y="3593608"/>
                  </a:moveTo>
                  <a:lnTo>
                    <a:pt x="124460" y="3593608"/>
                  </a:lnTo>
                  <a:cubicBezTo>
                    <a:pt x="55880" y="3593608"/>
                    <a:pt x="0" y="3537728"/>
                    <a:pt x="0" y="3469148"/>
                  </a:cubicBezTo>
                  <a:lnTo>
                    <a:pt x="0" y="124460"/>
                  </a:lnTo>
                  <a:cubicBezTo>
                    <a:pt x="0" y="55880"/>
                    <a:pt x="55880" y="0"/>
                    <a:pt x="124460" y="0"/>
                  </a:cubicBezTo>
                  <a:lnTo>
                    <a:pt x="7834807" y="0"/>
                  </a:lnTo>
                  <a:cubicBezTo>
                    <a:pt x="7903387" y="0"/>
                    <a:pt x="7959267" y="55880"/>
                    <a:pt x="7959267" y="124460"/>
                  </a:cubicBezTo>
                  <a:lnTo>
                    <a:pt x="7959267" y="3469148"/>
                  </a:lnTo>
                  <a:cubicBezTo>
                    <a:pt x="7959267" y="3537728"/>
                    <a:pt x="7903387" y="3593608"/>
                    <a:pt x="7834807" y="3593608"/>
                  </a:cubicBezTo>
                  <a:close/>
                </a:path>
              </a:pathLst>
            </a:custGeom>
            <a:solidFill>
              <a:srgbClr val="1D1B1F">
                <a:alpha val="72941"/>
              </a:srgbClr>
            </a:solidFill>
          </p:spPr>
          <p:txBody>
            <a:bodyPr/>
            <a:lstStyle/>
            <a:p/>
          </p:txBody>
        </p:sp>
      </p:grpSp>
      <p:grpSp>
        <p:nvGrpSpPr>
          <p:cNvPr id="5" name="Group 5"/>
          <p:cNvGrpSpPr/>
          <p:nvPr/>
        </p:nvGrpSpPr>
        <p:grpSpPr>
          <a:xfrm rot="5400000">
            <a:off x="1148183" y="2559066"/>
            <a:ext cx="845227" cy="3228439"/>
            <a:chExt cx="3130550" cy="11957493"/>
          </a:xfrm>
        </p:grpSpPr>
        <p:sp>
          <p:nvSpPr>
            <p:cNvPr id="6" name="Freeform 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7" name="Group 7"/>
          <p:cNvGrpSpPr/>
          <p:nvPr/>
        </p:nvGrpSpPr>
        <p:grpSpPr>
          <a:xfrm>
            <a:off x="2285956" y="5994104"/>
            <a:ext cx="6327784" cy="2856994"/>
            <a:chExt cx="7959267" cy="3593608"/>
          </a:xfrm>
        </p:grpSpPr>
        <p:sp>
          <p:nvSpPr>
            <p:cNvPr id="8" name="Freeform 8"/>
            <p:cNvSpPr/>
            <p:nvPr/>
          </p:nvSpPr>
          <p:spPr>
            <a:xfrm>
              <a:off x="0" y="0"/>
              <a:ext cx="7959267" cy="3593608"/>
            </a:xfrm>
            <a:custGeom>
              <a:rect l="l" t="t" r="r" b="b"/>
              <a:pathLst>
                <a:path w="7959267" h="3593607">
                  <a:moveTo>
                    <a:pt x="7834806" y="3593608"/>
                  </a:moveTo>
                  <a:lnTo>
                    <a:pt x="124460" y="3593608"/>
                  </a:lnTo>
                  <a:cubicBezTo>
                    <a:pt x="55880" y="3593608"/>
                    <a:pt x="0" y="3537728"/>
                    <a:pt x="0" y="3469148"/>
                  </a:cubicBezTo>
                  <a:lnTo>
                    <a:pt x="0" y="124460"/>
                  </a:lnTo>
                  <a:cubicBezTo>
                    <a:pt x="0" y="55880"/>
                    <a:pt x="55880" y="0"/>
                    <a:pt x="124460" y="0"/>
                  </a:cubicBezTo>
                  <a:lnTo>
                    <a:pt x="7834807" y="0"/>
                  </a:lnTo>
                  <a:cubicBezTo>
                    <a:pt x="7903387" y="0"/>
                    <a:pt x="7959267" y="55880"/>
                    <a:pt x="7959267" y="124460"/>
                  </a:cubicBezTo>
                  <a:lnTo>
                    <a:pt x="7959267" y="3469148"/>
                  </a:lnTo>
                  <a:cubicBezTo>
                    <a:pt x="7959267" y="3537728"/>
                    <a:pt x="7903387" y="3593608"/>
                    <a:pt x="7834807" y="3593608"/>
                  </a:cubicBezTo>
                  <a:close/>
                </a:path>
              </a:pathLst>
            </a:custGeom>
            <a:solidFill>
              <a:srgbClr val="1D1B1F">
                <a:alpha val="72941"/>
              </a:srgbClr>
            </a:solidFill>
          </p:spPr>
          <p:txBody>
            <a:bodyPr/>
            <a:lstStyle/>
            <a:p/>
          </p:txBody>
        </p:sp>
      </p:grpSp>
      <p:grpSp>
        <p:nvGrpSpPr>
          <p:cNvPr id="9" name="Group 9"/>
          <p:cNvGrpSpPr/>
          <p:nvPr/>
        </p:nvGrpSpPr>
        <p:grpSpPr>
          <a:xfrm rot="5400000">
            <a:off x="1148183" y="5648407"/>
            <a:ext cx="845227" cy="3228439"/>
            <a:chExt cx="3130550" cy="11957493"/>
          </a:xfrm>
        </p:grpSpPr>
        <p:sp>
          <p:nvSpPr>
            <p:cNvPr id="10" name="Freeform 10"/>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pic>
        <p:nvPicPr>
          <p:cNvPr id="11" name="Picture 11"/>
          <p:cNvPicPr>
            <a:picLocks noChangeAspect="1"/>
          </p:cNvPicPr>
          <p:nvPr/>
        </p:nvPicPr>
        <p:blipFill>
          <a:blip r:embed="rId3"/>
          <a:srcRect l="36500" t="25150" r="35874" b="24564"/>
          <a:stretch>
            <a:fillRect/>
          </a:stretch>
        </p:blipFill>
        <p:spPr>
          <a:xfrm>
            <a:off x="-40148" y="7388"/>
            <a:ext cx="1871908" cy="1916613"/>
          </a:xfrm>
          <a:prstGeom prst="rect">
            <a:avLst/>
          </a:prstGeom>
        </p:spPr>
      </p:pic>
      <p:sp>
        <p:nvSpPr>
          <p:cNvPr id="12" name="TextBox 12"/>
          <p:cNvSpPr txBox="1"/>
          <p:nvPr/>
        </p:nvSpPr>
        <p:spPr>
          <a:xfrm>
            <a:off x="3627867" y="3351530"/>
            <a:ext cx="4280274" cy="1791970"/>
          </a:xfrm>
          <a:prstGeom prst="rect">
            <a:avLst/>
          </a:prstGeom>
        </p:spPr>
        <p:txBody>
          <a:bodyPr lIns="0" tIns="0" rIns="0" bIns="0" rtlCol="0" anchor="t">
            <a:spAutoFit/>
          </a:bodyPr>
          <a:lstStyle/>
          <a:p>
            <a:pPr marL="863596" lvl="1" indent="-431798" algn="l">
              <a:lnSpc>
                <a:spcPts val="4639"/>
              </a:lnSpc>
              <a:buFont typeface="Arial"/>
              <a:buChar char="•"/>
            </a:pPr>
            <a:r>
              <a:rPr lang="en-US" sz="3999">
                <a:solidFill>
                  <a:srgbClr val="FFFFFF"/>
                </a:solidFill>
                <a:latin typeface="Poppins"/>
              </a:rPr>
              <a:t>D Width </a:t>
            </a:r>
          </a:p>
          <a:p>
            <a:pPr marL="863596" lvl="1" indent="-431798" algn="l">
              <a:lnSpc>
                <a:spcPts val="4639"/>
              </a:lnSpc>
              <a:buFont typeface="Arial"/>
              <a:buChar char="•"/>
            </a:pPr>
            <a:r>
              <a:rPr lang="en-US" sz="3999">
                <a:solidFill>
                  <a:srgbClr val="FFFFFF"/>
                </a:solidFill>
                <a:latin typeface="Poppins"/>
              </a:rPr>
              <a:t>R Width </a:t>
            </a:r>
          </a:p>
          <a:p>
            <a:pPr marL="863596" lvl="1" indent="-431798" algn="l">
              <a:lnSpc>
                <a:spcPts val="4639"/>
              </a:lnSpc>
              <a:buFont typeface="Arial"/>
              <a:buChar char="•"/>
            </a:pPr>
            <a:r>
              <a:rPr lang="en-US" sz="3999">
                <a:solidFill>
                  <a:srgbClr val="FFFFFF"/>
                </a:solidFill>
                <a:latin typeface="Poppins"/>
              </a:rPr>
              <a:t>E Width </a:t>
            </a:r>
          </a:p>
        </p:txBody>
      </p:sp>
      <p:sp>
        <p:nvSpPr>
          <p:cNvPr id="13" name="TextBox 13"/>
          <p:cNvSpPr txBox="1"/>
          <p:nvPr/>
        </p:nvSpPr>
        <p:spPr>
          <a:xfrm>
            <a:off x="3200108" y="6613611"/>
            <a:ext cx="5135792" cy="1791970"/>
          </a:xfrm>
          <a:prstGeom prst="rect">
            <a:avLst/>
          </a:prstGeom>
        </p:spPr>
        <p:txBody>
          <a:bodyPr lIns="0" tIns="0" rIns="0" bIns="0" rtlCol="0" anchor="t">
            <a:spAutoFit/>
          </a:bodyPr>
          <a:lstStyle/>
          <a:p>
            <a:pPr marL="863596" lvl="1" indent="-431798" algn="just">
              <a:lnSpc>
                <a:spcPts val="4639"/>
              </a:lnSpc>
              <a:buFont typeface="Arial"/>
              <a:buChar char="•"/>
            </a:pPr>
            <a:r>
              <a:rPr lang="en-US" sz="3999">
                <a:solidFill>
                  <a:srgbClr val="FFFFFF"/>
                </a:solidFill>
                <a:latin typeface="Poppins"/>
              </a:rPr>
              <a:t>Professional Athletes </a:t>
            </a:r>
          </a:p>
          <a:p>
            <a:pPr marL="863596" lvl="1" indent="-431798" algn="just">
              <a:lnSpc>
                <a:spcPts val="4639"/>
              </a:lnSpc>
              <a:buFont typeface="Arial"/>
              <a:buChar char="•"/>
            </a:pPr>
            <a:r>
              <a:rPr lang="en-US" sz="3999">
                <a:solidFill>
                  <a:srgbClr val="FFFFFF"/>
                </a:solidFill>
                <a:latin typeface="Poppins"/>
              </a:rPr>
              <a:t>Amateurs</a:t>
            </a:r>
          </a:p>
        </p:txBody>
      </p:sp>
      <p:sp>
        <p:nvSpPr>
          <p:cNvPr id="14" name="TextBox 14"/>
          <p:cNvSpPr txBox="1"/>
          <p:nvPr/>
        </p:nvSpPr>
        <p:spPr>
          <a:xfrm>
            <a:off x="-41608" y="6878113"/>
            <a:ext cx="3092785" cy="759391"/>
          </a:xfrm>
          <a:prstGeom prst="rect">
            <a:avLst/>
          </a:prstGeom>
        </p:spPr>
        <p:txBody>
          <a:bodyPr lIns="0" tIns="0" rIns="0" bIns="0" rtlCol="0" anchor="t">
            <a:spAutoFit/>
          </a:bodyPr>
          <a:lstStyle/>
          <a:p>
            <a:pPr algn="ctr">
              <a:lnSpc>
                <a:spcPts val="2897"/>
              </a:lnSpc>
            </a:pPr>
            <a:r>
              <a:rPr lang="en-US" sz="2868">
                <a:solidFill>
                  <a:srgbClr val="43B4BE"/>
                </a:solidFill>
                <a:latin typeface="Poppins"/>
              </a:rPr>
              <a:t>Distribution Channel</a:t>
            </a:r>
          </a:p>
        </p:txBody>
      </p:sp>
      <p:sp>
        <p:nvSpPr>
          <p:cNvPr id="15" name="TextBox 15"/>
          <p:cNvSpPr txBox="1"/>
          <p:nvPr/>
        </p:nvSpPr>
        <p:spPr>
          <a:xfrm>
            <a:off x="-47161" y="3994709"/>
            <a:ext cx="3092785" cy="395253"/>
          </a:xfrm>
          <a:prstGeom prst="rect">
            <a:avLst/>
          </a:prstGeom>
        </p:spPr>
        <p:txBody>
          <a:bodyPr lIns="0" tIns="0" rIns="0" bIns="0" rtlCol="0" anchor="t">
            <a:spAutoFit/>
          </a:bodyPr>
          <a:lstStyle/>
          <a:p>
            <a:pPr algn="ctr">
              <a:lnSpc>
                <a:spcPts val="2897"/>
              </a:lnSpc>
            </a:pPr>
            <a:r>
              <a:rPr lang="en-US" sz="2868">
                <a:solidFill>
                  <a:srgbClr val="43B4BE"/>
                </a:solidFill>
                <a:latin typeface="Poppins"/>
              </a:rPr>
              <a:t>Type Segment </a:t>
            </a:r>
          </a:p>
        </p:txBody>
      </p:sp>
      <p:grpSp>
        <p:nvGrpSpPr>
          <p:cNvPr id="16" name="Group 16"/>
          <p:cNvGrpSpPr/>
          <p:nvPr/>
        </p:nvGrpSpPr>
        <p:grpSpPr>
          <a:xfrm>
            <a:off x="0" y="0"/>
            <a:ext cx="18288000" cy="963898"/>
            <a:chExt cx="20907604" cy="1101968"/>
          </a:xfrm>
        </p:grpSpPr>
        <p:sp>
          <p:nvSpPr>
            <p:cNvPr id="17" name="Freeform 17"/>
            <p:cNvSpPr/>
            <p:nvPr/>
          </p:nvSpPr>
          <p:spPr>
            <a:xfrm>
              <a:off x="0" y="0"/>
              <a:ext cx="20907604" cy="1101968"/>
            </a:xfrm>
            <a:custGeom>
              <a:rect l="l" t="t" r="r" b="b"/>
              <a:pathLst>
                <a:path w="20907604" h="1101968">
                  <a:moveTo>
                    <a:pt x="20783145" y="1101968"/>
                  </a:moveTo>
                  <a:lnTo>
                    <a:pt x="124460" y="1101968"/>
                  </a:lnTo>
                  <a:cubicBezTo>
                    <a:pt x="55880" y="1101968"/>
                    <a:pt x="0" y="1046088"/>
                    <a:pt x="0" y="977508"/>
                  </a:cubicBezTo>
                  <a:lnTo>
                    <a:pt x="0" y="124460"/>
                  </a:lnTo>
                  <a:cubicBezTo>
                    <a:pt x="0" y="55880"/>
                    <a:pt x="55880" y="0"/>
                    <a:pt x="124460" y="0"/>
                  </a:cubicBezTo>
                  <a:lnTo>
                    <a:pt x="20783145" y="0"/>
                  </a:lnTo>
                  <a:cubicBezTo>
                    <a:pt x="20851724" y="0"/>
                    <a:pt x="20907604" y="55880"/>
                    <a:pt x="20907604" y="124460"/>
                  </a:cubicBezTo>
                  <a:lnTo>
                    <a:pt x="20907604" y="977508"/>
                  </a:lnTo>
                  <a:cubicBezTo>
                    <a:pt x="20907604" y="1046088"/>
                    <a:pt x="20851724" y="1101968"/>
                    <a:pt x="20783145" y="1101968"/>
                  </a:cubicBezTo>
                  <a:close/>
                </a:path>
              </a:pathLst>
            </a:custGeom>
            <a:solidFill>
              <a:srgbClr val="FFFFFF">
                <a:alpha val="72941"/>
              </a:srgbClr>
            </a:solidFill>
          </p:spPr>
          <p:txBody>
            <a:bodyPr/>
            <a:lstStyle/>
            <a:p/>
          </p:txBody>
        </p:sp>
      </p:grpSp>
      <p:sp>
        <p:nvSpPr>
          <p:cNvPr id="18" name="TextBox 18"/>
          <p:cNvSpPr txBox="1"/>
          <p:nvPr/>
        </p:nvSpPr>
        <p:spPr>
          <a:xfrm>
            <a:off x="1028700" y="-86377"/>
            <a:ext cx="17301600" cy="984253"/>
          </a:xfrm>
          <a:prstGeom prst="rect">
            <a:avLst/>
          </a:prstGeom>
        </p:spPr>
        <p:txBody>
          <a:bodyPr lIns="0" tIns="0" rIns="0" bIns="0" rtlCol="0" anchor="t">
            <a:spAutoFit/>
          </a:bodyPr>
          <a:lstStyle/>
          <a:p>
            <a:pPr algn="ctr">
              <a:lnSpc>
                <a:spcPts val="7699"/>
              </a:lnSpc>
            </a:pPr>
            <a:r>
              <a:rPr lang="en-US" sz="5499">
                <a:solidFill>
                  <a:srgbClr val="000000"/>
                </a:solidFill>
                <a:latin typeface="Poppins"/>
              </a:rPr>
              <a:t>REVENUE MARKET SHARE BY SEGMENTS 2024</a:t>
            </a:r>
          </a:p>
        </p:txBody>
      </p:sp>
      <p:pic>
        <p:nvPicPr>
          <p:cNvPr id="19" name="Picture 19"/>
          <p:cNvPicPr>
            <a:picLocks noChangeAspect="1"/>
          </p:cNvPicPr>
          <p:nvPr/>
        </p:nvPicPr>
        <p:blipFill>
          <a:blip r:embed="rId3"/>
          <a:srcRect l="36500" t="25150" r="35874" b="24564"/>
          <a:stretch>
            <a:fillRect/>
          </a:stretch>
        </p:blipFill>
        <p:spPr>
          <a:xfrm>
            <a:off x="0" y="-60432"/>
            <a:ext cx="1871908" cy="1916613"/>
          </a:xfrm>
          <a:prstGeom prst="rect">
            <a:avLst/>
          </a:prstGeom>
        </p:spPr>
      </p:pic>
      <p:grpSp>
        <p:nvGrpSpPr>
          <p:cNvPr id="20" name="Group 20"/>
          <p:cNvGrpSpPr/>
          <p:nvPr/>
        </p:nvGrpSpPr>
        <p:grpSpPr>
          <a:xfrm>
            <a:off x="12008879" y="2851957"/>
            <a:ext cx="6327784" cy="2856994"/>
            <a:chExt cx="7959267" cy="3593608"/>
          </a:xfrm>
        </p:grpSpPr>
        <p:sp>
          <p:nvSpPr>
            <p:cNvPr id="21" name="Freeform 21"/>
            <p:cNvSpPr/>
            <p:nvPr/>
          </p:nvSpPr>
          <p:spPr>
            <a:xfrm>
              <a:off x="0" y="0"/>
              <a:ext cx="7959267" cy="3593608"/>
            </a:xfrm>
            <a:custGeom>
              <a:rect l="l" t="t" r="r" b="b"/>
              <a:pathLst>
                <a:path w="7959267" h="3593607">
                  <a:moveTo>
                    <a:pt x="7834806" y="3593608"/>
                  </a:moveTo>
                  <a:lnTo>
                    <a:pt x="124460" y="3593608"/>
                  </a:lnTo>
                  <a:cubicBezTo>
                    <a:pt x="55880" y="3593608"/>
                    <a:pt x="0" y="3537728"/>
                    <a:pt x="0" y="3469148"/>
                  </a:cubicBezTo>
                  <a:lnTo>
                    <a:pt x="0" y="124460"/>
                  </a:lnTo>
                  <a:cubicBezTo>
                    <a:pt x="0" y="55880"/>
                    <a:pt x="55880" y="0"/>
                    <a:pt x="124460" y="0"/>
                  </a:cubicBezTo>
                  <a:lnTo>
                    <a:pt x="7834807" y="0"/>
                  </a:lnTo>
                  <a:cubicBezTo>
                    <a:pt x="7903387" y="0"/>
                    <a:pt x="7959267" y="55880"/>
                    <a:pt x="7959267" y="124460"/>
                  </a:cubicBezTo>
                  <a:lnTo>
                    <a:pt x="7959267" y="3469148"/>
                  </a:lnTo>
                  <a:cubicBezTo>
                    <a:pt x="7959267" y="3537728"/>
                    <a:pt x="7903387" y="3593608"/>
                    <a:pt x="7834807" y="3593608"/>
                  </a:cubicBezTo>
                  <a:close/>
                </a:path>
              </a:pathLst>
            </a:custGeom>
            <a:solidFill>
              <a:srgbClr val="1D1B1F">
                <a:alpha val="72941"/>
              </a:srgbClr>
            </a:solidFill>
          </p:spPr>
          <p:txBody>
            <a:bodyPr/>
            <a:lstStyle/>
            <a:p/>
          </p:txBody>
        </p:sp>
      </p:grpSp>
      <p:grpSp>
        <p:nvGrpSpPr>
          <p:cNvPr id="22" name="Group 22"/>
          <p:cNvGrpSpPr/>
          <p:nvPr/>
        </p:nvGrpSpPr>
        <p:grpSpPr>
          <a:xfrm rot="5400000">
            <a:off x="10871106" y="2559066"/>
            <a:ext cx="845227" cy="3228439"/>
            <a:chExt cx="3130550" cy="11957493"/>
          </a:xfrm>
        </p:grpSpPr>
        <p:sp>
          <p:nvSpPr>
            <p:cNvPr id="23" name="Freeform 23"/>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24" name="Group 24"/>
          <p:cNvGrpSpPr/>
          <p:nvPr/>
        </p:nvGrpSpPr>
        <p:grpSpPr>
          <a:xfrm>
            <a:off x="12008879" y="5994104"/>
            <a:ext cx="6327784" cy="2856994"/>
            <a:chExt cx="7959267" cy="3593608"/>
          </a:xfrm>
        </p:grpSpPr>
        <p:sp>
          <p:nvSpPr>
            <p:cNvPr id="25" name="Freeform 25"/>
            <p:cNvSpPr/>
            <p:nvPr/>
          </p:nvSpPr>
          <p:spPr>
            <a:xfrm>
              <a:off x="0" y="0"/>
              <a:ext cx="7959267" cy="3593608"/>
            </a:xfrm>
            <a:custGeom>
              <a:rect l="l" t="t" r="r" b="b"/>
              <a:pathLst>
                <a:path w="7959267" h="3593607">
                  <a:moveTo>
                    <a:pt x="7834806" y="3593608"/>
                  </a:moveTo>
                  <a:lnTo>
                    <a:pt x="124460" y="3593608"/>
                  </a:lnTo>
                  <a:cubicBezTo>
                    <a:pt x="55880" y="3593608"/>
                    <a:pt x="0" y="3537728"/>
                    <a:pt x="0" y="3469148"/>
                  </a:cubicBezTo>
                  <a:lnTo>
                    <a:pt x="0" y="124460"/>
                  </a:lnTo>
                  <a:cubicBezTo>
                    <a:pt x="0" y="55880"/>
                    <a:pt x="55880" y="0"/>
                    <a:pt x="124460" y="0"/>
                  </a:cubicBezTo>
                  <a:lnTo>
                    <a:pt x="7834807" y="0"/>
                  </a:lnTo>
                  <a:cubicBezTo>
                    <a:pt x="7903387" y="0"/>
                    <a:pt x="7959267" y="55880"/>
                    <a:pt x="7959267" y="124460"/>
                  </a:cubicBezTo>
                  <a:lnTo>
                    <a:pt x="7959267" y="3469148"/>
                  </a:lnTo>
                  <a:cubicBezTo>
                    <a:pt x="7959267" y="3537728"/>
                    <a:pt x="7903387" y="3593608"/>
                    <a:pt x="7834807" y="3593608"/>
                  </a:cubicBezTo>
                  <a:close/>
                </a:path>
              </a:pathLst>
            </a:custGeom>
            <a:solidFill>
              <a:srgbClr val="1D1B1F">
                <a:alpha val="72941"/>
              </a:srgbClr>
            </a:solidFill>
          </p:spPr>
          <p:txBody>
            <a:bodyPr/>
            <a:lstStyle/>
            <a:p/>
          </p:txBody>
        </p:sp>
      </p:grpSp>
      <p:grpSp>
        <p:nvGrpSpPr>
          <p:cNvPr id="26" name="Group 26"/>
          <p:cNvGrpSpPr/>
          <p:nvPr/>
        </p:nvGrpSpPr>
        <p:grpSpPr>
          <a:xfrm rot="5400000">
            <a:off x="10871106" y="5648407"/>
            <a:ext cx="845227" cy="3228439"/>
            <a:chExt cx="3130550" cy="11957493"/>
          </a:xfrm>
        </p:grpSpPr>
        <p:sp>
          <p:nvSpPr>
            <p:cNvPr id="27" name="Freeform 27"/>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28" name="TextBox 28"/>
          <p:cNvSpPr txBox="1"/>
          <p:nvPr/>
        </p:nvSpPr>
        <p:spPr>
          <a:xfrm>
            <a:off x="13307313" y="3370181"/>
            <a:ext cx="4386326" cy="1791970"/>
          </a:xfrm>
          <a:prstGeom prst="rect">
            <a:avLst/>
          </a:prstGeom>
        </p:spPr>
        <p:txBody>
          <a:bodyPr lIns="0" tIns="0" rIns="0" bIns="0" rtlCol="0" anchor="t">
            <a:spAutoFit/>
          </a:bodyPr>
          <a:lstStyle/>
          <a:p>
            <a:pPr marL="863596" lvl="1" indent="-431798" algn="l">
              <a:lnSpc>
                <a:spcPts val="4639"/>
              </a:lnSpc>
              <a:buFont typeface="Arial"/>
              <a:buChar char="•"/>
            </a:pPr>
            <a:r>
              <a:rPr lang="en-US" sz="3999">
                <a:solidFill>
                  <a:srgbClr val="FFFFFF"/>
                </a:solidFill>
                <a:latin typeface="Poppins"/>
              </a:rPr>
              <a:t>Below 500</a:t>
            </a:r>
          </a:p>
          <a:p>
            <a:pPr marL="863596" lvl="1" indent="-431798" algn="l">
              <a:lnSpc>
                <a:spcPts val="4639"/>
              </a:lnSpc>
              <a:buFont typeface="Arial"/>
              <a:buChar char="•"/>
            </a:pPr>
            <a:r>
              <a:rPr lang="en-US" sz="3999">
                <a:solidFill>
                  <a:srgbClr val="FFFFFF"/>
                </a:solidFill>
                <a:latin typeface="Poppins"/>
              </a:rPr>
              <a:t>500 to 3000</a:t>
            </a:r>
          </a:p>
          <a:p>
            <a:pPr marL="863596" lvl="1" indent="-431798" algn="l">
              <a:lnSpc>
                <a:spcPts val="4639"/>
              </a:lnSpc>
              <a:buFont typeface="Arial"/>
              <a:buChar char="•"/>
            </a:pPr>
            <a:r>
              <a:rPr lang="en-US" sz="3999">
                <a:solidFill>
                  <a:srgbClr val="FFFFFF"/>
                </a:solidFill>
                <a:latin typeface="Poppins"/>
              </a:rPr>
              <a:t>Above 3000</a:t>
            </a:r>
          </a:p>
        </p:txBody>
      </p:sp>
      <p:sp>
        <p:nvSpPr>
          <p:cNvPr id="29" name="TextBox 29"/>
          <p:cNvSpPr txBox="1"/>
          <p:nvPr/>
        </p:nvSpPr>
        <p:spPr>
          <a:xfrm>
            <a:off x="13307313" y="6710812"/>
            <a:ext cx="4636018" cy="1210945"/>
          </a:xfrm>
          <a:prstGeom prst="rect">
            <a:avLst/>
          </a:prstGeom>
        </p:spPr>
        <p:txBody>
          <a:bodyPr lIns="0" tIns="0" rIns="0" bIns="0" rtlCol="0" anchor="t">
            <a:spAutoFit/>
          </a:bodyPr>
          <a:lstStyle/>
          <a:p>
            <a:pPr marL="863596" lvl="1" indent="-431798" algn="just">
              <a:lnSpc>
                <a:spcPts val="4639"/>
              </a:lnSpc>
              <a:buFont typeface="Arial"/>
              <a:buChar char="•"/>
            </a:pPr>
            <a:r>
              <a:rPr lang="en-US" sz="3999">
                <a:solidFill>
                  <a:srgbClr val="FFFFFF"/>
                </a:solidFill>
                <a:latin typeface="Poppins"/>
              </a:rPr>
              <a:t>Adjustable</a:t>
            </a:r>
          </a:p>
          <a:p>
            <a:pPr marL="863596" lvl="1" indent="-431798" algn="just">
              <a:lnSpc>
                <a:spcPts val="4639"/>
              </a:lnSpc>
              <a:buFont typeface="Arial"/>
              <a:buChar char="•"/>
            </a:pPr>
            <a:r>
              <a:rPr lang="en-US" sz="3999">
                <a:solidFill>
                  <a:srgbClr val="FFFFFF"/>
                </a:solidFill>
                <a:latin typeface="Poppins"/>
              </a:rPr>
              <a:t>Fixed</a:t>
            </a:r>
          </a:p>
        </p:txBody>
      </p:sp>
      <p:sp>
        <p:nvSpPr>
          <p:cNvPr id="30" name="TextBox 30"/>
          <p:cNvSpPr txBox="1"/>
          <p:nvPr/>
        </p:nvSpPr>
        <p:spPr>
          <a:xfrm>
            <a:off x="9681316" y="6878113"/>
            <a:ext cx="3092785" cy="759391"/>
          </a:xfrm>
          <a:prstGeom prst="rect">
            <a:avLst/>
          </a:prstGeom>
        </p:spPr>
        <p:txBody>
          <a:bodyPr lIns="0" tIns="0" rIns="0" bIns="0" rtlCol="0" anchor="t">
            <a:spAutoFit/>
          </a:bodyPr>
          <a:lstStyle/>
          <a:p>
            <a:pPr algn="ctr">
              <a:lnSpc>
                <a:spcPts val="2897"/>
              </a:lnSpc>
            </a:pPr>
            <a:r>
              <a:rPr lang="en-US" sz="2868">
                <a:solidFill>
                  <a:srgbClr val="43B4BE"/>
                </a:solidFill>
                <a:latin typeface="Poppins"/>
              </a:rPr>
              <a:t>Blade Type Segment</a:t>
            </a:r>
          </a:p>
        </p:txBody>
      </p:sp>
      <p:sp>
        <p:nvSpPr>
          <p:cNvPr id="31" name="TextBox 31"/>
          <p:cNvSpPr txBox="1"/>
          <p:nvPr/>
        </p:nvSpPr>
        <p:spPr>
          <a:xfrm>
            <a:off x="9679500" y="3994709"/>
            <a:ext cx="3092785" cy="395253"/>
          </a:xfrm>
          <a:prstGeom prst="rect">
            <a:avLst/>
          </a:prstGeom>
        </p:spPr>
        <p:txBody>
          <a:bodyPr lIns="0" tIns="0" rIns="0" bIns="0" rtlCol="0" anchor="t">
            <a:spAutoFit/>
          </a:bodyPr>
          <a:lstStyle/>
          <a:p>
            <a:pPr algn="ctr">
              <a:lnSpc>
                <a:spcPts val="2897"/>
              </a:lnSpc>
            </a:pPr>
            <a:r>
              <a:rPr lang="en-US" sz="2868">
                <a:solidFill>
                  <a:srgbClr val="43B4BE"/>
                </a:solidFill>
                <a:latin typeface="Poppins"/>
              </a:rPr>
              <a:t>Lumen Segment</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pic>
        <p:nvPicPr>
          <p:cNvPr id="3" name="Picture 3"/>
          <p:cNvPicPr>
            <a:picLocks noChangeAspect="1"/>
          </p:cNvPicPr>
          <p:nvPr/>
        </p:nvPicPr>
        <p:blipFill>
          <a:blip r:embed="rId3"/>
          <a:srcRect l="36500" t="25150" r="38480" b="21038"/>
          <a:stretch>
            <a:fillRect/>
          </a:stretch>
        </p:blipFill>
        <p:spPr>
          <a:xfrm>
            <a:off x="0" y="0"/>
            <a:ext cx="1542502" cy="1866155"/>
          </a:xfrm>
          <a:prstGeom prst="rect">
            <a:avLst/>
          </a:prstGeom>
        </p:spPr>
      </p:pic>
      <p:sp>
        <p:nvSpPr>
          <p:cNvPr id="4" name="Freeform 4"/>
          <p:cNvSpPr/>
          <p:nvPr/>
        </p:nvSpPr>
        <p:spPr>
          <a:xfrm>
            <a:off x="5920634" y="788318"/>
            <a:ext cx="12367366" cy="9260065"/>
          </a:xfrm>
          <a:custGeom>
            <a:rect l="l" t="t" r="r" b="b"/>
            <a:pathLst>
              <a:path w="12367366" h="9260065">
                <a:moveTo>
                  <a:pt x="0" y="0"/>
                </a:moveTo>
                <a:lnTo>
                  <a:pt x="12367366" y="0"/>
                </a:lnTo>
                <a:lnTo>
                  <a:pt x="12367366" y="9260065"/>
                </a:lnTo>
                <a:lnTo>
                  <a:pt x="0" y="926006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p:txBody>
      </p:sp>
      <p:sp>
        <p:nvSpPr>
          <p:cNvPr id="5" name="TextBox 5"/>
          <p:cNvSpPr txBox="1"/>
          <p:nvPr/>
        </p:nvSpPr>
        <p:spPr>
          <a:xfrm>
            <a:off x="280406" y="4327419"/>
            <a:ext cx="8327435" cy="3012440"/>
          </a:xfrm>
          <a:prstGeom prst="rect">
            <a:avLst/>
          </a:prstGeom>
        </p:spPr>
        <p:txBody>
          <a:bodyPr lIns="0" tIns="0" rIns="0" bIns="0" rtlCol="0" anchor="t">
            <a:spAutoFit/>
          </a:bodyPr>
          <a:lstStyle/>
          <a:p>
            <a:pPr algn="l">
              <a:lnSpc>
                <a:spcPts val="5829"/>
              </a:lnSpc>
            </a:pPr>
            <a:r>
              <a:rPr lang="en-US" sz="5499" spc="175">
                <a:solidFill>
                  <a:srgbClr val="000000"/>
                </a:solidFill>
                <a:latin typeface="Poppins"/>
              </a:rPr>
              <a:t>Europe Ice Hockey Skates Market Revenue share for 2024 is </a:t>
            </a:r>
            <a:r>
              <a:rPr lang="en-US" sz="5499" spc="175">
                <a:solidFill>
                  <a:srgbClr val="FF3131"/>
                </a:solidFill>
                <a:latin typeface="Poppins Bold"/>
              </a:rPr>
              <a:t>30%</a:t>
            </a:r>
          </a:p>
        </p:txBody>
      </p:sp>
      <p:sp>
        <p:nvSpPr>
          <p:cNvPr id="6" name="TextBox 6"/>
          <p:cNvSpPr txBox="1"/>
          <p:nvPr/>
        </p:nvSpPr>
        <p:spPr>
          <a:xfrm>
            <a:off x="12104317" y="5030630"/>
            <a:ext cx="3695828" cy="1567917"/>
          </a:xfrm>
          <a:prstGeom prst="rect">
            <a:avLst/>
          </a:prstGeom>
        </p:spPr>
        <p:txBody>
          <a:bodyPr lIns="0" tIns="0" rIns="0" bIns="0" rtlCol="0" anchor="t">
            <a:spAutoFit/>
          </a:bodyPr>
          <a:lstStyle/>
          <a:p>
            <a:pPr algn="ctr">
              <a:lnSpc>
                <a:spcPts val="6078"/>
              </a:lnSpc>
              <a:spcBef>
                <a:spcPct val="0"/>
              </a:spcBef>
            </a:pPr>
            <a:r>
              <a:rPr lang="en-US" sz="5239">
                <a:solidFill>
                  <a:srgbClr val="FFFFFF"/>
                </a:solidFill>
                <a:latin typeface="Poppins"/>
              </a:rPr>
              <a:t>Europe</a:t>
            </a:r>
          </a:p>
          <a:p>
            <a:pPr algn="ctr">
              <a:lnSpc>
                <a:spcPts val="6078"/>
              </a:lnSpc>
              <a:spcBef>
                <a:spcPct val="0"/>
              </a:spcBef>
            </a:pPr>
            <a:r>
              <a:rPr lang="en-US" sz="5239">
                <a:solidFill>
                  <a:srgbClr val="FFFFFF"/>
                </a:solidFill>
                <a:latin typeface="Poppins"/>
              </a:rPr>
              <a:t>30%</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774" b="-8743"/>
            </a:stretch>
          </a:blipFill>
        </p:spPr>
        <p:txBody>
          <a:bodyPr/>
          <a:lstStyle/>
          <a:p/>
        </p:txBody>
      </p:sp>
      <p:grpSp>
        <p:nvGrpSpPr>
          <p:cNvPr id="3" name="Group 3"/>
          <p:cNvGrpSpPr/>
          <p:nvPr/>
        </p:nvGrpSpPr>
        <p:grpSpPr>
          <a:xfrm>
            <a:off x="4713092" y="5334464"/>
            <a:ext cx="9757038" cy="3383104"/>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5C6679">
                <a:alpha val="85882"/>
              </a:srgbClr>
            </a:solidFill>
          </p:spPr>
          <p:txBody>
            <a:bodyPr/>
            <a:lstStyle/>
            <a:p/>
          </p:txBody>
        </p:sp>
      </p:grpSp>
      <p:grpSp>
        <p:nvGrpSpPr>
          <p:cNvPr id="5" name="Group 5"/>
          <p:cNvGrpSpPr/>
          <p:nvPr/>
        </p:nvGrpSpPr>
        <p:grpSpPr>
          <a:xfrm>
            <a:off x="4713092" y="1569431"/>
            <a:ext cx="9757038" cy="339665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141B25">
                <a:alpha val="80000"/>
              </a:srgbClr>
            </a:solidFill>
          </p:spPr>
          <p:txBody>
            <a:bodyPr/>
            <a:lstStyle/>
            <a:p/>
          </p:txBody>
        </p:sp>
      </p:grpSp>
      <p:grpSp>
        <p:nvGrpSpPr>
          <p:cNvPr id="7" name="Group 7"/>
          <p:cNvGrpSpPr/>
          <p:nvPr/>
        </p:nvGrpSpPr>
        <p:grpSpPr>
          <a:xfrm>
            <a:off x="3171817" y="2138073"/>
            <a:ext cx="2794551" cy="2271468"/>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5C6679">
                <a:alpha val="85882"/>
              </a:srgbClr>
            </a:solidFill>
          </p:spPr>
          <p:txBody>
            <a:bodyPr/>
            <a:lstStyle/>
            <a:p/>
          </p:txBody>
        </p:sp>
      </p:grpSp>
      <p:grpSp>
        <p:nvGrpSpPr>
          <p:cNvPr id="9" name="Group 9"/>
          <p:cNvGrpSpPr/>
          <p:nvPr/>
        </p:nvGrpSpPr>
        <p:grpSpPr>
          <a:xfrm>
            <a:off x="3171817" y="5918834"/>
            <a:ext cx="2794551" cy="2271468"/>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141B25">
                <a:alpha val="80000"/>
              </a:srgbClr>
            </a:solidFill>
          </p:spPr>
          <p:txBody>
            <a:bodyPr/>
            <a:lstStyle/>
            <a:p/>
          </p:txBody>
        </p:sp>
      </p:grpSp>
      <p:grpSp>
        <p:nvGrpSpPr>
          <p:cNvPr id="11" name="Group 11"/>
          <p:cNvGrpSpPr>
            <a:grpSpLocks noChangeAspect="1"/>
          </p:cNvGrpSpPr>
          <p:nvPr/>
        </p:nvGrpSpPr>
        <p:grpSpPr>
          <a:xfrm rot="5400000">
            <a:off x="5834046" y="2945081"/>
            <a:ext cx="759184" cy="657453"/>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5C6679">
                <a:alpha val="85882"/>
              </a:srgbClr>
            </a:solidFill>
          </p:spPr>
          <p:txBody>
            <a:bodyPr/>
            <a:lstStyle/>
            <a:p/>
          </p:txBody>
        </p:sp>
      </p:grpSp>
      <p:grpSp>
        <p:nvGrpSpPr>
          <p:cNvPr id="13" name="Group 13"/>
          <p:cNvGrpSpPr>
            <a:grpSpLocks noChangeAspect="1"/>
          </p:cNvGrpSpPr>
          <p:nvPr/>
        </p:nvGrpSpPr>
        <p:grpSpPr>
          <a:xfrm rot="5400000">
            <a:off x="5834046" y="6725841"/>
            <a:ext cx="759184" cy="657453"/>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141B25">
                <a:alpha val="80000"/>
              </a:srgbClr>
            </a:solidFill>
          </p:spPr>
          <p:txBody>
            <a:bodyPr/>
            <a:lstStyle/>
            <a:p/>
          </p:txBody>
        </p:sp>
      </p:grpSp>
      <p:pic>
        <p:nvPicPr>
          <p:cNvPr id="15" name="Picture 15"/>
          <p:cNvPicPr>
            <a:picLocks noChangeAspect="1"/>
          </p:cNvPicPr>
          <p:nvPr/>
        </p:nvPicPr>
        <p:blipFill>
          <a:blip r:embed="rId3"/>
          <a:srcRect l="36500" t="25150" r="38480" b="21038"/>
          <a:stretch>
            <a:fillRect/>
          </a:stretch>
        </p:blipFill>
        <p:spPr>
          <a:xfrm>
            <a:off x="0" y="-24686"/>
            <a:ext cx="1716481" cy="2076639"/>
          </a:xfrm>
          <a:prstGeom prst="rect">
            <a:avLst/>
          </a:prstGeom>
        </p:spPr>
      </p:pic>
      <p:sp>
        <p:nvSpPr>
          <p:cNvPr id="16" name="TextBox 16"/>
          <p:cNvSpPr txBox="1"/>
          <p:nvPr/>
        </p:nvSpPr>
        <p:spPr>
          <a:xfrm>
            <a:off x="3378359" y="3059981"/>
            <a:ext cx="2506553" cy="6165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Poppins Bold"/>
              </a:rPr>
              <a:t>Drivers</a:t>
            </a:r>
          </a:p>
        </p:txBody>
      </p:sp>
      <p:sp>
        <p:nvSpPr>
          <p:cNvPr id="17" name="TextBox 17"/>
          <p:cNvSpPr txBox="1"/>
          <p:nvPr/>
        </p:nvSpPr>
        <p:spPr>
          <a:xfrm>
            <a:off x="3090360" y="6704279"/>
            <a:ext cx="3082550" cy="5784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Canva Sans Bold"/>
              </a:rPr>
              <a:t>Restraints</a:t>
            </a:r>
          </a:p>
        </p:txBody>
      </p:sp>
      <p:sp>
        <p:nvSpPr>
          <p:cNvPr id="18" name="TextBox 18"/>
          <p:cNvSpPr txBox="1"/>
          <p:nvPr/>
        </p:nvSpPr>
        <p:spPr>
          <a:xfrm>
            <a:off x="6765150" y="1853296"/>
            <a:ext cx="7420828" cy="2847975"/>
          </a:xfrm>
          <a:prstGeom prst="rect">
            <a:avLst/>
          </a:prstGeom>
        </p:spPr>
        <p:txBody>
          <a:bodyPr lIns="0" tIns="0" rIns="0" bIns="0" rtlCol="0" anchor="t">
            <a:spAutoFit/>
          </a:bodyPr>
          <a:lstStyle/>
          <a:p>
            <a:pPr marL="755652" lvl="1" indent="-377826" algn="l">
              <a:lnSpc>
                <a:spcPts val="3675"/>
              </a:lnSpc>
              <a:buFont typeface="Arial"/>
              <a:buChar char="•"/>
            </a:pPr>
            <a:r>
              <a:rPr lang="en-US" sz="3500" spc="112">
                <a:solidFill>
                  <a:srgbClr val="FFFFFF"/>
                </a:solidFill>
                <a:latin typeface="Poppins"/>
              </a:rPr>
              <a:t>Popularity and Growth of Ice Hockey to Increase the Demand Globally</a:t>
            </a:r>
          </a:p>
          <a:p>
            <a:pPr marL="755652" lvl="1" indent="-377826" algn="l">
              <a:lnSpc>
                <a:spcPts val="3675"/>
              </a:lnSpc>
              <a:buFont typeface="Arial"/>
              <a:buChar char="•"/>
            </a:pPr>
            <a:r>
              <a:rPr lang="en-US" sz="3500" spc="112">
                <a:solidFill>
                  <a:srgbClr val="FFFFFF"/>
                </a:solidFill>
                <a:latin typeface="Poppins"/>
              </a:rPr>
              <a:t>Growing Participation of Women in Ice Hockey to Propel Market Growth</a:t>
            </a:r>
          </a:p>
        </p:txBody>
      </p:sp>
      <p:sp>
        <p:nvSpPr>
          <p:cNvPr id="19" name="TextBox 19"/>
          <p:cNvSpPr txBox="1"/>
          <p:nvPr/>
        </p:nvSpPr>
        <p:spPr>
          <a:xfrm>
            <a:off x="6765150" y="6432130"/>
            <a:ext cx="7420828" cy="981075"/>
          </a:xfrm>
          <a:prstGeom prst="rect">
            <a:avLst/>
          </a:prstGeom>
        </p:spPr>
        <p:txBody>
          <a:bodyPr lIns="0" tIns="0" rIns="0" bIns="0" rtlCol="0" anchor="t">
            <a:spAutoFit/>
          </a:bodyPr>
          <a:lstStyle/>
          <a:p>
            <a:pPr algn="l">
              <a:lnSpc>
                <a:spcPts val="3675"/>
              </a:lnSpc>
            </a:pPr>
            <a:r>
              <a:rPr lang="en-US" sz="3500" spc="112">
                <a:solidFill>
                  <a:srgbClr val="FFFFFF"/>
                </a:solidFill>
                <a:latin typeface="Poppins"/>
              </a:rPr>
              <a:t>Costs and Pricing to Impede the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6151" b="-17182"/>
            </a:stretch>
          </a:blipFill>
        </p:spPr>
        <p:txBody>
          <a:bodyPr/>
          <a:lstStyle/>
          <a:p/>
        </p:txBody>
      </p:sp>
      <p:grpSp>
        <p:nvGrpSpPr>
          <p:cNvPr id="3" name="Group 3"/>
          <p:cNvGrpSpPr/>
          <p:nvPr/>
        </p:nvGrpSpPr>
        <p:grpSpPr>
          <a:xfrm>
            <a:off x="1889612" y="1519986"/>
            <a:ext cx="15016601" cy="8169600"/>
            <a:chExt cx="4274726" cy="2325613"/>
          </a:xfrm>
        </p:grpSpPr>
        <p:sp>
          <p:nvSpPr>
            <p:cNvPr id="4" name="Freeform 4"/>
            <p:cNvSpPr/>
            <p:nvPr/>
          </p:nvSpPr>
          <p:spPr>
            <a:xfrm>
              <a:off x="0" y="0"/>
              <a:ext cx="4274726" cy="2325613"/>
            </a:xfrm>
            <a:custGeom>
              <a:rect l="l" t="t" r="r" b="b"/>
              <a:pathLst>
                <a:path w="4274726" h="2325613">
                  <a:moveTo>
                    <a:pt x="0" y="0"/>
                  </a:moveTo>
                  <a:lnTo>
                    <a:pt x="4274726" y="0"/>
                  </a:lnTo>
                  <a:lnTo>
                    <a:pt x="4274726" y="2325613"/>
                  </a:lnTo>
                  <a:lnTo>
                    <a:pt x="0" y="2325613"/>
                  </a:lnTo>
                  <a:close/>
                </a:path>
              </a:pathLst>
            </a:custGeom>
            <a:solidFill>
              <a:srgbClr val="303636">
                <a:alpha val="69804"/>
              </a:srgbClr>
            </a:solidFill>
          </p:spPr>
          <p:txBody>
            <a:bodyPr/>
            <a:lstStyle/>
            <a:p/>
          </p:txBody>
        </p:sp>
        <p:sp>
          <p:nvSpPr>
            <p:cNvPr id="5" name="TextBox 5"/>
            <p:cNvSpPr txBox="1"/>
            <p:nvPr/>
          </p:nvSpPr>
          <p:spPr>
            <a:xfrm>
              <a:off x="0" y="-38100"/>
              <a:ext cx="4274726" cy="2363713"/>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3"/>
          <a:srcRect l="36500" t="25150" r="39942" b="24794"/>
          <a:stretch>
            <a:fillRect/>
          </a:stretch>
        </p:blipFill>
        <p:spPr>
          <a:xfrm>
            <a:off x="1381786" y="597414"/>
            <a:ext cx="1876375" cy="2242667"/>
          </a:xfrm>
          <a:prstGeom prst="rect">
            <a:avLst/>
          </a:prstGeom>
        </p:spPr>
      </p:pic>
      <p:sp>
        <p:nvSpPr>
          <p:cNvPr id="7" name="TextBox 7"/>
          <p:cNvSpPr txBox="1"/>
          <p:nvPr/>
        </p:nvSpPr>
        <p:spPr>
          <a:xfrm>
            <a:off x="2082147" y="2735306"/>
            <a:ext cx="14570154" cy="6801146"/>
          </a:xfrm>
          <a:prstGeom prst="rect">
            <a:avLst/>
          </a:prstGeom>
        </p:spPr>
        <p:txBody>
          <a:bodyPr lIns="0" tIns="0" rIns="0" bIns="0" rtlCol="0" anchor="t">
            <a:spAutoFit/>
          </a:bodyPr>
          <a:lstStyle/>
          <a:p>
            <a:pPr marL="759051" lvl="1" indent="-379526" algn="l">
              <a:lnSpc>
                <a:spcPts val="4922"/>
              </a:lnSpc>
              <a:buFont typeface="Arial"/>
              <a:buChar char="•"/>
            </a:pPr>
            <a:r>
              <a:rPr lang="en-US" sz="3515">
                <a:solidFill>
                  <a:srgbClr val="FFFFFF"/>
                </a:solidFill>
                <a:latin typeface="Poppins"/>
              </a:rPr>
              <a:t>The global Ice Hockey Skates market will expand significantly by 4.00%CAGR between 2024 and 2031.</a:t>
            </a:r>
          </a:p>
          <a:p>
            <a:pPr marL="759051" lvl="1" indent="-379526" algn="l">
              <a:lnSpc>
                <a:spcPts val="4922"/>
              </a:lnSpc>
              <a:buFont typeface="Arial"/>
              <a:buChar char="•"/>
            </a:pPr>
            <a:r>
              <a:rPr lang="en-US" sz="3515">
                <a:solidFill>
                  <a:srgbClr val="FFFFFF"/>
                </a:solidFill>
                <a:latin typeface="Poppins"/>
              </a:rPr>
              <a:t>Amateur application stands out as the dominating category. Amateurs constitute a significant segment of the market, ranging from casual recreational players to serious enthusiasts participating in amateur leagues and competitions.</a:t>
            </a:r>
          </a:p>
          <a:p>
            <a:pPr marL="759051" lvl="1" indent="-379526" algn="l">
              <a:lnSpc>
                <a:spcPts val="4922"/>
              </a:lnSpc>
              <a:buFont typeface="Arial"/>
              <a:buChar char="•"/>
            </a:pPr>
            <a:r>
              <a:rPr lang="en-US" sz="3515">
                <a:solidFill>
                  <a:srgbClr val="FFFFFF"/>
                </a:solidFill>
                <a:latin typeface="Poppins"/>
              </a:rPr>
              <a:t>Online distribution channels have experienced significant growth, driven by the convenience of e-commerce platforms and the widespread availability of a diverse range of products.</a:t>
            </a:r>
          </a:p>
        </p:txBody>
      </p:sp>
      <p:sp>
        <p:nvSpPr>
          <p:cNvPr id="8" name="TextBox 8"/>
          <p:cNvSpPr txBox="1"/>
          <p:nvPr/>
        </p:nvSpPr>
        <p:spPr>
          <a:xfrm>
            <a:off x="4527557" y="1728272"/>
            <a:ext cx="9740712" cy="761868"/>
          </a:xfrm>
          <a:prstGeom prst="rect">
            <a:avLst/>
          </a:prstGeom>
        </p:spPr>
        <p:txBody>
          <a:bodyPr lIns="0" tIns="0" rIns="0" bIns="0" rtlCol="0" anchor="t">
            <a:spAutoFit/>
          </a:bodyPr>
          <a:lstStyle/>
          <a:p>
            <a:pPr algn="ctr">
              <a:lnSpc>
                <a:spcPts val="5444"/>
              </a:lnSpc>
            </a:pPr>
            <a:r>
              <a:rPr lang="en-US" sz="5088">
                <a:solidFill>
                  <a:srgbClr val="FFFFFF"/>
                </a:solidFill>
                <a:latin typeface="Poppi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020" b="-9497"/>
            </a:stretch>
          </a:blipFill>
        </p:spPr>
        <p:txBody>
          <a:bodyPr/>
          <a:lstStyle/>
          <a:p/>
        </p:txBody>
      </p:sp>
      <p:pic>
        <p:nvPicPr>
          <p:cNvPr id="3" name="Picture 3"/>
          <p:cNvPicPr>
            <a:picLocks noChangeAspect="1"/>
          </p:cNvPicPr>
          <p:nvPr/>
        </p:nvPicPr>
        <p:blipFill>
          <a:blip r:embed="rId3"/>
          <a:srcRect l="36500" t="25150" r="38480" b="26795"/>
          <a:stretch>
            <a:fillRect/>
          </a:stretch>
        </p:blipFill>
        <p:spPr>
          <a:xfrm>
            <a:off x="0" y="-52084"/>
            <a:ext cx="1837067" cy="1984756"/>
          </a:xfrm>
          <a:prstGeom prst="rect">
            <a:avLst/>
          </a:prstGeom>
        </p:spPr>
      </p:pic>
      <p:sp>
        <p:nvSpPr>
          <p:cNvPr id="4" name="TextBox 4"/>
          <p:cNvSpPr txBox="1"/>
          <p:nvPr/>
        </p:nvSpPr>
        <p:spPr>
          <a:xfrm>
            <a:off x="5715833" y="618173"/>
            <a:ext cx="6856334" cy="963930"/>
          </a:xfrm>
          <a:prstGeom prst="rect">
            <a:avLst/>
          </a:prstGeom>
        </p:spPr>
        <p:txBody>
          <a:bodyPr lIns="0" tIns="0" rIns="0" bIns="0" rtlCol="0" anchor="t">
            <a:spAutoFit/>
          </a:bodyPr>
          <a:lstStyle/>
          <a:p>
            <a:pPr algn="ctr">
              <a:lnSpc>
                <a:spcPts val="6569"/>
              </a:lnSpc>
            </a:pPr>
            <a:r>
              <a:rPr lang="en-US" sz="7299">
                <a:solidFill>
                  <a:srgbClr val="000000"/>
                </a:solidFill>
                <a:latin typeface="Poppins"/>
              </a:rPr>
              <a:t>KEY PLAYERS</a:t>
            </a:r>
          </a:p>
        </p:txBody>
      </p:sp>
      <p:sp>
        <p:nvSpPr>
          <p:cNvPr id="5" name="Freeform 5"/>
          <p:cNvSpPr/>
          <p:nvPr/>
        </p:nvSpPr>
        <p:spPr>
          <a:xfrm>
            <a:off x="-213125" y="1451858"/>
            <a:ext cx="7778227" cy="8835142"/>
          </a:xfrm>
          <a:custGeom>
            <a:rect l="l" t="t" r="r" b="b"/>
            <a:pathLst>
              <a:path w="7778227" h="8835142">
                <a:moveTo>
                  <a:pt x="0" y="0"/>
                </a:moveTo>
                <a:lnTo>
                  <a:pt x="7778227" y="0"/>
                </a:lnTo>
                <a:lnTo>
                  <a:pt x="7778227" y="8835142"/>
                </a:lnTo>
                <a:lnTo>
                  <a:pt x="0" y="8835142"/>
                </a:lnTo>
                <a:lnTo>
                  <a:pt x="0" y="0"/>
                </a:lnTo>
                <a:close/>
              </a:path>
            </a:pathLst>
          </a:custGeom>
          <a:blipFill>
            <a:blip r:embed="rId4"/>
            <a:stretch>
              <a:fillRect l="-17409" t="-13644" r="-94055" b="-10467"/>
            </a:stretch>
          </a:blipFill>
        </p:spPr>
        <p:txBody>
          <a:bodyPr/>
          <a:lstStyle/>
          <a:p/>
        </p:txBody>
      </p:sp>
      <p:sp>
        <p:nvSpPr>
          <p:cNvPr id="6" name="Freeform 6"/>
          <p:cNvSpPr/>
          <p:nvPr/>
        </p:nvSpPr>
        <p:spPr>
          <a:xfrm>
            <a:off x="4763170" y="2487082"/>
            <a:ext cx="6030115" cy="844216"/>
          </a:xfrm>
          <a:custGeom>
            <a:rect l="l" t="t" r="r" b="b"/>
            <a:pathLst>
              <a:path w="6030115" h="844215">
                <a:moveTo>
                  <a:pt x="0" y="0"/>
                </a:moveTo>
                <a:lnTo>
                  <a:pt x="6030115" y="0"/>
                </a:lnTo>
                <a:lnTo>
                  <a:pt x="6030115" y="844216"/>
                </a:lnTo>
                <a:lnTo>
                  <a:pt x="0" y="844216"/>
                </a:lnTo>
                <a:lnTo>
                  <a:pt x="0" y="0"/>
                </a:lnTo>
                <a:close/>
              </a:path>
            </a:pathLst>
          </a:custGeom>
          <a:blipFill>
            <a:blip r:embed="rId5"/>
            <a:stretch>
              <a:fillRect/>
            </a:stretch>
          </a:blipFill>
        </p:spPr>
        <p:txBody>
          <a:bodyPr/>
          <a:lstStyle/>
          <a:p/>
        </p:txBody>
      </p:sp>
      <p:sp>
        <p:nvSpPr>
          <p:cNvPr id="7" name="Freeform 7"/>
          <p:cNvSpPr/>
          <p:nvPr/>
        </p:nvSpPr>
        <p:spPr>
          <a:xfrm>
            <a:off x="11125337" y="1932672"/>
            <a:ext cx="2940314" cy="1801261"/>
          </a:xfrm>
          <a:custGeom>
            <a:rect l="l" t="t" r="r" b="b"/>
            <a:pathLst>
              <a:path w="2940314" h="1801261">
                <a:moveTo>
                  <a:pt x="0" y="0"/>
                </a:moveTo>
                <a:lnTo>
                  <a:pt x="2940314" y="0"/>
                </a:lnTo>
                <a:lnTo>
                  <a:pt x="2940314" y="1801262"/>
                </a:lnTo>
                <a:lnTo>
                  <a:pt x="0" y="1801262"/>
                </a:lnTo>
                <a:lnTo>
                  <a:pt x="0" y="0"/>
                </a:lnTo>
                <a:close/>
              </a:path>
            </a:pathLst>
          </a:custGeom>
          <a:blipFill>
            <a:blip r:embed="rId6"/>
            <a:stretch>
              <a:fillRect t="-9685" b="-17805"/>
            </a:stretch>
          </a:blipFill>
        </p:spPr>
        <p:txBody>
          <a:bodyPr/>
          <a:lstStyle/>
          <a:p/>
        </p:txBody>
      </p:sp>
      <p:sp>
        <p:nvSpPr>
          <p:cNvPr id="8" name="Freeform 8"/>
          <p:cNvSpPr/>
          <p:nvPr/>
        </p:nvSpPr>
        <p:spPr>
          <a:xfrm>
            <a:off x="14399027" y="2487082"/>
            <a:ext cx="3738881" cy="1208564"/>
          </a:xfrm>
          <a:custGeom>
            <a:rect l="l" t="t" r="r" b="b"/>
            <a:pathLst>
              <a:path w="3738881" h="1208564">
                <a:moveTo>
                  <a:pt x="0" y="0"/>
                </a:moveTo>
                <a:lnTo>
                  <a:pt x="3738880" y="0"/>
                </a:lnTo>
                <a:lnTo>
                  <a:pt x="3738880" y="1208564"/>
                </a:lnTo>
                <a:lnTo>
                  <a:pt x="0" y="1208564"/>
                </a:lnTo>
                <a:lnTo>
                  <a:pt x="0" y="0"/>
                </a:lnTo>
                <a:close/>
              </a:path>
            </a:pathLst>
          </a:custGeom>
          <a:blipFill>
            <a:blip r:embed="rId7"/>
            <a:stretch>
              <a:fillRect/>
            </a:stretch>
          </a:blipFill>
        </p:spPr>
        <p:txBody>
          <a:bodyPr/>
          <a:lstStyle/>
          <a:p/>
        </p:txBody>
      </p:sp>
      <p:sp>
        <p:nvSpPr>
          <p:cNvPr id="9" name="Freeform 9"/>
          <p:cNvSpPr/>
          <p:nvPr/>
        </p:nvSpPr>
        <p:spPr>
          <a:xfrm>
            <a:off x="7565102" y="4342677"/>
            <a:ext cx="6456366" cy="800823"/>
          </a:xfrm>
          <a:custGeom>
            <a:rect l="l" t="t" r="r" b="b"/>
            <a:pathLst>
              <a:path w="6456366" h="800823">
                <a:moveTo>
                  <a:pt x="0" y="0"/>
                </a:moveTo>
                <a:lnTo>
                  <a:pt x="6456366" y="0"/>
                </a:lnTo>
                <a:lnTo>
                  <a:pt x="6456366" y="800823"/>
                </a:lnTo>
                <a:lnTo>
                  <a:pt x="0" y="800823"/>
                </a:lnTo>
                <a:lnTo>
                  <a:pt x="0" y="0"/>
                </a:lnTo>
                <a:close/>
              </a:path>
            </a:pathLst>
          </a:custGeom>
          <a:blipFill>
            <a:blip r:embed="rId8"/>
            <a:stretch>
              <a:fillRect t="-8977" r="-11100" b="0"/>
            </a:stretch>
          </a:blipFill>
        </p:spPr>
        <p:txBody>
          <a:bodyPr/>
          <a:lstStyle/>
          <a:p/>
        </p:txBody>
      </p:sp>
      <p:sp>
        <p:nvSpPr>
          <p:cNvPr id="10" name="Freeform 10"/>
          <p:cNvSpPr/>
          <p:nvPr/>
        </p:nvSpPr>
        <p:spPr>
          <a:xfrm>
            <a:off x="14253842" y="4086359"/>
            <a:ext cx="3687802" cy="1499706"/>
          </a:xfrm>
          <a:custGeom>
            <a:rect l="l" t="t" r="r" b="b"/>
            <a:pathLst>
              <a:path w="3687802" h="1499706">
                <a:moveTo>
                  <a:pt x="0" y="0"/>
                </a:moveTo>
                <a:lnTo>
                  <a:pt x="3687803" y="0"/>
                </a:lnTo>
                <a:lnTo>
                  <a:pt x="3687803" y="1499706"/>
                </a:lnTo>
                <a:lnTo>
                  <a:pt x="0" y="1499706"/>
                </a:lnTo>
                <a:lnTo>
                  <a:pt x="0" y="0"/>
                </a:lnTo>
                <a:close/>
              </a:path>
            </a:pathLst>
          </a:custGeom>
          <a:blipFill>
            <a:blip r:embed="rId9"/>
            <a:stretch>
              <a:fillRect/>
            </a:stretch>
          </a:blipFill>
        </p:spPr>
        <p:txBody>
          <a:bodyPr/>
          <a:lstStyle/>
          <a:p/>
        </p:txBody>
      </p:sp>
      <p:sp>
        <p:nvSpPr>
          <p:cNvPr id="11" name="Freeform 11"/>
          <p:cNvSpPr/>
          <p:nvPr/>
        </p:nvSpPr>
        <p:spPr>
          <a:xfrm>
            <a:off x="8332086" y="5495925"/>
            <a:ext cx="3590382" cy="1942338"/>
          </a:xfrm>
          <a:custGeom>
            <a:rect l="l" t="t" r="r" b="b"/>
            <a:pathLst>
              <a:path w="3590382" h="1942338">
                <a:moveTo>
                  <a:pt x="0" y="0"/>
                </a:moveTo>
                <a:lnTo>
                  <a:pt x="3590383" y="0"/>
                </a:lnTo>
                <a:lnTo>
                  <a:pt x="3590383" y="1942338"/>
                </a:lnTo>
                <a:lnTo>
                  <a:pt x="0" y="1942338"/>
                </a:lnTo>
                <a:lnTo>
                  <a:pt x="0" y="0"/>
                </a:lnTo>
                <a:close/>
              </a:path>
            </a:pathLst>
          </a:custGeom>
          <a:blipFill>
            <a:blip r:embed="rId10"/>
            <a:stretch>
              <a:fillRect/>
            </a:stretch>
          </a:blipFill>
        </p:spPr>
        <p:txBody>
          <a:bodyPr/>
          <a:lstStyle/>
          <a:p/>
        </p:txBody>
      </p:sp>
      <p:sp>
        <p:nvSpPr>
          <p:cNvPr id="12" name="Freeform 12"/>
          <p:cNvSpPr/>
          <p:nvPr/>
        </p:nvSpPr>
        <p:spPr>
          <a:xfrm>
            <a:off x="12693994" y="6029508"/>
            <a:ext cx="5121012" cy="875173"/>
          </a:xfrm>
          <a:custGeom>
            <a:rect l="l" t="t" r="r" b="b"/>
            <a:pathLst>
              <a:path w="5121012" h="875173">
                <a:moveTo>
                  <a:pt x="0" y="0"/>
                </a:moveTo>
                <a:lnTo>
                  <a:pt x="5121012" y="0"/>
                </a:lnTo>
                <a:lnTo>
                  <a:pt x="5121012" y="875173"/>
                </a:lnTo>
                <a:lnTo>
                  <a:pt x="0" y="875173"/>
                </a:lnTo>
                <a:lnTo>
                  <a:pt x="0" y="0"/>
                </a:lnTo>
                <a:close/>
              </a:path>
            </a:pathLst>
          </a:custGeom>
          <a:blipFill>
            <a:blip r:embed="rId11"/>
            <a:stretch>
              <a:fillRect/>
            </a:stretch>
          </a:blipFill>
        </p:spPr>
        <p:txBody>
          <a:bodyPr/>
          <a:lstStyle/>
          <a:p/>
        </p:txBody>
      </p:sp>
      <p:sp>
        <p:nvSpPr>
          <p:cNvPr id="13" name="Freeform 13"/>
          <p:cNvSpPr/>
          <p:nvPr/>
        </p:nvSpPr>
        <p:spPr>
          <a:xfrm>
            <a:off x="6596739" y="7790688"/>
            <a:ext cx="4037469" cy="1302268"/>
          </a:xfrm>
          <a:custGeom>
            <a:rect l="l" t="t" r="r" b="b"/>
            <a:pathLst>
              <a:path w="4037469" h="1302268">
                <a:moveTo>
                  <a:pt x="0" y="0"/>
                </a:moveTo>
                <a:lnTo>
                  <a:pt x="4037468" y="0"/>
                </a:lnTo>
                <a:lnTo>
                  <a:pt x="4037468" y="1302268"/>
                </a:lnTo>
                <a:lnTo>
                  <a:pt x="0" y="1302268"/>
                </a:lnTo>
                <a:lnTo>
                  <a:pt x="0" y="0"/>
                </a:lnTo>
                <a:close/>
              </a:path>
            </a:pathLst>
          </a:custGeom>
          <a:blipFill>
            <a:blip r:embed="rId12"/>
            <a:stretch>
              <a:fillRect t="-11159" b="-26832"/>
            </a:stretch>
          </a:blipFill>
        </p:spPr>
        <p:txBody>
          <a:bodyPr/>
          <a:lstStyle/>
          <a:p/>
        </p:txBody>
      </p:sp>
      <p:sp>
        <p:nvSpPr>
          <p:cNvPr id="14" name="Freeform 14"/>
          <p:cNvSpPr/>
          <p:nvPr/>
        </p:nvSpPr>
        <p:spPr>
          <a:xfrm>
            <a:off x="10377798" y="7675619"/>
            <a:ext cx="3687852" cy="2048807"/>
          </a:xfrm>
          <a:custGeom>
            <a:rect l="l" t="t" r="r" b="b"/>
            <a:pathLst>
              <a:path w="3687852" h="2048806">
                <a:moveTo>
                  <a:pt x="0" y="0"/>
                </a:moveTo>
                <a:lnTo>
                  <a:pt x="3687853" y="0"/>
                </a:lnTo>
                <a:lnTo>
                  <a:pt x="3687853" y="2048806"/>
                </a:lnTo>
                <a:lnTo>
                  <a:pt x="0" y="2048806"/>
                </a:lnTo>
                <a:lnTo>
                  <a:pt x="0" y="0"/>
                </a:lnTo>
                <a:close/>
              </a:path>
            </a:pathLst>
          </a:custGeom>
          <a:blipFill>
            <a:blip r:embed="rId13"/>
            <a:stretch>
              <a:fillRect/>
            </a:stretch>
          </a:blipFill>
        </p:spPr>
        <p:txBody>
          <a:bodyPr/>
          <a:lstStyle/>
          <a:p/>
        </p:txBody>
      </p:sp>
      <p:sp>
        <p:nvSpPr>
          <p:cNvPr id="15" name="Freeform 15"/>
          <p:cNvSpPr/>
          <p:nvPr/>
        </p:nvSpPr>
        <p:spPr>
          <a:xfrm>
            <a:off x="13726643" y="8792175"/>
            <a:ext cx="4411263" cy="932251"/>
          </a:xfrm>
          <a:custGeom>
            <a:rect l="l" t="t" r="r" b="b"/>
            <a:pathLst>
              <a:path w="4411263" h="932251">
                <a:moveTo>
                  <a:pt x="0" y="0"/>
                </a:moveTo>
                <a:lnTo>
                  <a:pt x="4411263" y="0"/>
                </a:lnTo>
                <a:lnTo>
                  <a:pt x="4411263" y="932250"/>
                </a:lnTo>
                <a:lnTo>
                  <a:pt x="0" y="932250"/>
                </a:lnTo>
                <a:lnTo>
                  <a:pt x="0" y="0"/>
                </a:lnTo>
                <a:close/>
              </a:path>
            </a:pathLst>
          </a:custGeom>
          <a:blipFill>
            <a:blip r:embed="rId14"/>
            <a:stretch>
              <a:fillRect t="-68393" b="-79239"/>
            </a:stretch>
          </a:blipFill>
        </p:spPr>
        <p:txBody>
          <a:body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51242"/>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a:t>
            </a:r>
            <a:r>
              <a:rPr lang="en-US" sz="4130" u="sng" spc="413">
                <a:solidFill>
                  <a:srgbClr val="000000"/>
                </a:solidFill>
                <a:latin typeface="Lato"/>
                <a:hlinkClick r:id="rId4" tooltip="https://tinyurl.com/2p9z8cyk"/>
              </a:rPr>
              <a:t> https://tinyurl.com/2p9z8cyk</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47</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Ice Hockey Skates Market Report 2024</dc:title>
  <cp:lastModifiedBy>decipher market</cp:lastModifiedBy>
  <cp:revision>2</cp:revision>
  <dcterms:created xsi:type="dcterms:W3CDTF">2006-08-16T00:00:00Z</dcterms:created>
  <dcterms:modified xsi:type="dcterms:W3CDTF">2024-05-11T11:44:48Z</dcterms:modified>
</cp:coreProperties>
</file>