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3a9w3kvr"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0" y="0"/>
            <a:ext cx="91440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090E1D">
                <a:alpha val="53725"/>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75219" y="9331653"/>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405815" y="3195638"/>
            <a:ext cx="8415104" cy="4063998"/>
          </a:xfrm>
          <a:prstGeom prst="rect">
            <a:avLst/>
          </a:prstGeom>
        </p:spPr>
        <p:txBody>
          <a:bodyPr lIns="0" tIns="0" rIns="0" bIns="0" rtlCol="0" anchor="t">
            <a:spAutoFit/>
          </a:bodyPr>
          <a:lstStyle/>
          <a:p>
            <a:pPr>
              <a:lnSpc>
                <a:spcPts val="7874"/>
              </a:lnSpc>
            </a:pPr>
            <a:r>
              <a:rPr lang="en-US" sz="8000">
                <a:solidFill>
                  <a:srgbClr val="FFFFFF"/>
                </a:solidFill>
                <a:latin typeface="Canva Sans"/>
              </a:rPr>
              <a:t>GLOBAL </a:t>
            </a:r>
          </a:p>
          <a:p>
            <a:pPr>
              <a:lnSpc>
                <a:spcPts val="7874"/>
              </a:lnSpc>
            </a:pPr>
            <a:r>
              <a:rPr lang="en-US" sz="8000">
                <a:solidFill>
                  <a:srgbClr val="FFFFFF"/>
                </a:solidFill>
                <a:latin typeface="Canva Sans"/>
              </a:rPr>
              <a:t>IT SERVICES</a:t>
            </a:r>
          </a:p>
          <a:p>
            <a:pPr>
              <a:lnSpc>
                <a:spcPts val="7874"/>
              </a:lnSpc>
            </a:pPr>
            <a:r>
              <a:rPr lang="en-US" sz="8000">
                <a:solidFill>
                  <a:srgbClr val="FFFFFF"/>
                </a:solidFill>
                <a:latin typeface="Canva Sans"/>
              </a:rPr>
              <a:t>MARKET REPORT </a:t>
            </a:r>
          </a:p>
          <a:p>
            <a:pPr>
              <a:lnSpc>
                <a:spcPts val="7874"/>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1028700" y="1510417"/>
            <a:ext cx="16236544" cy="8172090"/>
            <a:chExt cx="4276291" cy="2152320"/>
          </a:xfrm>
        </p:grpSpPr>
        <p:sp>
          <p:nvSpPr>
            <p:cNvPr id="4" name="Freeform 4"/>
            <p:cNvSpPr/>
            <p:nvPr/>
          </p:nvSpPr>
          <p:spPr>
            <a:xfrm>
              <a:off x="0" y="0"/>
              <a:ext cx="4276291" cy="2152320"/>
            </a:xfrm>
            <a:custGeom>
              <a:rect l="l" t="t" r="r" b="b"/>
              <a:pathLst>
                <a:path w="4276291" h="2152320">
                  <a:moveTo>
                    <a:pt x="0" y="0"/>
                  </a:moveTo>
                  <a:lnTo>
                    <a:pt x="4276291" y="0"/>
                  </a:lnTo>
                  <a:lnTo>
                    <a:pt x="4276291" y="2152320"/>
                  </a:lnTo>
                  <a:lnTo>
                    <a:pt x="0" y="2152320"/>
                  </a:lnTo>
                  <a:close/>
                </a:path>
              </a:pathLst>
            </a:custGeom>
            <a:solidFill>
              <a:srgbClr val="000000">
                <a:alpha val="64706"/>
              </a:srgbClr>
            </a:solidFill>
          </p:spPr>
          <p:txBody>
            <a:bodyPr/>
            <a:lstStyle/>
            <a:p/>
          </p:txBody>
        </p:sp>
        <p:sp>
          <p:nvSpPr>
            <p:cNvPr id="5" name="TextBox 5"/>
            <p:cNvSpPr txBox="1"/>
            <p:nvPr/>
          </p:nvSpPr>
          <p:spPr>
            <a:xfrm>
              <a:off x="0" y="-47625"/>
              <a:ext cx="4276291" cy="2199945"/>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33023" y="3115460"/>
            <a:ext cx="15421953" cy="6169025"/>
          </a:xfrm>
          <a:prstGeom prst="rect">
            <a:avLst/>
          </a:prstGeom>
        </p:spPr>
        <p:txBody>
          <a:bodyPr lIns="0" tIns="0" rIns="0" bIns="0" rtlCol="0" anchor="t">
            <a:spAutoFit/>
          </a:bodyPr>
          <a:lstStyle/>
          <a:p>
            <a:pPr>
              <a:lnSpc>
                <a:spcPts val="4899"/>
              </a:lnSpc>
              <a:spcBef>
                <a:spcPct val="0"/>
              </a:spcBef>
            </a:pPr>
            <a:r>
              <a:rPr lang="en-US" sz="3499">
                <a:solidFill>
                  <a:srgbClr val="FFFFFF"/>
                </a:solidFill>
                <a:latin typeface="Montserrat"/>
              </a:rPr>
              <a:t>The IT services market refers to the industry that delivers a wide range of information technology-related services. It covers a wide variety of services, including software development, system integration, IT consulting, cybersecurity, cloud computing, and others. IT service providers provide businesses and organizations with expertise and solutions to help them effectively manage and utilize technology to achieve their goals and objectives. The growing reliance on technology in many industries, as well as the requirement for organizations to efficiently manage and utilize IT resources, are driving the market.</a:t>
            </a:r>
          </a:p>
        </p:txBody>
      </p:sp>
      <p:sp>
        <p:nvSpPr>
          <p:cNvPr id="7" name="TextBox 7"/>
          <p:cNvSpPr txBox="1"/>
          <p:nvPr/>
        </p:nvSpPr>
        <p:spPr>
          <a:xfrm>
            <a:off x="4841479" y="192767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27587" y="0"/>
            <a:ext cx="18415588" cy="1372965"/>
            <a:chExt cx="4850196" cy="361604"/>
          </a:xfrm>
        </p:grpSpPr>
        <p:sp>
          <p:nvSpPr>
            <p:cNvPr id="4" name="Freeform 4"/>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5" name="TextBox 5"/>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5898" y="6351094"/>
            <a:ext cx="8868102" cy="2684810"/>
            <a:chExt cx="860407" cy="260488"/>
          </a:xfrm>
        </p:grpSpPr>
        <p:sp>
          <p:nvSpPr>
            <p:cNvPr id="7" name="Freeform 7"/>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8" name="TextBox 8"/>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9" name="Freeform 9"/>
          <p:cNvSpPr/>
          <p:nvPr/>
        </p:nvSpPr>
        <p:spPr>
          <a:xfrm>
            <a:off x="640958" y="6680969"/>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0" name="Group 10"/>
          <p:cNvGrpSpPr/>
          <p:nvPr/>
        </p:nvGrpSpPr>
        <p:grpSpPr>
          <a:xfrm>
            <a:off x="590457" y="6594397"/>
            <a:ext cx="2134153" cy="2134153"/>
            <a:chExt cx="812800" cy="812800"/>
          </a:xfrm>
        </p:grpSpPr>
        <p:sp>
          <p:nvSpPr>
            <p:cNvPr id="11" name="Freeform 11"/>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2" name="TextBox 12"/>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3" name="Group 13"/>
          <p:cNvGrpSpPr/>
          <p:nvPr/>
        </p:nvGrpSpPr>
        <p:grpSpPr>
          <a:xfrm>
            <a:off x="275898" y="3319197"/>
            <a:ext cx="8868102" cy="2684810"/>
            <a:chExt cx="860407" cy="260488"/>
          </a:xfrm>
        </p:grpSpPr>
        <p:sp>
          <p:nvSpPr>
            <p:cNvPr id="14" name="Freeform 14"/>
            <p:cNvSpPr/>
            <p:nvPr/>
          </p:nvSpPr>
          <p:spPr>
            <a:xfrm>
              <a:off x="0" y="0"/>
              <a:ext cx="860407" cy="260488"/>
            </a:xfrm>
            <a:custGeom>
              <a:rect l="l" t="t" r="r" b="b"/>
              <a:pathLst>
                <a:path w="860407" h="260488">
                  <a:moveTo>
                    <a:pt x="87301" y="0"/>
                  </a:moveTo>
                  <a:lnTo>
                    <a:pt x="773107" y="0"/>
                  </a:lnTo>
                  <a:cubicBezTo>
                    <a:pt x="821321" y="0"/>
                    <a:pt x="860407" y="39086"/>
                    <a:pt x="860407" y="87301"/>
                  </a:cubicBezTo>
                  <a:lnTo>
                    <a:pt x="860407" y="173187"/>
                  </a:lnTo>
                  <a:cubicBezTo>
                    <a:pt x="860407" y="221402"/>
                    <a:pt x="821321" y="260488"/>
                    <a:pt x="773107" y="260488"/>
                  </a:cubicBezTo>
                  <a:lnTo>
                    <a:pt x="87301" y="260488"/>
                  </a:lnTo>
                  <a:cubicBezTo>
                    <a:pt x="39086" y="260488"/>
                    <a:pt x="0" y="221402"/>
                    <a:pt x="0" y="173187"/>
                  </a:cubicBezTo>
                  <a:lnTo>
                    <a:pt x="0" y="87301"/>
                  </a:lnTo>
                  <a:cubicBezTo>
                    <a:pt x="0" y="39086"/>
                    <a:pt x="39086" y="0"/>
                    <a:pt x="87301" y="0"/>
                  </a:cubicBezTo>
                  <a:close/>
                </a:path>
              </a:pathLst>
            </a:custGeom>
            <a:solidFill>
              <a:srgbClr val="131211"/>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640958" y="3649072"/>
            <a:ext cx="2166053" cy="2163345"/>
          </a:xfrm>
          <a:custGeom>
            <a:rect l="l" t="t" r="r" b="b"/>
            <a:pathLst>
              <a:path w="2166053" h="2163345">
                <a:moveTo>
                  <a:pt x="0" y="0"/>
                </a:moveTo>
                <a:lnTo>
                  <a:pt x="2166053" y="0"/>
                </a:lnTo>
                <a:lnTo>
                  <a:pt x="2166053" y="2163346"/>
                </a:lnTo>
                <a:lnTo>
                  <a:pt x="0" y="2163346"/>
                </a:lnTo>
                <a:lnTo>
                  <a:pt x="0" y="0"/>
                </a:lnTo>
                <a:close/>
              </a:path>
            </a:pathLst>
          </a:custGeom>
          <a:blipFill>
            <a:blip r:embed="rId3"/>
            <a:stretch>
              <a:fillRect/>
            </a:stretch>
          </a:blipFill>
        </p:spPr>
        <p:txBody>
          <a:bodyPr/>
          <a:lstStyle/>
          <a:p/>
        </p:txBody>
      </p:sp>
      <p:grpSp>
        <p:nvGrpSpPr>
          <p:cNvPr id="17" name="Group 17"/>
          <p:cNvGrpSpPr/>
          <p:nvPr/>
        </p:nvGrpSpPr>
        <p:grpSpPr>
          <a:xfrm>
            <a:off x="590457" y="3562499"/>
            <a:ext cx="2134153" cy="213415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1" name="TextBox 21"/>
          <p:cNvSpPr txBox="1"/>
          <p:nvPr/>
        </p:nvSpPr>
        <p:spPr>
          <a:xfrm>
            <a:off x="875853" y="7150712"/>
            <a:ext cx="1563360" cy="1303268"/>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2023- 2030</a:t>
            </a:r>
          </a:p>
        </p:txBody>
      </p:sp>
      <p:sp>
        <p:nvSpPr>
          <p:cNvPr id="22" name="TextBox 22"/>
          <p:cNvSpPr txBox="1"/>
          <p:nvPr/>
        </p:nvSpPr>
        <p:spPr>
          <a:xfrm>
            <a:off x="2724610" y="6752613"/>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CAGR</a:t>
            </a:r>
          </a:p>
          <a:p>
            <a:pPr algn="ctr">
              <a:lnSpc>
                <a:spcPts val="6908"/>
              </a:lnSpc>
              <a:spcBef>
                <a:spcPct val="0"/>
              </a:spcBef>
            </a:pPr>
            <a:r>
              <a:rPr lang="en-US" sz="4934">
                <a:solidFill>
                  <a:srgbClr val="FFFFFF"/>
                </a:solidFill>
                <a:latin typeface="Poppins"/>
              </a:rPr>
              <a:t>8.70%</a:t>
            </a:r>
          </a:p>
        </p:txBody>
      </p:sp>
      <p:sp>
        <p:nvSpPr>
          <p:cNvPr id="23" name="TextBox 23"/>
          <p:cNvSpPr txBox="1"/>
          <p:nvPr/>
        </p:nvSpPr>
        <p:spPr>
          <a:xfrm>
            <a:off x="875853" y="4501798"/>
            <a:ext cx="1563360" cy="510110"/>
          </a:xfrm>
          <a:prstGeom prst="rect">
            <a:avLst/>
          </a:prstGeom>
        </p:spPr>
        <p:txBody>
          <a:bodyPr lIns="0" tIns="0" rIns="0" bIns="0" rtlCol="0" anchor="t">
            <a:spAutoFit/>
          </a:bodyPr>
          <a:lstStyle/>
          <a:p>
            <a:pPr algn="ctr">
              <a:lnSpc>
                <a:spcPts val="3130"/>
              </a:lnSpc>
            </a:pPr>
            <a:r>
              <a:rPr lang="en-US" sz="4603">
                <a:solidFill>
                  <a:srgbClr val="1E3048"/>
                </a:solidFill>
                <a:latin typeface="Poppins Bold"/>
              </a:rPr>
              <a:t>2022</a:t>
            </a:r>
          </a:p>
        </p:txBody>
      </p:sp>
      <p:sp>
        <p:nvSpPr>
          <p:cNvPr id="24" name="TextBox 24"/>
          <p:cNvSpPr txBox="1"/>
          <p:nvPr/>
        </p:nvSpPr>
        <p:spPr>
          <a:xfrm>
            <a:off x="2807011" y="3707119"/>
            <a:ext cx="5958417" cy="1766092"/>
          </a:xfrm>
          <a:prstGeom prst="rect">
            <a:avLst/>
          </a:prstGeom>
        </p:spPr>
        <p:txBody>
          <a:bodyPr lIns="0" tIns="0" rIns="0" bIns="0" rtlCol="0" anchor="t">
            <a:spAutoFit/>
          </a:bodyPr>
          <a:lstStyle/>
          <a:p>
            <a:pPr algn="ctr">
              <a:lnSpc>
                <a:spcPts val="6908"/>
              </a:lnSpc>
            </a:pPr>
            <a:r>
              <a:rPr lang="en-US" sz="4934">
                <a:solidFill>
                  <a:srgbClr val="FFFFFF"/>
                </a:solidFill>
                <a:latin typeface="Poppins"/>
              </a:rPr>
              <a:t>MARKET SIZE</a:t>
            </a:r>
          </a:p>
          <a:p>
            <a:pPr algn="ctr">
              <a:lnSpc>
                <a:spcPts val="6908"/>
              </a:lnSpc>
              <a:spcBef>
                <a:spcPct val="0"/>
              </a:spcBef>
            </a:pPr>
            <a:r>
              <a:rPr lang="en-US" sz="4934">
                <a:solidFill>
                  <a:srgbClr val="FFFFFF"/>
                </a:solidFill>
                <a:latin typeface="Poppins"/>
              </a:rPr>
              <a:t>USD 984.8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257042" y="2399191"/>
            <a:ext cx="6732594" cy="3070758"/>
            <a:chExt cx="8061861" cy="3677041"/>
          </a:xfrm>
        </p:grpSpPr>
        <p:sp>
          <p:nvSpPr>
            <p:cNvPr id="7" name="Freeform 7"/>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1F4164"/>
            </a:solidFill>
          </p:spPr>
          <p:txBody>
            <a:bodyPr/>
            <a:lstStyle/>
            <a:p/>
          </p:txBody>
        </p:sp>
      </p:grpSp>
      <p:grpSp>
        <p:nvGrpSpPr>
          <p:cNvPr id="8" name="Group 8"/>
          <p:cNvGrpSpPr/>
          <p:nvPr/>
        </p:nvGrpSpPr>
        <p:grpSpPr>
          <a:xfrm rot="5400000">
            <a:off x="1329507" y="2036969"/>
            <a:ext cx="859001" cy="3663497"/>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11645232" y="4081647"/>
            <a:ext cx="6732594" cy="3070758"/>
            <a:chExt cx="8061861" cy="3677041"/>
          </a:xfrm>
        </p:grpSpPr>
        <p:sp>
          <p:nvSpPr>
            <p:cNvPr id="11" name="Freeform 11"/>
            <p:cNvSpPr/>
            <p:nvPr/>
          </p:nvSpPr>
          <p:spPr>
            <a:xfrm>
              <a:off x="0" y="0"/>
              <a:ext cx="8061861" cy="3677041"/>
            </a:xfrm>
            <a:custGeom>
              <a:rect l="l" t="t" r="r" b="b"/>
              <a:pathLst>
                <a:path w="8061861" h="3677041">
                  <a:moveTo>
                    <a:pt x="7937401" y="3677041"/>
                  </a:moveTo>
                  <a:lnTo>
                    <a:pt x="124460" y="3677041"/>
                  </a:lnTo>
                  <a:cubicBezTo>
                    <a:pt x="55880" y="3677041"/>
                    <a:pt x="0" y="3621161"/>
                    <a:pt x="0" y="3552581"/>
                  </a:cubicBezTo>
                  <a:lnTo>
                    <a:pt x="0" y="124460"/>
                  </a:lnTo>
                  <a:cubicBezTo>
                    <a:pt x="0" y="55880"/>
                    <a:pt x="55880" y="0"/>
                    <a:pt x="124460" y="0"/>
                  </a:cubicBezTo>
                  <a:lnTo>
                    <a:pt x="7937401" y="0"/>
                  </a:lnTo>
                  <a:cubicBezTo>
                    <a:pt x="8005980" y="0"/>
                    <a:pt x="8061861" y="55880"/>
                    <a:pt x="8061861" y="124460"/>
                  </a:cubicBezTo>
                  <a:lnTo>
                    <a:pt x="8061861" y="3552581"/>
                  </a:lnTo>
                  <a:cubicBezTo>
                    <a:pt x="8061861" y="3621161"/>
                    <a:pt x="8005980" y="3677041"/>
                    <a:pt x="7937401" y="3677041"/>
                  </a:cubicBezTo>
                  <a:close/>
                </a:path>
              </a:pathLst>
            </a:custGeom>
            <a:solidFill>
              <a:srgbClr val="070304"/>
            </a:solidFill>
          </p:spPr>
          <p:txBody>
            <a:bodyPr/>
            <a:lstStyle/>
            <a:p/>
          </p:txBody>
        </p:sp>
      </p:grpSp>
      <p:grpSp>
        <p:nvGrpSpPr>
          <p:cNvPr id="12" name="Group 12"/>
          <p:cNvGrpSpPr/>
          <p:nvPr/>
        </p:nvGrpSpPr>
        <p:grpSpPr>
          <a:xfrm rot="5400000">
            <a:off x="10717698" y="3719424"/>
            <a:ext cx="859001" cy="3663497"/>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2240445" y="6003349"/>
            <a:ext cx="6903555" cy="3704684"/>
            <a:chExt cx="8061861" cy="4326270"/>
          </a:xfrm>
        </p:grpSpPr>
        <p:sp>
          <p:nvSpPr>
            <p:cNvPr id="15" name="Freeform 15"/>
            <p:cNvSpPr/>
            <p:nvPr/>
          </p:nvSpPr>
          <p:spPr>
            <a:xfrm>
              <a:off x="0" y="0"/>
              <a:ext cx="8061861" cy="4326270"/>
            </a:xfrm>
            <a:custGeom>
              <a:rect l="l" t="t" r="r" b="b"/>
              <a:pathLst>
                <a:path w="8061861" h="4326270">
                  <a:moveTo>
                    <a:pt x="7937401" y="4326270"/>
                  </a:moveTo>
                  <a:lnTo>
                    <a:pt x="124460" y="4326270"/>
                  </a:lnTo>
                  <a:cubicBezTo>
                    <a:pt x="55880" y="4326270"/>
                    <a:pt x="0" y="4270390"/>
                    <a:pt x="0" y="4201810"/>
                  </a:cubicBezTo>
                  <a:lnTo>
                    <a:pt x="0" y="124460"/>
                  </a:lnTo>
                  <a:cubicBezTo>
                    <a:pt x="0" y="55880"/>
                    <a:pt x="55880" y="0"/>
                    <a:pt x="124460" y="0"/>
                  </a:cubicBezTo>
                  <a:lnTo>
                    <a:pt x="7937401" y="0"/>
                  </a:lnTo>
                  <a:cubicBezTo>
                    <a:pt x="8005980" y="0"/>
                    <a:pt x="8061861" y="55880"/>
                    <a:pt x="8061861" y="124460"/>
                  </a:cubicBezTo>
                  <a:lnTo>
                    <a:pt x="8061861" y="4201810"/>
                  </a:lnTo>
                  <a:cubicBezTo>
                    <a:pt x="8061861" y="4270390"/>
                    <a:pt x="8005980" y="4326270"/>
                    <a:pt x="7937401" y="4326270"/>
                  </a:cubicBezTo>
                  <a:close/>
                </a:path>
              </a:pathLst>
            </a:custGeom>
            <a:solidFill>
              <a:srgbClr val="5B7B94"/>
            </a:solidFill>
          </p:spPr>
          <p:txBody>
            <a:bodyPr/>
            <a:lstStyle/>
            <a:p/>
          </p:txBody>
        </p:sp>
      </p:grpSp>
      <p:grpSp>
        <p:nvGrpSpPr>
          <p:cNvPr id="16" name="Group 16"/>
          <p:cNvGrpSpPr/>
          <p:nvPr/>
        </p:nvGrpSpPr>
        <p:grpSpPr>
          <a:xfrm rot="5400000">
            <a:off x="1281782" y="5910233"/>
            <a:ext cx="880814" cy="3756524"/>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3504707" y="2550023"/>
            <a:ext cx="5444408" cy="2454276"/>
          </a:xfrm>
          <a:prstGeom prst="rect">
            <a:avLst/>
          </a:prstGeom>
        </p:spPr>
        <p:txBody>
          <a:bodyPr lIns="0" tIns="0" rIns="0" bIns="0" rtlCol="0" anchor="t">
            <a:spAutoFit/>
          </a:bodyPr>
          <a:lstStyle/>
          <a:p>
            <a:pPr marL="755641" lvl="1" indent="-377820">
              <a:lnSpc>
                <a:spcPts val="4899"/>
              </a:lnSpc>
              <a:buFont typeface="Arial"/>
              <a:buChar char="•"/>
            </a:pPr>
            <a:r>
              <a:rPr lang="en-US" sz="3499">
                <a:solidFill>
                  <a:srgbClr val="FFFFFF"/>
                </a:solidFill>
                <a:latin typeface="Montserrat"/>
              </a:rPr>
              <a:t>Professional (System Integration and Consulting)</a:t>
            </a:r>
          </a:p>
          <a:p>
            <a:pPr marL="755641" lvl="1" indent="-377820">
              <a:lnSpc>
                <a:spcPts val="4899"/>
              </a:lnSpc>
              <a:buFont typeface="Arial"/>
              <a:buChar char="•"/>
            </a:pPr>
            <a:r>
              <a:rPr lang="en-US" sz="3499">
                <a:solidFill>
                  <a:srgbClr val="FFFFFF"/>
                </a:solidFill>
                <a:latin typeface="Montserrat"/>
              </a:rPr>
              <a:t>Managed</a:t>
            </a:r>
          </a:p>
        </p:txBody>
      </p:sp>
      <p:sp>
        <p:nvSpPr>
          <p:cNvPr id="20" name="TextBox 20"/>
          <p:cNvSpPr txBox="1"/>
          <p:nvPr/>
        </p:nvSpPr>
        <p:spPr>
          <a:xfrm>
            <a:off x="183825" y="3692400"/>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By Service Type</a:t>
            </a:r>
          </a:p>
        </p:txBody>
      </p:sp>
      <p:sp>
        <p:nvSpPr>
          <p:cNvPr id="21" name="TextBox 21"/>
          <p:cNvSpPr txBox="1"/>
          <p:nvPr/>
        </p:nvSpPr>
        <p:spPr>
          <a:xfrm>
            <a:off x="9529383" y="5380362"/>
            <a:ext cx="3143188" cy="389247"/>
          </a:xfrm>
          <a:prstGeom prst="rect">
            <a:avLst/>
          </a:prstGeom>
        </p:spPr>
        <p:txBody>
          <a:bodyPr lIns="0" tIns="0" rIns="0" bIns="0" rtlCol="0" anchor="t">
            <a:spAutoFit/>
          </a:bodyPr>
          <a:lstStyle/>
          <a:p>
            <a:pPr algn="ctr">
              <a:lnSpc>
                <a:spcPts val="2944"/>
              </a:lnSpc>
            </a:pPr>
            <a:r>
              <a:rPr lang="en-US" sz="2915">
                <a:solidFill>
                  <a:srgbClr val="43B4BE"/>
                </a:solidFill>
                <a:latin typeface="Montserrat Classic"/>
              </a:rPr>
              <a:t>IT Services Size</a:t>
            </a:r>
          </a:p>
        </p:txBody>
      </p:sp>
      <p:sp>
        <p:nvSpPr>
          <p:cNvPr id="22" name="TextBox 22"/>
          <p:cNvSpPr txBox="1"/>
          <p:nvPr/>
        </p:nvSpPr>
        <p:spPr>
          <a:xfrm>
            <a:off x="104010" y="7612138"/>
            <a:ext cx="3223003" cy="400340"/>
          </a:xfrm>
          <a:prstGeom prst="rect">
            <a:avLst/>
          </a:prstGeom>
        </p:spPr>
        <p:txBody>
          <a:bodyPr lIns="0" tIns="0" rIns="0" bIns="0" rtlCol="0" anchor="t">
            <a:spAutoFit/>
          </a:bodyPr>
          <a:lstStyle/>
          <a:p>
            <a:pPr algn="ctr">
              <a:lnSpc>
                <a:spcPts val="3019"/>
              </a:lnSpc>
            </a:pPr>
            <a:r>
              <a:rPr lang="en-US" sz="2989">
                <a:solidFill>
                  <a:srgbClr val="43B4BE"/>
                </a:solidFill>
                <a:latin typeface="Montserrat Classic"/>
              </a:rPr>
              <a:t>By End User</a:t>
            </a:r>
          </a:p>
        </p:txBody>
      </p:sp>
      <p:sp>
        <p:nvSpPr>
          <p:cNvPr id="23" name="TextBox 23"/>
          <p:cNvSpPr txBox="1"/>
          <p:nvPr/>
        </p:nvSpPr>
        <p:spPr>
          <a:xfrm>
            <a:off x="3714504" y="6153256"/>
            <a:ext cx="5024814" cy="3347720"/>
          </a:xfrm>
          <a:prstGeom prst="rect">
            <a:avLst/>
          </a:prstGeom>
        </p:spPr>
        <p:txBody>
          <a:bodyPr lIns="0" tIns="0" rIns="0" bIns="0" rtlCol="0" anchor="t">
            <a:spAutoFit/>
          </a:bodyPr>
          <a:lstStyle/>
          <a:p>
            <a:pPr marL="690882" lvl="1" indent="-345441">
              <a:lnSpc>
                <a:spcPts val="4480"/>
              </a:lnSpc>
              <a:buFont typeface="Arial"/>
              <a:buChar char="•"/>
            </a:pPr>
            <a:r>
              <a:rPr lang="en-US" sz="3200">
                <a:solidFill>
                  <a:srgbClr val="FFFFFF"/>
                </a:solidFill>
                <a:latin typeface="Montserrat"/>
              </a:rPr>
              <a:t>BFSI</a:t>
            </a:r>
          </a:p>
          <a:p>
            <a:pPr marL="690882" lvl="1" indent="-345441">
              <a:lnSpc>
                <a:spcPts val="4480"/>
              </a:lnSpc>
              <a:buFont typeface="Arial"/>
              <a:buChar char="•"/>
            </a:pPr>
            <a:r>
              <a:rPr lang="en-US" sz="3200">
                <a:solidFill>
                  <a:srgbClr val="FFFFFF"/>
                </a:solidFill>
                <a:latin typeface="Montserrat"/>
              </a:rPr>
              <a:t>Telecom munication</a:t>
            </a:r>
          </a:p>
          <a:p>
            <a:pPr marL="690882" lvl="1" indent="-345441">
              <a:lnSpc>
                <a:spcPts val="4480"/>
              </a:lnSpc>
              <a:buFont typeface="Arial"/>
              <a:buChar char="•"/>
            </a:pPr>
            <a:r>
              <a:rPr lang="en-US" sz="3200">
                <a:solidFill>
                  <a:srgbClr val="FFFFFF"/>
                </a:solidFill>
                <a:latin typeface="Montserrat"/>
              </a:rPr>
              <a:t>Healthcare</a:t>
            </a:r>
          </a:p>
          <a:p>
            <a:pPr marL="690882" lvl="1" indent="-345441">
              <a:lnSpc>
                <a:spcPts val="4480"/>
              </a:lnSpc>
              <a:buFont typeface="Arial"/>
              <a:buChar char="•"/>
            </a:pPr>
            <a:r>
              <a:rPr lang="en-US" sz="3200">
                <a:solidFill>
                  <a:srgbClr val="FFFFFF"/>
                </a:solidFill>
                <a:latin typeface="Montserrat"/>
              </a:rPr>
              <a:t>Retail</a:t>
            </a:r>
          </a:p>
          <a:p>
            <a:pPr marL="690882" lvl="1" indent="-345441">
              <a:lnSpc>
                <a:spcPts val="4480"/>
              </a:lnSpc>
              <a:buFont typeface="Arial"/>
              <a:buChar char="•"/>
            </a:pPr>
            <a:r>
              <a:rPr lang="en-US" sz="3200">
                <a:solidFill>
                  <a:srgbClr val="FFFFFF"/>
                </a:solidFill>
                <a:latin typeface="Montserrat"/>
              </a:rPr>
              <a:t>Manufacturing</a:t>
            </a:r>
          </a:p>
          <a:p>
            <a:pPr marL="690882" lvl="1" indent="-345441">
              <a:lnSpc>
                <a:spcPts val="4480"/>
              </a:lnSpc>
              <a:buFont typeface="Arial"/>
              <a:buChar char="•"/>
            </a:pPr>
            <a:r>
              <a:rPr lang="en-US" sz="3200">
                <a:solidFill>
                  <a:srgbClr val="FFFFFF"/>
                </a:solidFill>
                <a:latin typeface="Montserrat"/>
              </a:rPr>
              <a:t>Government</a:t>
            </a:r>
          </a:p>
        </p:txBody>
      </p:sp>
      <p:sp>
        <p:nvSpPr>
          <p:cNvPr id="24" name="TextBox 24"/>
          <p:cNvSpPr txBox="1"/>
          <p:nvPr/>
        </p:nvSpPr>
        <p:spPr>
          <a:xfrm>
            <a:off x="13150397" y="4356551"/>
            <a:ext cx="4900378" cy="2454275"/>
          </a:xfrm>
          <a:prstGeom prst="rect">
            <a:avLst/>
          </a:prstGeom>
        </p:spPr>
        <p:txBody>
          <a:bodyPr lIns="0" tIns="0" rIns="0" bIns="0" rtlCol="0" anchor="t">
            <a:spAutoFit/>
          </a:bodyPr>
          <a:lstStyle/>
          <a:p>
            <a:pPr marL="755649" lvl="1" indent="-377824">
              <a:lnSpc>
                <a:spcPts val="4899"/>
              </a:lnSpc>
              <a:buFont typeface="Arial"/>
              <a:buChar char="•"/>
            </a:pPr>
            <a:r>
              <a:rPr lang="en-US" sz="3499">
                <a:solidFill>
                  <a:srgbClr val="FFFFFF"/>
                </a:solidFill>
                <a:latin typeface="Montserrat"/>
              </a:rPr>
              <a:t>Small and Medium Enterprises</a:t>
            </a:r>
          </a:p>
          <a:p>
            <a:pPr marL="755649" lvl="1" indent="-377824">
              <a:lnSpc>
                <a:spcPts val="4899"/>
              </a:lnSpc>
              <a:buFont typeface="Arial"/>
              <a:buChar char="•"/>
            </a:pPr>
            <a:r>
              <a:rPr lang="en-US" sz="3499">
                <a:solidFill>
                  <a:srgbClr val="FFFFFF"/>
                </a:solidFill>
                <a:latin typeface="Montserrat"/>
              </a:rPr>
              <a:t>Large Enterprises</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35%</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IT Services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5B7B94"/>
            </a:solidFill>
          </p:spPr>
          <p:txBody>
            <a:bodyPr/>
            <a:lstStyle/>
            <a:p/>
          </p:txBody>
        </p:sp>
      </p:grpSp>
      <p:grpSp>
        <p:nvGrpSpPr>
          <p:cNvPr id="5" name="Group 5"/>
          <p:cNvGrpSpPr/>
          <p:nvPr/>
        </p:nvGrpSpPr>
        <p:grpSpPr>
          <a:xfrm>
            <a:off x="4836601" y="1655912"/>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000000"/>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5B7B94"/>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000000"/>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5B7B94"/>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000000"/>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905597" y="2237413"/>
            <a:ext cx="7170183" cy="2009774"/>
          </a:xfrm>
          <a:prstGeom prst="rect">
            <a:avLst/>
          </a:prstGeom>
        </p:spPr>
        <p:txBody>
          <a:bodyPr lIns="0" tIns="0" rIns="0" bIns="0" rtlCol="0" anchor="t">
            <a:spAutoFit/>
          </a:bodyPr>
          <a:lstStyle/>
          <a:p>
            <a:pPr>
              <a:lnSpc>
                <a:spcPts val="5249"/>
              </a:lnSpc>
            </a:pPr>
            <a:r>
              <a:rPr lang="en-US" sz="4999" spc="159">
                <a:solidFill>
                  <a:srgbClr val="FFFFFF"/>
                </a:solidFill>
                <a:latin typeface="Barlow"/>
              </a:rPr>
              <a:t>Increasing Number Of Smart Cities Supports Industry Growth</a:t>
            </a:r>
          </a:p>
        </p:txBody>
      </p:sp>
      <p:sp>
        <p:nvSpPr>
          <p:cNvPr id="18" name="TextBox 18"/>
          <p:cNvSpPr txBox="1"/>
          <p:nvPr/>
        </p:nvSpPr>
        <p:spPr>
          <a:xfrm>
            <a:off x="6955184" y="6368497"/>
            <a:ext cx="7071007" cy="1352550"/>
          </a:xfrm>
          <a:prstGeom prst="rect">
            <a:avLst/>
          </a:prstGeom>
        </p:spPr>
        <p:txBody>
          <a:bodyPr lIns="0" tIns="0" rIns="0" bIns="0" rtlCol="0" anchor="t">
            <a:spAutoFit/>
          </a:bodyPr>
          <a:lstStyle/>
          <a:p>
            <a:pPr>
              <a:lnSpc>
                <a:spcPts val="5249"/>
              </a:lnSpc>
            </a:pPr>
            <a:r>
              <a:rPr lang="en-US" sz="4999" spc="159">
                <a:solidFill>
                  <a:srgbClr val="FFFFFF"/>
                </a:solidFill>
                <a:latin typeface="Barlow"/>
              </a:rPr>
              <a:t>Skills Shortages Are Limiting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1028700" y="1267307"/>
            <a:ext cx="16230600" cy="7990993"/>
            <a:chExt cx="4274726" cy="2104624"/>
          </a:xfrm>
        </p:grpSpPr>
        <p:sp>
          <p:nvSpPr>
            <p:cNvPr id="4" name="Freeform 4"/>
            <p:cNvSpPr/>
            <p:nvPr/>
          </p:nvSpPr>
          <p:spPr>
            <a:xfrm>
              <a:off x="0" y="0"/>
              <a:ext cx="4274726" cy="2104624"/>
            </a:xfrm>
            <a:custGeom>
              <a:rect l="l" t="t" r="r" b="b"/>
              <a:pathLst>
                <a:path w="4274726" h="2104624">
                  <a:moveTo>
                    <a:pt x="0" y="0"/>
                  </a:moveTo>
                  <a:lnTo>
                    <a:pt x="4274726" y="0"/>
                  </a:lnTo>
                  <a:lnTo>
                    <a:pt x="4274726" y="2104624"/>
                  </a:lnTo>
                  <a:lnTo>
                    <a:pt x="0" y="2104624"/>
                  </a:lnTo>
                  <a:close/>
                </a:path>
              </a:pathLst>
            </a:custGeom>
            <a:solidFill>
              <a:srgbClr val="000000">
                <a:alpha val="60000"/>
              </a:srgbClr>
            </a:solidFill>
          </p:spPr>
          <p:txBody>
            <a:bodyPr/>
            <a:lstStyle/>
            <a:p/>
          </p:txBody>
        </p:sp>
        <p:sp>
          <p:nvSpPr>
            <p:cNvPr id="5" name="TextBox 5"/>
            <p:cNvSpPr txBox="1"/>
            <p:nvPr/>
          </p:nvSpPr>
          <p:spPr>
            <a:xfrm>
              <a:off x="0" y="-38100"/>
              <a:ext cx="4274726" cy="214272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370397" y="3026098"/>
            <a:ext cx="15547206" cy="5549900"/>
          </a:xfrm>
          <a:prstGeom prst="rect">
            <a:avLst/>
          </a:prstGeom>
        </p:spPr>
        <p:txBody>
          <a:bodyPr lIns="0" tIns="0" rIns="0" bIns="0" rtlCol="0" anchor="t">
            <a:spAutoFit/>
          </a:bodyPr>
          <a:lstStyle/>
          <a:p>
            <a:pPr marL="755647" lvl="1" indent="-377824">
              <a:lnSpc>
                <a:spcPts val="4899"/>
              </a:lnSpc>
              <a:buFont typeface="Arial"/>
              <a:buChar char="•"/>
            </a:pPr>
            <a:r>
              <a:rPr lang="en-US" sz="3499">
                <a:solidFill>
                  <a:srgbClr val="FFFFFF"/>
                </a:solidFill>
                <a:latin typeface="Montserrat"/>
              </a:rPr>
              <a:t>The Global IT Services Market is witnessing significant growth in the near future.</a:t>
            </a:r>
          </a:p>
          <a:p>
            <a:pPr marL="755647" lvl="1" indent="-377824">
              <a:lnSpc>
                <a:spcPts val="4899"/>
              </a:lnSpc>
              <a:buFont typeface="Arial"/>
              <a:buChar char="•"/>
            </a:pPr>
            <a:r>
              <a:rPr lang="en-US" sz="3499">
                <a:solidFill>
                  <a:srgbClr val="FFFFFF"/>
                </a:solidFill>
                <a:latin typeface="Montserrat"/>
              </a:rPr>
              <a:t>A study by IDG for NTT Ltd. found that roughly 55% of companies are seeking for managed service providers to reduce security risks and deliver value-added services.</a:t>
            </a:r>
          </a:p>
          <a:p>
            <a:pPr marL="755647" lvl="1" indent="-377824">
              <a:lnSpc>
                <a:spcPts val="4899"/>
              </a:lnSpc>
              <a:buFont typeface="Arial"/>
              <a:buChar char="•"/>
            </a:pPr>
            <a:r>
              <a:rPr lang="en-US" sz="3499">
                <a:solidFill>
                  <a:srgbClr val="FFFFFF"/>
                </a:solidFill>
                <a:latin typeface="Montserrat"/>
              </a:rPr>
              <a:t>Software development, data analytics, cloud computing, cybersecurity, and digital transformation solutions suited to the individual demands of each industry are examples of IT services in this segment.</a:t>
            </a:r>
          </a:p>
        </p:txBody>
      </p:sp>
      <p:sp>
        <p:nvSpPr>
          <p:cNvPr id="7" name="TextBox 7"/>
          <p:cNvSpPr txBox="1"/>
          <p:nvPr/>
        </p:nvSpPr>
        <p:spPr>
          <a:xfrm>
            <a:off x="4522848" y="1790616"/>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13574223" y="1942105"/>
            <a:ext cx="3809804" cy="2009672"/>
          </a:xfrm>
          <a:custGeom>
            <a:rect l="l" t="t" r="r" b="b"/>
            <a:pathLst>
              <a:path w="3809804" h="2009672">
                <a:moveTo>
                  <a:pt x="0" y="0"/>
                </a:moveTo>
                <a:lnTo>
                  <a:pt x="3809804" y="0"/>
                </a:lnTo>
                <a:lnTo>
                  <a:pt x="3809804" y="2009672"/>
                </a:lnTo>
                <a:lnTo>
                  <a:pt x="0" y="2009672"/>
                </a:lnTo>
                <a:lnTo>
                  <a:pt x="0" y="0"/>
                </a:lnTo>
                <a:close/>
              </a:path>
            </a:pathLst>
          </a:custGeom>
          <a:blipFill>
            <a:blip r:embed="rId2"/>
            <a:stretch>
              <a:fillRect/>
            </a:stretch>
          </a:blipFill>
        </p:spPr>
        <p:txBody>
          <a:bodyPr/>
          <a:lstStyle/>
          <a:p/>
        </p:txBody>
      </p:sp>
      <p:sp>
        <p:nvSpPr>
          <p:cNvPr id="3" name="Freeform 3"/>
          <p:cNvSpPr/>
          <p:nvPr/>
        </p:nvSpPr>
        <p:spPr>
          <a:xfrm>
            <a:off x="9072751" y="4551852"/>
            <a:ext cx="4920396" cy="820066"/>
          </a:xfrm>
          <a:custGeom>
            <a:rect l="l" t="t" r="r" b="b"/>
            <a:pathLst>
              <a:path w="4920396" h="820066">
                <a:moveTo>
                  <a:pt x="0" y="0"/>
                </a:moveTo>
                <a:lnTo>
                  <a:pt x="4920396" y="0"/>
                </a:lnTo>
                <a:lnTo>
                  <a:pt x="4920396" y="820066"/>
                </a:lnTo>
                <a:lnTo>
                  <a:pt x="0" y="820066"/>
                </a:lnTo>
                <a:lnTo>
                  <a:pt x="0" y="0"/>
                </a:lnTo>
                <a:close/>
              </a:path>
            </a:pathLst>
          </a:custGeom>
          <a:blipFill>
            <a:blip r:embed="rId3"/>
            <a:stretch>
              <a:fillRect/>
            </a:stretch>
          </a:blipFill>
        </p:spPr>
        <p:txBody>
          <a:bodyPr/>
          <a:lstStyle/>
          <a:p/>
        </p:txBody>
      </p:sp>
      <p:sp>
        <p:nvSpPr>
          <p:cNvPr id="4" name="Freeform 4"/>
          <p:cNvSpPr/>
          <p:nvPr/>
        </p:nvSpPr>
        <p:spPr>
          <a:xfrm>
            <a:off x="0" y="3406140"/>
            <a:ext cx="9144000" cy="6880860"/>
          </a:xfrm>
          <a:custGeom>
            <a:rect l="l" t="t" r="r" b="b"/>
            <a:pathLst>
              <a:path w="9144000" h="6880859">
                <a:moveTo>
                  <a:pt x="0" y="0"/>
                </a:moveTo>
                <a:lnTo>
                  <a:pt x="9144000" y="0"/>
                </a:lnTo>
                <a:lnTo>
                  <a:pt x="9144000" y="6880860"/>
                </a:lnTo>
                <a:lnTo>
                  <a:pt x="0" y="68808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Freeform 5"/>
          <p:cNvSpPr/>
          <p:nvPr/>
        </p:nvSpPr>
        <p:spPr>
          <a:xfrm>
            <a:off x="9072751" y="2154283"/>
            <a:ext cx="3685007" cy="1585315"/>
          </a:xfrm>
          <a:custGeom>
            <a:rect l="l" t="t" r="r" b="b"/>
            <a:pathLst>
              <a:path w="3685007" h="1585315">
                <a:moveTo>
                  <a:pt x="0" y="0"/>
                </a:moveTo>
                <a:lnTo>
                  <a:pt x="3685007" y="0"/>
                </a:lnTo>
                <a:lnTo>
                  <a:pt x="3685007" y="1585315"/>
                </a:lnTo>
                <a:lnTo>
                  <a:pt x="0" y="1585315"/>
                </a:lnTo>
                <a:lnTo>
                  <a:pt x="0" y="0"/>
                </a:lnTo>
                <a:close/>
              </a:path>
            </a:pathLst>
          </a:custGeom>
          <a:blipFill>
            <a:blip r:embed="rId5"/>
            <a:stretch>
              <a:fillRect l="-38879" t="-58087" r="-40368" b="-60656"/>
            </a:stretch>
          </a:blipFill>
        </p:spPr>
        <p:txBody>
          <a:bodyPr/>
          <a:lstStyle/>
          <a:p/>
        </p:txBody>
      </p:sp>
      <p:sp>
        <p:nvSpPr>
          <p:cNvPr id="6" name="Freeform 6"/>
          <p:cNvSpPr/>
          <p:nvPr/>
        </p:nvSpPr>
        <p:spPr>
          <a:xfrm>
            <a:off x="14525654" y="4551852"/>
            <a:ext cx="3207547" cy="1285692"/>
          </a:xfrm>
          <a:custGeom>
            <a:rect l="l" t="t" r="r" b="b"/>
            <a:pathLst>
              <a:path w="3207547" h="1285692">
                <a:moveTo>
                  <a:pt x="0" y="0"/>
                </a:moveTo>
                <a:lnTo>
                  <a:pt x="3207547" y="0"/>
                </a:lnTo>
                <a:lnTo>
                  <a:pt x="3207547" y="1285691"/>
                </a:lnTo>
                <a:lnTo>
                  <a:pt x="0" y="1285691"/>
                </a:lnTo>
                <a:lnTo>
                  <a:pt x="0" y="0"/>
                </a:lnTo>
                <a:close/>
              </a:path>
            </a:pathLst>
          </a:custGeom>
          <a:blipFill>
            <a:blip r:embed="rId6"/>
            <a:stretch>
              <a:fillRect/>
            </a:stretch>
          </a:blipFill>
        </p:spPr>
        <p:txBody>
          <a:bodyPr/>
          <a:lstStyle/>
          <a:p/>
        </p:txBody>
      </p:sp>
      <p:sp>
        <p:nvSpPr>
          <p:cNvPr id="7" name="Freeform 7"/>
          <p:cNvSpPr/>
          <p:nvPr/>
        </p:nvSpPr>
        <p:spPr>
          <a:xfrm>
            <a:off x="9329591" y="6181543"/>
            <a:ext cx="3926882" cy="1644382"/>
          </a:xfrm>
          <a:custGeom>
            <a:rect l="l" t="t" r="r" b="b"/>
            <a:pathLst>
              <a:path w="3926882" h="1644382">
                <a:moveTo>
                  <a:pt x="0" y="0"/>
                </a:moveTo>
                <a:lnTo>
                  <a:pt x="3926882" y="0"/>
                </a:lnTo>
                <a:lnTo>
                  <a:pt x="3926882" y="1644382"/>
                </a:lnTo>
                <a:lnTo>
                  <a:pt x="0" y="1644382"/>
                </a:lnTo>
                <a:lnTo>
                  <a:pt x="0" y="0"/>
                </a:lnTo>
                <a:close/>
              </a:path>
            </a:pathLst>
          </a:custGeom>
          <a:blipFill>
            <a:blip r:embed="rId7"/>
            <a:stretch>
              <a:fillRect/>
            </a:stretch>
          </a:blipFill>
        </p:spPr>
        <p:txBody>
          <a:bodyPr/>
          <a:lstStyle/>
          <a:p/>
        </p:txBody>
      </p:sp>
      <p:sp>
        <p:nvSpPr>
          <p:cNvPr id="8" name="Freeform 8"/>
          <p:cNvSpPr/>
          <p:nvPr/>
        </p:nvSpPr>
        <p:spPr>
          <a:xfrm>
            <a:off x="13925015" y="6433353"/>
            <a:ext cx="4100762" cy="1183022"/>
          </a:xfrm>
          <a:custGeom>
            <a:rect l="l" t="t" r="r" b="b"/>
            <a:pathLst>
              <a:path w="4100762" h="1183022">
                <a:moveTo>
                  <a:pt x="0" y="0"/>
                </a:moveTo>
                <a:lnTo>
                  <a:pt x="4100762" y="0"/>
                </a:lnTo>
                <a:lnTo>
                  <a:pt x="4100762" y="1183022"/>
                </a:lnTo>
                <a:lnTo>
                  <a:pt x="0" y="1183022"/>
                </a:lnTo>
                <a:lnTo>
                  <a:pt x="0" y="0"/>
                </a:lnTo>
                <a:close/>
              </a:path>
            </a:pathLst>
          </a:custGeom>
          <a:blipFill>
            <a:blip r:embed="rId8"/>
            <a:stretch>
              <a:fillRect/>
            </a:stretch>
          </a:blipFill>
        </p:spPr>
        <p:txBody>
          <a:bodyPr/>
          <a:lstStyle/>
          <a:p/>
        </p:txBody>
      </p:sp>
      <p:sp>
        <p:nvSpPr>
          <p:cNvPr id="9" name="Freeform 9"/>
          <p:cNvSpPr/>
          <p:nvPr/>
        </p:nvSpPr>
        <p:spPr>
          <a:xfrm>
            <a:off x="9211771" y="7997375"/>
            <a:ext cx="4642357" cy="1866614"/>
          </a:xfrm>
          <a:custGeom>
            <a:rect l="l" t="t" r="r" b="b"/>
            <a:pathLst>
              <a:path w="4642357" h="1866613">
                <a:moveTo>
                  <a:pt x="0" y="0"/>
                </a:moveTo>
                <a:lnTo>
                  <a:pt x="4642357" y="0"/>
                </a:lnTo>
                <a:lnTo>
                  <a:pt x="4642357" y="1866614"/>
                </a:lnTo>
                <a:lnTo>
                  <a:pt x="0" y="1866614"/>
                </a:lnTo>
                <a:lnTo>
                  <a:pt x="0" y="0"/>
                </a:lnTo>
                <a:close/>
              </a:path>
            </a:pathLst>
          </a:custGeom>
          <a:blipFill>
            <a:blip r:embed="rId9"/>
            <a:stretch>
              <a:fillRect/>
            </a:stretch>
          </a:blipFill>
        </p:spPr>
        <p:txBody>
          <a:bodyPr/>
          <a:lstStyle/>
          <a:p/>
        </p:txBody>
      </p:sp>
      <p:sp>
        <p:nvSpPr>
          <p:cNvPr id="10" name="Freeform 10"/>
          <p:cNvSpPr/>
          <p:nvPr/>
        </p:nvSpPr>
        <p:spPr>
          <a:xfrm>
            <a:off x="13920803" y="8216450"/>
            <a:ext cx="4367197" cy="1408421"/>
          </a:xfrm>
          <a:custGeom>
            <a:rect l="l" t="t" r="r" b="b"/>
            <a:pathLst>
              <a:path w="4367197" h="1408421">
                <a:moveTo>
                  <a:pt x="0" y="0"/>
                </a:moveTo>
                <a:lnTo>
                  <a:pt x="4367197" y="0"/>
                </a:lnTo>
                <a:lnTo>
                  <a:pt x="4367197" y="1408421"/>
                </a:lnTo>
                <a:lnTo>
                  <a:pt x="0" y="1408421"/>
                </a:lnTo>
                <a:lnTo>
                  <a:pt x="0" y="0"/>
                </a:lnTo>
                <a:close/>
              </a:path>
            </a:pathLst>
          </a:custGeom>
          <a:blipFill>
            <a:blip r:embed="rId10"/>
            <a:stretch>
              <a:fillRect/>
            </a:stretch>
          </a:blipFill>
        </p:spPr>
        <p:txBody>
          <a:bodyPr/>
          <a:lstStyle/>
          <a:p/>
        </p:txBody>
      </p:sp>
      <p:sp>
        <p:nvSpPr>
          <p:cNvPr id="11" name="TextBox 11"/>
          <p:cNvSpPr txBox="1"/>
          <p:nvPr/>
        </p:nvSpPr>
        <p:spPr>
          <a:xfrm>
            <a:off x="5901424"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a9w3kvr"/>
              </a:rPr>
              <a:t>https://tinyurl.com/3a9w3kvr</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IT Services Market Report 2024</dc:title>
  <cp:lastModifiedBy>decipher market</cp:lastModifiedBy>
  <cp:revision>2</cp:revision>
  <dcterms:created xsi:type="dcterms:W3CDTF">2006-08-16T00:00:00Z</dcterms:created>
  <dcterms:modified xsi:type="dcterms:W3CDTF">2024-04-15T10:34:48Z</dcterms:modified>
</cp:coreProperties>
</file>