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jpg"/><Relationship Id="rId13" Type="http://schemas.openxmlformats.org/officeDocument/2006/relationships/image" Target="../media/image13.png"/><Relationship Id="rId14" Type="http://schemas.openxmlformats.org/officeDocument/2006/relationships/image" Target="../media/image14.jpg"/><Relationship Id="rId15" Type="http://schemas.openxmlformats.org/officeDocument/2006/relationships/image" Target="../media/image15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210" y="1082593"/>
            <a:ext cx="10843034" cy="89154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8386" y="244536"/>
            <a:ext cx="1625600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2606" y="2333822"/>
            <a:ext cx="1790699" cy="17906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6912" y="2246680"/>
            <a:ext cx="2162174" cy="232409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24300" y="2511841"/>
            <a:ext cx="5210189" cy="143826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13593" y="4297405"/>
            <a:ext cx="4267199" cy="120965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89636" y="4808189"/>
            <a:ext cx="3524249" cy="17335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53794" y="2987923"/>
            <a:ext cx="4057649" cy="8381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94024" y="4689134"/>
            <a:ext cx="2524124" cy="197167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147487" y="3918356"/>
            <a:ext cx="2733674" cy="130490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027651" y="6856323"/>
            <a:ext cx="3686190" cy="127634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113593" y="5781842"/>
            <a:ext cx="3848099" cy="107632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384206" y="5535213"/>
            <a:ext cx="2743199" cy="157160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170968" y="7132532"/>
            <a:ext cx="1714499" cy="1714499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339071" y="7117658"/>
            <a:ext cx="3295649" cy="17430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90684" y="937918"/>
            <a:ext cx="9906630" cy="21933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32408" y="4026781"/>
            <a:ext cx="1493266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hyperlink" Target="http://tinyurl.com/y2cjy5vm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9144635" cy="10287000"/>
          </a:xfrm>
          <a:custGeom>
            <a:avLst/>
            <a:gdLst/>
            <a:ahLst/>
            <a:cxnLst/>
            <a:rect l="l" t="t" r="r" b="b"/>
            <a:pathLst>
              <a:path w="9144635" h="10287000">
                <a:moveTo>
                  <a:pt x="0" y="0"/>
                </a:moveTo>
                <a:lnTo>
                  <a:pt x="9143999" y="0"/>
                </a:lnTo>
                <a:lnTo>
                  <a:pt x="9144038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5D2E0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24515" y="9461771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7062" y="3197319"/>
            <a:ext cx="4104640" cy="1168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-39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75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97062" y="4092669"/>
            <a:ext cx="8463915" cy="2959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025"/>
              </a:lnSpc>
              <a:spcBef>
                <a:spcPts val="100"/>
              </a:spcBef>
            </a:pPr>
            <a:r>
              <a:rPr dirty="0" sz="7500" spc="-330">
                <a:solidFill>
                  <a:srgbClr val="FFFFFF"/>
                </a:solidFill>
                <a:latin typeface="Arial Black"/>
                <a:cs typeface="Arial Black"/>
              </a:rPr>
              <a:t>IFQ</a:t>
            </a:r>
            <a:r>
              <a:rPr dirty="0" sz="75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500" spc="-330">
                <a:solidFill>
                  <a:srgbClr val="FFFFFF"/>
                </a:solidFill>
                <a:latin typeface="Arial Black"/>
                <a:cs typeface="Arial Black"/>
              </a:rPr>
              <a:t>BANANA</a:t>
            </a:r>
            <a:endParaRPr sz="7500">
              <a:latin typeface="Arial Black"/>
              <a:cs typeface="Arial Black"/>
            </a:endParaRPr>
          </a:p>
          <a:p>
            <a:pPr marL="12700" marR="5080">
              <a:lnSpc>
                <a:spcPct val="78300"/>
              </a:lnSpc>
              <a:spcBef>
                <a:spcPts val="975"/>
              </a:spcBef>
            </a:pPr>
            <a:r>
              <a:rPr dirty="0" sz="7500" spc="-55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7500" spc="-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500" spc="-505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7500" spc="-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7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35901" y="1823346"/>
            <a:ext cx="15019019" cy="6640830"/>
          </a:xfrm>
          <a:custGeom>
            <a:avLst/>
            <a:gdLst/>
            <a:ahLst/>
            <a:cxnLst/>
            <a:rect l="l" t="t" r="r" b="b"/>
            <a:pathLst>
              <a:path w="15019019" h="6640830">
                <a:moveTo>
                  <a:pt x="15018503" y="6640305"/>
                </a:moveTo>
                <a:lnTo>
                  <a:pt x="0" y="6640305"/>
                </a:lnTo>
                <a:lnTo>
                  <a:pt x="0" y="0"/>
                </a:lnTo>
                <a:lnTo>
                  <a:pt x="15018503" y="0"/>
                </a:lnTo>
                <a:lnTo>
                  <a:pt x="15018503" y="6640305"/>
                </a:lnTo>
                <a:close/>
              </a:path>
            </a:pathLst>
          </a:custGeom>
          <a:solidFill>
            <a:srgbClr val="9453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917884" y="3504246"/>
            <a:ext cx="14004290" cy="421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witness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substantial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growth,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highly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influenced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preferences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trends.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look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more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convenient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healthier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options,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frozen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fruits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IQF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bananas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gaining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year-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round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availability,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long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shelf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life,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preserved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nutrients.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availability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raw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materials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(bananas)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impact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IQF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Banana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Large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banana-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producing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countries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India, </a:t>
            </a:r>
            <a:r>
              <a:rPr dirty="0" sz="3000" spc="-110">
                <a:solidFill>
                  <a:srgbClr val="FFFFFF"/>
                </a:solidFill>
                <a:latin typeface="Verdana"/>
                <a:cs typeface="Verdana"/>
              </a:rPr>
              <a:t>China,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Philippines,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Ecuador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influence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trends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through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export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volumes,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weather-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affecting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harvests,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production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fluctuations.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0023" rIns="0" bIns="0" rtlCol="0" vert="horz">
            <a:spAutoFit/>
          </a:bodyPr>
          <a:lstStyle/>
          <a:p>
            <a:pPr marL="1504315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086911"/>
            <a:ext cx="10358120" cy="2901315"/>
            <a:chOff x="0" y="4086911"/>
            <a:chExt cx="10358120" cy="2901315"/>
          </a:xfrm>
        </p:grpSpPr>
        <p:sp>
          <p:nvSpPr>
            <p:cNvPr id="4" name="object 4" descr=""/>
            <p:cNvSpPr/>
            <p:nvPr/>
          </p:nvSpPr>
          <p:spPr>
            <a:xfrm>
              <a:off x="0" y="4086911"/>
              <a:ext cx="10358120" cy="2901315"/>
            </a:xfrm>
            <a:custGeom>
              <a:avLst/>
              <a:gdLst/>
              <a:ahLst/>
              <a:cxnLst/>
              <a:rect l="l" t="t" r="r" b="b"/>
              <a:pathLst>
                <a:path w="10358120" h="2901315">
                  <a:moveTo>
                    <a:pt x="9405000" y="2901147"/>
                  </a:moveTo>
                  <a:lnTo>
                    <a:pt x="952500" y="2901147"/>
                  </a:lnTo>
                  <a:lnTo>
                    <a:pt x="902130" y="2899815"/>
                  </a:lnTo>
                  <a:lnTo>
                    <a:pt x="852130" y="2895848"/>
                  </a:lnTo>
                  <a:lnTo>
                    <a:pt x="802596" y="2889282"/>
                  </a:lnTo>
                  <a:lnTo>
                    <a:pt x="753623" y="2880159"/>
                  </a:lnTo>
                  <a:lnTo>
                    <a:pt x="705304" y="2868516"/>
                  </a:lnTo>
                  <a:lnTo>
                    <a:pt x="657734" y="2854394"/>
                  </a:lnTo>
                  <a:lnTo>
                    <a:pt x="611010" y="2837831"/>
                  </a:lnTo>
                  <a:lnTo>
                    <a:pt x="565224" y="2818866"/>
                  </a:lnTo>
                  <a:lnTo>
                    <a:pt x="520472" y="2797539"/>
                  </a:lnTo>
                  <a:lnTo>
                    <a:pt x="476849" y="2773889"/>
                  </a:lnTo>
                  <a:lnTo>
                    <a:pt x="434449" y="2747955"/>
                  </a:lnTo>
                  <a:lnTo>
                    <a:pt x="393368" y="2719777"/>
                  </a:lnTo>
                  <a:lnTo>
                    <a:pt x="353699" y="2689392"/>
                  </a:lnTo>
                  <a:lnTo>
                    <a:pt x="315539" y="2656841"/>
                  </a:lnTo>
                  <a:lnTo>
                    <a:pt x="278980" y="2622163"/>
                  </a:lnTo>
                  <a:lnTo>
                    <a:pt x="244305" y="2585608"/>
                  </a:lnTo>
                  <a:lnTo>
                    <a:pt x="211756" y="2547449"/>
                  </a:lnTo>
                  <a:lnTo>
                    <a:pt x="181373" y="2507782"/>
                  </a:lnTo>
                  <a:lnTo>
                    <a:pt x="153195" y="2466701"/>
                  </a:lnTo>
                  <a:lnTo>
                    <a:pt x="127261" y="2424302"/>
                  </a:lnTo>
                  <a:lnTo>
                    <a:pt x="103612" y="2380679"/>
                  </a:lnTo>
                  <a:lnTo>
                    <a:pt x="82284" y="2335927"/>
                  </a:lnTo>
                  <a:lnTo>
                    <a:pt x="63319" y="2290141"/>
                  </a:lnTo>
                  <a:lnTo>
                    <a:pt x="46756" y="2243415"/>
                  </a:lnTo>
                  <a:lnTo>
                    <a:pt x="32633" y="2195845"/>
                  </a:lnTo>
                  <a:lnTo>
                    <a:pt x="20989" y="2147526"/>
                  </a:lnTo>
                  <a:lnTo>
                    <a:pt x="11865" y="2098551"/>
                  </a:lnTo>
                  <a:lnTo>
                    <a:pt x="5299" y="2049017"/>
                  </a:lnTo>
                  <a:lnTo>
                    <a:pt x="1331" y="1999017"/>
                  </a:lnTo>
                  <a:lnTo>
                    <a:pt x="0" y="1948647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1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6"/>
                  </a:lnTo>
                  <a:lnTo>
                    <a:pt x="82284" y="565219"/>
                  </a:lnTo>
                  <a:lnTo>
                    <a:pt x="103612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5"/>
                  </a:lnTo>
                  <a:lnTo>
                    <a:pt x="211756" y="353697"/>
                  </a:lnTo>
                  <a:lnTo>
                    <a:pt x="244305" y="315539"/>
                  </a:lnTo>
                  <a:lnTo>
                    <a:pt x="278980" y="278983"/>
                  </a:lnTo>
                  <a:lnTo>
                    <a:pt x="315539" y="244305"/>
                  </a:lnTo>
                  <a:lnTo>
                    <a:pt x="353699" y="211754"/>
                  </a:lnTo>
                  <a:lnTo>
                    <a:pt x="393368" y="181370"/>
                  </a:lnTo>
                  <a:lnTo>
                    <a:pt x="434449" y="153191"/>
                  </a:lnTo>
                  <a:lnTo>
                    <a:pt x="476849" y="127257"/>
                  </a:lnTo>
                  <a:lnTo>
                    <a:pt x="520472" y="103607"/>
                  </a:lnTo>
                  <a:lnTo>
                    <a:pt x="565224" y="82280"/>
                  </a:lnTo>
                  <a:lnTo>
                    <a:pt x="611010" y="63315"/>
                  </a:lnTo>
                  <a:lnTo>
                    <a:pt x="657734" y="46752"/>
                  </a:lnTo>
                  <a:lnTo>
                    <a:pt x="705304" y="32630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6" y="0"/>
                  </a:lnTo>
                  <a:lnTo>
                    <a:pt x="9405003" y="0"/>
                  </a:lnTo>
                  <a:lnTo>
                    <a:pt x="9455370" y="1331"/>
                  </a:lnTo>
                  <a:lnTo>
                    <a:pt x="9505368" y="5299"/>
                  </a:lnTo>
                  <a:lnTo>
                    <a:pt x="9554901" y="11864"/>
                  </a:lnTo>
                  <a:lnTo>
                    <a:pt x="9603874" y="20987"/>
                  </a:lnTo>
                  <a:lnTo>
                    <a:pt x="9652192" y="32630"/>
                  </a:lnTo>
                  <a:lnTo>
                    <a:pt x="9699760" y="46752"/>
                  </a:lnTo>
                  <a:lnTo>
                    <a:pt x="9746483" y="63315"/>
                  </a:lnTo>
                  <a:lnTo>
                    <a:pt x="9792268" y="82280"/>
                  </a:lnTo>
                  <a:lnTo>
                    <a:pt x="9837019" y="103607"/>
                  </a:lnTo>
                  <a:lnTo>
                    <a:pt x="9880641" y="127257"/>
                  </a:lnTo>
                  <a:lnTo>
                    <a:pt x="9923041" y="153191"/>
                  </a:lnTo>
                  <a:lnTo>
                    <a:pt x="9964123" y="181370"/>
                  </a:lnTo>
                  <a:lnTo>
                    <a:pt x="10003793" y="211754"/>
                  </a:lnTo>
                  <a:lnTo>
                    <a:pt x="10041955" y="244305"/>
                  </a:lnTo>
                  <a:lnTo>
                    <a:pt x="10078516" y="278983"/>
                  </a:lnTo>
                  <a:lnTo>
                    <a:pt x="10113189" y="315539"/>
                  </a:lnTo>
                  <a:lnTo>
                    <a:pt x="10145736" y="353697"/>
                  </a:lnTo>
                  <a:lnTo>
                    <a:pt x="10176118" y="393365"/>
                  </a:lnTo>
                  <a:lnTo>
                    <a:pt x="10204295" y="434445"/>
                  </a:lnTo>
                  <a:lnTo>
                    <a:pt x="10230229" y="476844"/>
                  </a:lnTo>
                  <a:lnTo>
                    <a:pt x="10253879" y="520467"/>
                  </a:lnTo>
                  <a:lnTo>
                    <a:pt x="10275207" y="565219"/>
                  </a:lnTo>
                  <a:lnTo>
                    <a:pt x="10294173" y="611006"/>
                  </a:lnTo>
                  <a:lnTo>
                    <a:pt x="10310738" y="657731"/>
                  </a:lnTo>
                  <a:lnTo>
                    <a:pt x="10324863" y="705301"/>
                  </a:lnTo>
                  <a:lnTo>
                    <a:pt x="10336507" y="753621"/>
                  </a:lnTo>
                  <a:lnTo>
                    <a:pt x="10345632" y="802595"/>
                  </a:lnTo>
                  <a:lnTo>
                    <a:pt x="10352199" y="852130"/>
                  </a:lnTo>
                  <a:lnTo>
                    <a:pt x="10356168" y="902129"/>
                  </a:lnTo>
                  <a:lnTo>
                    <a:pt x="10357500" y="952499"/>
                  </a:lnTo>
                  <a:lnTo>
                    <a:pt x="10357500" y="1948647"/>
                  </a:lnTo>
                  <a:lnTo>
                    <a:pt x="10356168" y="1999017"/>
                  </a:lnTo>
                  <a:lnTo>
                    <a:pt x="10352199" y="2049017"/>
                  </a:lnTo>
                  <a:lnTo>
                    <a:pt x="10345632" y="2098551"/>
                  </a:lnTo>
                  <a:lnTo>
                    <a:pt x="10336507" y="2147526"/>
                  </a:lnTo>
                  <a:lnTo>
                    <a:pt x="10324863" y="2195845"/>
                  </a:lnTo>
                  <a:lnTo>
                    <a:pt x="10310738" y="2243415"/>
                  </a:lnTo>
                  <a:lnTo>
                    <a:pt x="10294173" y="2290141"/>
                  </a:lnTo>
                  <a:lnTo>
                    <a:pt x="10275207" y="2335927"/>
                  </a:lnTo>
                  <a:lnTo>
                    <a:pt x="10253879" y="2380679"/>
                  </a:lnTo>
                  <a:lnTo>
                    <a:pt x="10230229" y="2424302"/>
                  </a:lnTo>
                  <a:lnTo>
                    <a:pt x="10204295" y="2466701"/>
                  </a:lnTo>
                  <a:lnTo>
                    <a:pt x="10176118" y="2507782"/>
                  </a:lnTo>
                  <a:lnTo>
                    <a:pt x="10145736" y="2547449"/>
                  </a:lnTo>
                  <a:lnTo>
                    <a:pt x="10113189" y="2585608"/>
                  </a:lnTo>
                  <a:lnTo>
                    <a:pt x="10078516" y="2622163"/>
                  </a:lnTo>
                  <a:lnTo>
                    <a:pt x="10041955" y="2656841"/>
                  </a:lnTo>
                  <a:lnTo>
                    <a:pt x="10003793" y="2689392"/>
                  </a:lnTo>
                  <a:lnTo>
                    <a:pt x="9964123" y="2719777"/>
                  </a:lnTo>
                  <a:lnTo>
                    <a:pt x="9923041" y="2747955"/>
                  </a:lnTo>
                  <a:lnTo>
                    <a:pt x="9880641" y="2773889"/>
                  </a:lnTo>
                  <a:lnTo>
                    <a:pt x="9837019" y="2797539"/>
                  </a:lnTo>
                  <a:lnTo>
                    <a:pt x="9792268" y="2818866"/>
                  </a:lnTo>
                  <a:lnTo>
                    <a:pt x="9746483" y="2837831"/>
                  </a:lnTo>
                  <a:lnTo>
                    <a:pt x="9699760" y="2854394"/>
                  </a:lnTo>
                  <a:lnTo>
                    <a:pt x="9652192" y="2868516"/>
                  </a:lnTo>
                  <a:lnTo>
                    <a:pt x="9603874" y="2880159"/>
                  </a:lnTo>
                  <a:lnTo>
                    <a:pt x="9554901" y="2889282"/>
                  </a:lnTo>
                  <a:lnTo>
                    <a:pt x="9505368" y="2895848"/>
                  </a:lnTo>
                  <a:lnTo>
                    <a:pt x="9455370" y="2899815"/>
                  </a:lnTo>
                  <a:lnTo>
                    <a:pt x="9405000" y="2901147"/>
                  </a:lnTo>
                  <a:close/>
                </a:path>
              </a:pathLst>
            </a:custGeom>
            <a:solidFill>
              <a:srgbClr val="5E2D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478" y="4443374"/>
              <a:ext cx="2343149" cy="23336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39906" y="4349800"/>
              <a:ext cx="2306320" cy="2306320"/>
            </a:xfrm>
            <a:custGeom>
              <a:avLst/>
              <a:gdLst/>
              <a:ahLst/>
              <a:cxnLst/>
              <a:rect l="l" t="t" r="r" b="b"/>
              <a:pathLst>
                <a:path w="2306320" h="2306320">
                  <a:moveTo>
                    <a:pt x="1154236" y="2306122"/>
                  </a:moveTo>
                  <a:lnTo>
                    <a:pt x="1151886" y="2306122"/>
                  </a:lnTo>
                  <a:lnTo>
                    <a:pt x="1104319" y="2305135"/>
                  </a:lnTo>
                  <a:lnTo>
                    <a:pt x="1056093" y="2302127"/>
                  </a:lnTo>
                  <a:lnTo>
                    <a:pt x="1008423" y="2297163"/>
                  </a:lnTo>
                  <a:lnTo>
                    <a:pt x="961349" y="2290282"/>
                  </a:lnTo>
                  <a:lnTo>
                    <a:pt x="914910" y="2281525"/>
                  </a:lnTo>
                  <a:lnTo>
                    <a:pt x="869147" y="2270931"/>
                  </a:lnTo>
                  <a:lnTo>
                    <a:pt x="824100" y="2258541"/>
                  </a:lnTo>
                  <a:lnTo>
                    <a:pt x="779808" y="2244395"/>
                  </a:lnTo>
                  <a:lnTo>
                    <a:pt x="736313" y="2228533"/>
                  </a:lnTo>
                  <a:lnTo>
                    <a:pt x="693653" y="2210994"/>
                  </a:lnTo>
                  <a:lnTo>
                    <a:pt x="651869" y="2191819"/>
                  </a:lnTo>
                  <a:lnTo>
                    <a:pt x="611001" y="2171048"/>
                  </a:lnTo>
                  <a:lnTo>
                    <a:pt x="571089" y="2148721"/>
                  </a:lnTo>
                  <a:lnTo>
                    <a:pt x="532172" y="2124877"/>
                  </a:lnTo>
                  <a:lnTo>
                    <a:pt x="494292" y="2099557"/>
                  </a:lnTo>
                  <a:lnTo>
                    <a:pt x="457488" y="2072802"/>
                  </a:lnTo>
                  <a:lnTo>
                    <a:pt x="421799" y="2044650"/>
                  </a:lnTo>
                  <a:lnTo>
                    <a:pt x="387267" y="2015142"/>
                  </a:lnTo>
                  <a:lnTo>
                    <a:pt x="353930" y="1984317"/>
                  </a:lnTo>
                  <a:lnTo>
                    <a:pt x="321830" y="1952217"/>
                  </a:lnTo>
                  <a:lnTo>
                    <a:pt x="291006" y="1918881"/>
                  </a:lnTo>
                  <a:lnTo>
                    <a:pt x="261498" y="1884349"/>
                  </a:lnTo>
                  <a:lnTo>
                    <a:pt x="233345" y="1848660"/>
                  </a:lnTo>
                  <a:lnTo>
                    <a:pt x="206590" y="1811856"/>
                  </a:lnTo>
                  <a:lnTo>
                    <a:pt x="181270" y="1773976"/>
                  </a:lnTo>
                  <a:lnTo>
                    <a:pt x="157426" y="1735060"/>
                  </a:lnTo>
                  <a:lnTo>
                    <a:pt x="135099" y="1695148"/>
                  </a:lnTo>
                  <a:lnTo>
                    <a:pt x="114327" y="1654280"/>
                  </a:lnTo>
                  <a:lnTo>
                    <a:pt x="95152" y="1612496"/>
                  </a:lnTo>
                  <a:lnTo>
                    <a:pt x="77614" y="1569836"/>
                  </a:lnTo>
                  <a:lnTo>
                    <a:pt x="61751" y="1526341"/>
                  </a:lnTo>
                  <a:lnTo>
                    <a:pt x="47605" y="1482049"/>
                  </a:lnTo>
                  <a:lnTo>
                    <a:pt x="35215" y="1437002"/>
                  </a:lnTo>
                  <a:lnTo>
                    <a:pt x="24621" y="1391239"/>
                  </a:lnTo>
                  <a:lnTo>
                    <a:pt x="15864" y="1344800"/>
                  </a:lnTo>
                  <a:lnTo>
                    <a:pt x="8983" y="1297726"/>
                  </a:lnTo>
                  <a:lnTo>
                    <a:pt x="4019" y="1250056"/>
                  </a:lnTo>
                  <a:lnTo>
                    <a:pt x="1011" y="1201830"/>
                  </a:lnTo>
                  <a:lnTo>
                    <a:pt x="0" y="1153089"/>
                  </a:lnTo>
                  <a:lnTo>
                    <a:pt x="1011" y="1104347"/>
                  </a:lnTo>
                  <a:lnTo>
                    <a:pt x="4019" y="1056121"/>
                  </a:lnTo>
                  <a:lnTo>
                    <a:pt x="8983" y="1008450"/>
                  </a:lnTo>
                  <a:lnTo>
                    <a:pt x="15864" y="961375"/>
                  </a:lnTo>
                  <a:lnTo>
                    <a:pt x="24621" y="914936"/>
                  </a:lnTo>
                  <a:lnTo>
                    <a:pt x="35215" y="869173"/>
                  </a:lnTo>
                  <a:lnTo>
                    <a:pt x="47605" y="824125"/>
                  </a:lnTo>
                  <a:lnTo>
                    <a:pt x="61751" y="779833"/>
                  </a:lnTo>
                  <a:lnTo>
                    <a:pt x="77614" y="736336"/>
                  </a:lnTo>
                  <a:lnTo>
                    <a:pt x="95152" y="693676"/>
                  </a:lnTo>
                  <a:lnTo>
                    <a:pt x="114327" y="651891"/>
                  </a:lnTo>
                  <a:lnTo>
                    <a:pt x="135099" y="611022"/>
                  </a:lnTo>
                  <a:lnTo>
                    <a:pt x="157426" y="571109"/>
                  </a:lnTo>
                  <a:lnTo>
                    <a:pt x="181270" y="532192"/>
                  </a:lnTo>
                  <a:lnTo>
                    <a:pt x="206590" y="494310"/>
                  </a:lnTo>
                  <a:lnTo>
                    <a:pt x="233345" y="457505"/>
                  </a:lnTo>
                  <a:lnTo>
                    <a:pt x="261498" y="421815"/>
                  </a:lnTo>
                  <a:lnTo>
                    <a:pt x="291006" y="387282"/>
                  </a:lnTo>
                  <a:lnTo>
                    <a:pt x="321830" y="353945"/>
                  </a:lnTo>
                  <a:lnTo>
                    <a:pt x="353930" y="321843"/>
                  </a:lnTo>
                  <a:lnTo>
                    <a:pt x="387267" y="291018"/>
                  </a:lnTo>
                  <a:lnTo>
                    <a:pt x="421799" y="261509"/>
                  </a:lnTo>
                  <a:lnTo>
                    <a:pt x="457488" y="233355"/>
                  </a:lnTo>
                  <a:lnTo>
                    <a:pt x="494292" y="206599"/>
                  </a:lnTo>
                  <a:lnTo>
                    <a:pt x="532172" y="181278"/>
                  </a:lnTo>
                  <a:lnTo>
                    <a:pt x="571089" y="157433"/>
                  </a:lnTo>
                  <a:lnTo>
                    <a:pt x="611001" y="135105"/>
                  </a:lnTo>
                  <a:lnTo>
                    <a:pt x="651869" y="114333"/>
                  </a:lnTo>
                  <a:lnTo>
                    <a:pt x="693653" y="95157"/>
                  </a:lnTo>
                  <a:lnTo>
                    <a:pt x="736313" y="77617"/>
                  </a:lnTo>
                  <a:lnTo>
                    <a:pt x="779808" y="61754"/>
                  </a:lnTo>
                  <a:lnTo>
                    <a:pt x="824100" y="47607"/>
                  </a:lnTo>
                  <a:lnTo>
                    <a:pt x="869147" y="35217"/>
                  </a:lnTo>
                  <a:lnTo>
                    <a:pt x="914910" y="24623"/>
                  </a:lnTo>
                  <a:lnTo>
                    <a:pt x="961349" y="15865"/>
                  </a:lnTo>
                  <a:lnTo>
                    <a:pt x="1008423" y="8984"/>
                  </a:lnTo>
                  <a:lnTo>
                    <a:pt x="1056093" y="4019"/>
                  </a:lnTo>
                  <a:lnTo>
                    <a:pt x="1104319" y="1011"/>
                  </a:lnTo>
                  <a:lnTo>
                    <a:pt x="1153056" y="0"/>
                  </a:lnTo>
                  <a:lnTo>
                    <a:pt x="1201802" y="1011"/>
                  </a:lnTo>
                  <a:lnTo>
                    <a:pt x="1250028" y="4019"/>
                  </a:lnTo>
                  <a:lnTo>
                    <a:pt x="1297699" y="8984"/>
                  </a:lnTo>
                  <a:lnTo>
                    <a:pt x="1344773" y="15865"/>
                  </a:lnTo>
                  <a:lnTo>
                    <a:pt x="1391212" y="24623"/>
                  </a:lnTo>
                  <a:lnTo>
                    <a:pt x="1436975" y="35217"/>
                  </a:lnTo>
                  <a:lnTo>
                    <a:pt x="1482022" y="47607"/>
                  </a:lnTo>
                  <a:lnTo>
                    <a:pt x="1526313" y="61754"/>
                  </a:lnTo>
                  <a:lnTo>
                    <a:pt x="1569809" y="77617"/>
                  </a:lnTo>
                  <a:lnTo>
                    <a:pt x="1612469" y="95157"/>
                  </a:lnTo>
                  <a:lnTo>
                    <a:pt x="1654253" y="114333"/>
                  </a:lnTo>
                  <a:lnTo>
                    <a:pt x="1695121" y="135105"/>
                  </a:lnTo>
                  <a:lnTo>
                    <a:pt x="1735033" y="157433"/>
                  </a:lnTo>
                  <a:lnTo>
                    <a:pt x="1773949" y="181278"/>
                  </a:lnTo>
                  <a:lnTo>
                    <a:pt x="1811830" y="206599"/>
                  </a:lnTo>
                  <a:lnTo>
                    <a:pt x="1848634" y="233355"/>
                  </a:lnTo>
                  <a:lnTo>
                    <a:pt x="1884323" y="261509"/>
                  </a:lnTo>
                  <a:lnTo>
                    <a:pt x="1918855" y="291018"/>
                  </a:lnTo>
                  <a:lnTo>
                    <a:pt x="1952191" y="321843"/>
                  </a:lnTo>
                  <a:lnTo>
                    <a:pt x="1984292" y="353945"/>
                  </a:lnTo>
                  <a:lnTo>
                    <a:pt x="2015116" y="387282"/>
                  </a:lnTo>
                  <a:lnTo>
                    <a:pt x="2044624" y="421815"/>
                  </a:lnTo>
                  <a:lnTo>
                    <a:pt x="2072776" y="457505"/>
                  </a:lnTo>
                  <a:lnTo>
                    <a:pt x="2099532" y="494310"/>
                  </a:lnTo>
                  <a:lnTo>
                    <a:pt x="2124852" y="532192"/>
                  </a:lnTo>
                  <a:lnTo>
                    <a:pt x="2148696" y="571109"/>
                  </a:lnTo>
                  <a:lnTo>
                    <a:pt x="2171023" y="611022"/>
                  </a:lnTo>
                  <a:lnTo>
                    <a:pt x="2191794" y="651891"/>
                  </a:lnTo>
                  <a:lnTo>
                    <a:pt x="2210969" y="693676"/>
                  </a:lnTo>
                  <a:lnTo>
                    <a:pt x="2228508" y="736336"/>
                  </a:lnTo>
                  <a:lnTo>
                    <a:pt x="2244371" y="779833"/>
                  </a:lnTo>
                  <a:lnTo>
                    <a:pt x="2258517" y="824125"/>
                  </a:lnTo>
                  <a:lnTo>
                    <a:pt x="2270907" y="869173"/>
                  </a:lnTo>
                  <a:lnTo>
                    <a:pt x="2281500" y="914936"/>
                  </a:lnTo>
                  <a:lnTo>
                    <a:pt x="2290257" y="961375"/>
                  </a:lnTo>
                  <a:lnTo>
                    <a:pt x="2297138" y="1008450"/>
                  </a:lnTo>
                  <a:lnTo>
                    <a:pt x="2302103" y="1056121"/>
                  </a:lnTo>
                  <a:lnTo>
                    <a:pt x="2305111" y="1104347"/>
                  </a:lnTo>
                  <a:lnTo>
                    <a:pt x="2306122" y="1153088"/>
                  </a:lnTo>
                  <a:lnTo>
                    <a:pt x="2305111" y="1201830"/>
                  </a:lnTo>
                  <a:lnTo>
                    <a:pt x="2302103" y="1250056"/>
                  </a:lnTo>
                  <a:lnTo>
                    <a:pt x="2297138" y="1297726"/>
                  </a:lnTo>
                  <a:lnTo>
                    <a:pt x="2290257" y="1344800"/>
                  </a:lnTo>
                  <a:lnTo>
                    <a:pt x="2281500" y="1391239"/>
                  </a:lnTo>
                  <a:lnTo>
                    <a:pt x="2270907" y="1437002"/>
                  </a:lnTo>
                  <a:lnTo>
                    <a:pt x="2258517" y="1482049"/>
                  </a:lnTo>
                  <a:lnTo>
                    <a:pt x="2244371" y="1526341"/>
                  </a:lnTo>
                  <a:lnTo>
                    <a:pt x="2228508" y="1569836"/>
                  </a:lnTo>
                  <a:lnTo>
                    <a:pt x="2210969" y="1612496"/>
                  </a:lnTo>
                  <a:lnTo>
                    <a:pt x="2191794" y="1654280"/>
                  </a:lnTo>
                  <a:lnTo>
                    <a:pt x="2171023" y="1695148"/>
                  </a:lnTo>
                  <a:lnTo>
                    <a:pt x="2148696" y="1735060"/>
                  </a:lnTo>
                  <a:lnTo>
                    <a:pt x="2124852" y="1773976"/>
                  </a:lnTo>
                  <a:lnTo>
                    <a:pt x="2099532" y="1811856"/>
                  </a:lnTo>
                  <a:lnTo>
                    <a:pt x="2072776" y="1848660"/>
                  </a:lnTo>
                  <a:lnTo>
                    <a:pt x="2044624" y="1884349"/>
                  </a:lnTo>
                  <a:lnTo>
                    <a:pt x="2015116" y="1918881"/>
                  </a:lnTo>
                  <a:lnTo>
                    <a:pt x="1984292" y="1952217"/>
                  </a:lnTo>
                  <a:lnTo>
                    <a:pt x="1952191" y="1984317"/>
                  </a:lnTo>
                  <a:lnTo>
                    <a:pt x="1918855" y="2015142"/>
                  </a:lnTo>
                  <a:lnTo>
                    <a:pt x="1884323" y="2044650"/>
                  </a:lnTo>
                  <a:lnTo>
                    <a:pt x="1848634" y="2072802"/>
                  </a:lnTo>
                  <a:lnTo>
                    <a:pt x="1811830" y="2099557"/>
                  </a:lnTo>
                  <a:lnTo>
                    <a:pt x="1773949" y="2124877"/>
                  </a:lnTo>
                  <a:lnTo>
                    <a:pt x="1735033" y="2148721"/>
                  </a:lnTo>
                  <a:lnTo>
                    <a:pt x="1695121" y="2171048"/>
                  </a:lnTo>
                  <a:lnTo>
                    <a:pt x="1654253" y="2191819"/>
                  </a:lnTo>
                  <a:lnTo>
                    <a:pt x="1612469" y="2210994"/>
                  </a:lnTo>
                  <a:lnTo>
                    <a:pt x="1569809" y="2228533"/>
                  </a:lnTo>
                  <a:lnTo>
                    <a:pt x="1526313" y="2244395"/>
                  </a:lnTo>
                  <a:lnTo>
                    <a:pt x="1482022" y="2258541"/>
                  </a:lnTo>
                  <a:lnTo>
                    <a:pt x="1436975" y="2270931"/>
                  </a:lnTo>
                  <a:lnTo>
                    <a:pt x="1391212" y="2281525"/>
                  </a:lnTo>
                  <a:lnTo>
                    <a:pt x="1344773" y="2290282"/>
                  </a:lnTo>
                  <a:lnTo>
                    <a:pt x="1297699" y="2297163"/>
                  </a:lnTo>
                  <a:lnTo>
                    <a:pt x="1250028" y="2302127"/>
                  </a:lnTo>
                  <a:lnTo>
                    <a:pt x="1201802" y="2305135"/>
                  </a:lnTo>
                  <a:lnTo>
                    <a:pt x="1154236" y="23061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784800" y="162510"/>
            <a:ext cx="6032500" cy="1092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57458" y="4687785"/>
            <a:ext cx="1470660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4550" spc="-18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550" spc="-174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851" sz="6825" spc="-180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550" spc="-59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59342" y="5476621"/>
            <a:ext cx="1467485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50" spc="-434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190269" y="4533171"/>
            <a:ext cx="1958339" cy="193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355" marR="5080" indent="-34290">
              <a:lnSpc>
                <a:spcPct val="117100"/>
              </a:lnSpc>
              <a:spcBef>
                <a:spcPts val="95"/>
              </a:spcBef>
            </a:pPr>
            <a:r>
              <a:rPr dirty="0" sz="535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350" spc="-60">
                <a:solidFill>
                  <a:srgbClr val="FFFFFF"/>
                </a:solidFill>
                <a:latin typeface="Arial"/>
                <a:cs typeface="Arial"/>
              </a:rPr>
              <a:t>7.30%</a:t>
            </a:r>
            <a:endParaRPr sz="5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8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885346"/>
            <a:ext cx="9689465" cy="2508250"/>
            <a:chOff x="0" y="1885346"/>
            <a:chExt cx="9689465" cy="2508250"/>
          </a:xfrm>
        </p:grpSpPr>
        <p:sp>
          <p:nvSpPr>
            <p:cNvPr id="5" name="object 5" descr=""/>
            <p:cNvSpPr/>
            <p:nvPr/>
          </p:nvSpPr>
          <p:spPr>
            <a:xfrm>
              <a:off x="3109935" y="1885346"/>
              <a:ext cx="6579870" cy="2508250"/>
            </a:xfrm>
            <a:custGeom>
              <a:avLst/>
              <a:gdLst/>
              <a:ahLst/>
              <a:cxnLst/>
              <a:rect l="l" t="t" r="r" b="b"/>
              <a:pathLst>
                <a:path w="6579870" h="2508250">
                  <a:moveTo>
                    <a:pt x="6468160" y="2507888"/>
                  </a:moveTo>
                  <a:lnTo>
                    <a:pt x="111282" y="2507888"/>
                  </a:lnTo>
                  <a:lnTo>
                    <a:pt x="68022" y="2499124"/>
                  </a:lnTo>
                  <a:lnTo>
                    <a:pt x="32644" y="2475244"/>
                  </a:lnTo>
                  <a:lnTo>
                    <a:pt x="8763" y="2439865"/>
                  </a:lnTo>
                  <a:lnTo>
                    <a:pt x="0" y="2396606"/>
                  </a:lnTo>
                  <a:lnTo>
                    <a:pt x="0" y="111303"/>
                  </a:lnTo>
                  <a:lnTo>
                    <a:pt x="8763" y="68038"/>
                  </a:lnTo>
                  <a:lnTo>
                    <a:pt x="32644" y="32652"/>
                  </a:lnTo>
                  <a:lnTo>
                    <a:pt x="68022" y="8766"/>
                  </a:lnTo>
                  <a:lnTo>
                    <a:pt x="111282" y="0"/>
                  </a:lnTo>
                  <a:lnTo>
                    <a:pt x="6468160" y="0"/>
                  </a:lnTo>
                  <a:lnTo>
                    <a:pt x="6511420" y="8766"/>
                  </a:lnTo>
                  <a:lnTo>
                    <a:pt x="6546799" y="32652"/>
                  </a:lnTo>
                  <a:lnTo>
                    <a:pt x="6570679" y="68038"/>
                  </a:lnTo>
                  <a:lnTo>
                    <a:pt x="6579443" y="111303"/>
                  </a:lnTo>
                  <a:lnTo>
                    <a:pt x="6579443" y="2396606"/>
                  </a:lnTo>
                  <a:lnTo>
                    <a:pt x="6570679" y="2439865"/>
                  </a:lnTo>
                  <a:lnTo>
                    <a:pt x="6546799" y="2475244"/>
                  </a:lnTo>
                  <a:lnTo>
                    <a:pt x="6511420" y="2499124"/>
                  </a:lnTo>
                  <a:lnTo>
                    <a:pt x="6468160" y="2507888"/>
                  </a:lnTo>
                  <a:close/>
                </a:path>
              </a:pathLst>
            </a:custGeom>
            <a:solidFill>
              <a:srgbClr val="603C1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506056"/>
              <a:ext cx="4469130" cy="1266825"/>
            </a:xfrm>
            <a:custGeom>
              <a:avLst/>
              <a:gdLst/>
              <a:ahLst/>
              <a:cxnLst/>
              <a:rect l="l" t="t" r="r" b="b"/>
              <a:pathLst>
                <a:path w="4469130" h="1266825">
                  <a:moveTo>
                    <a:pt x="0" y="1266483"/>
                  </a:moveTo>
                  <a:lnTo>
                    <a:pt x="0" y="0"/>
                  </a:lnTo>
                  <a:lnTo>
                    <a:pt x="4013972" y="0"/>
                  </a:lnTo>
                  <a:lnTo>
                    <a:pt x="4468672" y="1266483"/>
                  </a:lnTo>
                  <a:lnTo>
                    <a:pt x="0" y="12664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574773"/>
            <a:ext cx="9689465" cy="2508250"/>
            <a:chOff x="0" y="4574773"/>
            <a:chExt cx="9689465" cy="2508250"/>
          </a:xfrm>
        </p:grpSpPr>
        <p:sp>
          <p:nvSpPr>
            <p:cNvPr id="8" name="object 8" descr=""/>
            <p:cNvSpPr/>
            <p:nvPr/>
          </p:nvSpPr>
          <p:spPr>
            <a:xfrm>
              <a:off x="3109935" y="4574773"/>
              <a:ext cx="6579870" cy="2508250"/>
            </a:xfrm>
            <a:custGeom>
              <a:avLst/>
              <a:gdLst/>
              <a:ahLst/>
              <a:cxnLst/>
              <a:rect l="l" t="t" r="r" b="b"/>
              <a:pathLst>
                <a:path w="6579870" h="2508250">
                  <a:moveTo>
                    <a:pt x="6468160" y="2507894"/>
                  </a:moveTo>
                  <a:lnTo>
                    <a:pt x="111282" y="2507894"/>
                  </a:lnTo>
                  <a:lnTo>
                    <a:pt x="68022" y="2499125"/>
                  </a:lnTo>
                  <a:lnTo>
                    <a:pt x="32644" y="2475234"/>
                  </a:lnTo>
                  <a:lnTo>
                    <a:pt x="8763" y="2439845"/>
                  </a:lnTo>
                  <a:lnTo>
                    <a:pt x="0" y="2396581"/>
                  </a:lnTo>
                  <a:lnTo>
                    <a:pt x="0" y="111282"/>
                  </a:lnTo>
                  <a:lnTo>
                    <a:pt x="8763" y="68022"/>
                  </a:lnTo>
                  <a:lnTo>
                    <a:pt x="32644" y="32643"/>
                  </a:lnTo>
                  <a:lnTo>
                    <a:pt x="68022" y="8763"/>
                  </a:lnTo>
                  <a:lnTo>
                    <a:pt x="111281" y="0"/>
                  </a:lnTo>
                  <a:lnTo>
                    <a:pt x="6468161" y="0"/>
                  </a:lnTo>
                  <a:lnTo>
                    <a:pt x="6511420" y="8763"/>
                  </a:lnTo>
                  <a:lnTo>
                    <a:pt x="6546799" y="32643"/>
                  </a:lnTo>
                  <a:lnTo>
                    <a:pt x="6570679" y="68022"/>
                  </a:lnTo>
                  <a:lnTo>
                    <a:pt x="6579443" y="111282"/>
                  </a:lnTo>
                  <a:lnTo>
                    <a:pt x="6579443" y="2396581"/>
                  </a:lnTo>
                  <a:lnTo>
                    <a:pt x="6570679" y="2439845"/>
                  </a:lnTo>
                  <a:lnTo>
                    <a:pt x="6546799" y="2475234"/>
                  </a:lnTo>
                  <a:lnTo>
                    <a:pt x="6511420" y="2499125"/>
                  </a:lnTo>
                  <a:lnTo>
                    <a:pt x="6468160" y="2507894"/>
                  </a:lnTo>
                  <a:close/>
                </a:path>
              </a:pathLst>
            </a:custGeom>
            <a:solidFill>
              <a:srgbClr val="AC54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195468"/>
              <a:ext cx="4575175" cy="1266825"/>
            </a:xfrm>
            <a:custGeom>
              <a:avLst/>
              <a:gdLst/>
              <a:ahLst/>
              <a:cxnLst/>
              <a:rect l="l" t="t" r="r" b="b"/>
              <a:pathLst>
                <a:path w="4575175" h="1266825">
                  <a:moveTo>
                    <a:pt x="0" y="1266483"/>
                  </a:moveTo>
                  <a:lnTo>
                    <a:pt x="0" y="0"/>
                  </a:lnTo>
                  <a:lnTo>
                    <a:pt x="4120408" y="0"/>
                  </a:lnTo>
                  <a:lnTo>
                    <a:pt x="4575101" y="1266483"/>
                  </a:lnTo>
                  <a:lnTo>
                    <a:pt x="0" y="12664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7262408"/>
            <a:ext cx="9689465" cy="2508250"/>
            <a:chOff x="0" y="7262408"/>
            <a:chExt cx="9689465" cy="2508250"/>
          </a:xfrm>
        </p:grpSpPr>
        <p:sp>
          <p:nvSpPr>
            <p:cNvPr id="11" name="object 11" descr=""/>
            <p:cNvSpPr/>
            <p:nvPr/>
          </p:nvSpPr>
          <p:spPr>
            <a:xfrm>
              <a:off x="3109935" y="7262408"/>
              <a:ext cx="6579870" cy="2508250"/>
            </a:xfrm>
            <a:custGeom>
              <a:avLst/>
              <a:gdLst/>
              <a:ahLst/>
              <a:cxnLst/>
              <a:rect l="l" t="t" r="r" b="b"/>
              <a:pathLst>
                <a:path w="6579870" h="2508250">
                  <a:moveTo>
                    <a:pt x="6468295" y="2507897"/>
                  </a:moveTo>
                  <a:lnTo>
                    <a:pt x="111147" y="2507897"/>
                  </a:lnTo>
                  <a:lnTo>
                    <a:pt x="68022" y="2499155"/>
                  </a:lnTo>
                  <a:lnTo>
                    <a:pt x="32644" y="2475265"/>
                  </a:lnTo>
                  <a:lnTo>
                    <a:pt x="8763" y="2439876"/>
                  </a:lnTo>
                  <a:lnTo>
                    <a:pt x="0" y="2396612"/>
                  </a:lnTo>
                  <a:lnTo>
                    <a:pt x="0" y="111312"/>
                  </a:lnTo>
                  <a:lnTo>
                    <a:pt x="8763" y="68048"/>
                  </a:lnTo>
                  <a:lnTo>
                    <a:pt x="32644" y="32659"/>
                  </a:lnTo>
                  <a:lnTo>
                    <a:pt x="68022" y="8768"/>
                  </a:lnTo>
                  <a:lnTo>
                    <a:pt x="111281" y="0"/>
                  </a:lnTo>
                  <a:lnTo>
                    <a:pt x="6468161" y="0"/>
                  </a:lnTo>
                  <a:lnTo>
                    <a:pt x="6511420" y="8768"/>
                  </a:lnTo>
                  <a:lnTo>
                    <a:pt x="6546799" y="32659"/>
                  </a:lnTo>
                  <a:lnTo>
                    <a:pt x="6570679" y="68048"/>
                  </a:lnTo>
                  <a:lnTo>
                    <a:pt x="6579443" y="111312"/>
                  </a:lnTo>
                  <a:lnTo>
                    <a:pt x="6579443" y="2396612"/>
                  </a:lnTo>
                  <a:lnTo>
                    <a:pt x="6570679" y="2439876"/>
                  </a:lnTo>
                  <a:lnTo>
                    <a:pt x="6546799" y="2475265"/>
                  </a:lnTo>
                  <a:lnTo>
                    <a:pt x="6511420" y="2499155"/>
                  </a:lnTo>
                  <a:lnTo>
                    <a:pt x="6468295" y="2507897"/>
                  </a:lnTo>
                  <a:close/>
                </a:path>
              </a:pathLst>
            </a:custGeom>
            <a:solidFill>
              <a:srgbClr val="AC54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7883133"/>
              <a:ext cx="4575175" cy="1266825"/>
            </a:xfrm>
            <a:custGeom>
              <a:avLst/>
              <a:gdLst/>
              <a:ahLst/>
              <a:cxnLst/>
              <a:rect l="l" t="t" r="r" b="b"/>
              <a:pathLst>
                <a:path w="4575175" h="1266825">
                  <a:moveTo>
                    <a:pt x="0" y="1266474"/>
                  </a:moveTo>
                  <a:lnTo>
                    <a:pt x="0" y="0"/>
                  </a:lnTo>
                  <a:lnTo>
                    <a:pt x="4120408" y="0"/>
                  </a:lnTo>
                  <a:lnTo>
                    <a:pt x="4575108" y="1266474"/>
                  </a:lnTo>
                  <a:lnTo>
                    <a:pt x="0" y="126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573427" y="2830388"/>
            <a:ext cx="3063240" cy="532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300" spc="170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300" spc="-12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30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300">
              <a:latin typeface="Trebuchet MS"/>
              <a:cs typeface="Trebuchet MS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4850" y="2205824"/>
            <a:ext cx="128678" cy="128678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4850" y="2760132"/>
            <a:ext cx="128678" cy="128678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4850" y="3314439"/>
            <a:ext cx="128678" cy="128678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5288897" y="1906072"/>
            <a:ext cx="3140075" cy="2242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7300"/>
              </a:lnSpc>
              <a:spcBef>
                <a:spcPts val="95"/>
              </a:spcBef>
            </a:pP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Sliced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Bananas </a:t>
            </a:r>
            <a:r>
              <a:rPr dirty="0" sz="3100" spc="90">
                <a:solidFill>
                  <a:srgbClr val="FFFFFF"/>
                </a:solidFill>
                <a:latin typeface="Verdana"/>
                <a:cs typeface="Verdana"/>
              </a:rPr>
              <a:t>Diced</a:t>
            </a:r>
            <a:r>
              <a:rPr dirty="0" sz="31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Bananas </a:t>
            </a:r>
            <a:r>
              <a:rPr dirty="0" sz="3100" spc="40">
                <a:solidFill>
                  <a:srgbClr val="FFFFFF"/>
                </a:solidFill>
                <a:latin typeface="Verdana"/>
                <a:cs typeface="Verdana"/>
              </a:rPr>
              <a:t>Aseptic</a:t>
            </a:r>
            <a:r>
              <a:rPr dirty="0" sz="31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Banana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Puree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65315" y="5351090"/>
            <a:ext cx="2479675" cy="955675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277495" marR="5080" indent="-265430">
              <a:lnSpc>
                <a:spcPts val="3329"/>
              </a:lnSpc>
              <a:spcBef>
                <a:spcPts val="760"/>
              </a:spcBef>
            </a:pPr>
            <a:r>
              <a:rPr dirty="0" sz="3300" spc="215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30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300">
              <a:latin typeface="Trebuchet MS"/>
              <a:cs typeface="Trebuchet MS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8470" y="4910433"/>
            <a:ext cx="128678" cy="128678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8470" y="5464741"/>
            <a:ext cx="128678" cy="128678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8470" y="6019048"/>
            <a:ext cx="128678" cy="128678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5082517" y="4610681"/>
            <a:ext cx="3987800" cy="2242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95"/>
              </a:spcBef>
            </a:pP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r>
              <a:rPr dirty="0" sz="31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Outlets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1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Stores Hypermarket/Super market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36735" y="8225963"/>
            <a:ext cx="3949700" cy="532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300" spc="405">
                <a:solidFill>
                  <a:srgbClr val="43B4BD"/>
                </a:solidFill>
                <a:latin typeface="Trebuchet MS"/>
                <a:cs typeface="Trebuchet MS"/>
              </a:rPr>
              <a:t>End</a:t>
            </a:r>
            <a:r>
              <a:rPr dirty="0" sz="3300" spc="-13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300" spc="185">
                <a:solidFill>
                  <a:srgbClr val="43B4BD"/>
                </a:solidFill>
                <a:latin typeface="Trebuchet MS"/>
                <a:cs typeface="Trebuchet MS"/>
              </a:rPr>
              <a:t>User</a:t>
            </a:r>
            <a:r>
              <a:rPr dirty="0" sz="3300" spc="-13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300" spc="32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300">
              <a:latin typeface="Trebuchet MS"/>
              <a:cs typeface="Trebuchet MS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5144565" y="8155700"/>
            <a:ext cx="128905" cy="683260"/>
            <a:chOff x="5144565" y="8155700"/>
            <a:chExt cx="128905" cy="683260"/>
          </a:xfrm>
        </p:grpSpPr>
        <p:pic>
          <p:nvPicPr>
            <p:cNvPr id="26" name="object 2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4565" y="8155700"/>
              <a:ext cx="128678" cy="128678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4565" y="8710008"/>
              <a:ext cx="128678" cy="128678"/>
            </a:xfrm>
            <a:prstGeom prst="rect">
              <a:avLst/>
            </a:prstGeom>
          </p:spPr>
        </p:pic>
      </p:grpSp>
      <p:sp>
        <p:nvSpPr>
          <p:cNvPr id="28" name="object 28" descr=""/>
          <p:cNvSpPr txBox="1"/>
          <p:nvPr/>
        </p:nvSpPr>
        <p:spPr>
          <a:xfrm>
            <a:off x="5448612" y="7855948"/>
            <a:ext cx="2466340" cy="11341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95"/>
              </a:spcBef>
            </a:pP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Commercial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Residential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95"/>
              <a:t> </a:t>
            </a:r>
            <a:r>
              <a:rPr dirty="0" sz="5000" spc="-95"/>
              <a:t>IFQ</a:t>
            </a:r>
            <a:r>
              <a:rPr dirty="0" sz="5000" spc="-195"/>
              <a:t> </a:t>
            </a:r>
            <a:r>
              <a:rPr dirty="0" sz="5000"/>
              <a:t>Banana</a:t>
            </a:r>
            <a:r>
              <a:rPr dirty="0" sz="5000" spc="-190"/>
              <a:t> </a:t>
            </a:r>
            <a:r>
              <a:rPr dirty="0" sz="5000"/>
              <a:t>Market</a:t>
            </a:r>
            <a:r>
              <a:rPr dirty="0" sz="5000" spc="-195"/>
              <a:t> </a:t>
            </a:r>
            <a:r>
              <a:rPr dirty="0" sz="5000"/>
              <a:t>Revenue</a:t>
            </a:r>
            <a:r>
              <a:rPr dirty="0" sz="5000" spc="-190"/>
              <a:t> </a:t>
            </a:r>
            <a:r>
              <a:rPr dirty="0" sz="5000"/>
              <a:t>share</a:t>
            </a:r>
            <a:r>
              <a:rPr dirty="0" sz="5000" spc="-195"/>
              <a:t> </a:t>
            </a:r>
            <a:r>
              <a:rPr dirty="0" sz="5000" spc="135"/>
              <a:t>for</a:t>
            </a:r>
            <a:r>
              <a:rPr dirty="0" sz="5000" spc="-19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257236" y="5081365"/>
            <a:ext cx="5656580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2082164" marR="5080" indent="-2070100">
              <a:lnSpc>
                <a:spcPts val="6450"/>
              </a:lnSpc>
              <a:spcBef>
                <a:spcPts val="94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 </a:t>
            </a:r>
            <a:r>
              <a:rPr dirty="0" sz="6000" spc="-855">
                <a:latin typeface="Verdana"/>
                <a:cs typeface="Verdana"/>
              </a:rPr>
              <a:t>33%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EDB3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3A170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3A17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EDB314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182724" y="2567635"/>
            <a:ext cx="6508750" cy="1158875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90" b="0">
                <a:latin typeface="Yanone Kaffeesatz Thin"/>
                <a:cs typeface="Yanone Kaffeesatz Thin"/>
              </a:rPr>
              <a:t>Health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latin typeface="Yanone Kaffeesatz Thin"/>
                <a:cs typeface="Yanone Kaffeesatz Thin"/>
              </a:rPr>
              <a:t>and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590" b="0">
                <a:latin typeface="Yanone Kaffeesatz Thin"/>
                <a:cs typeface="Yanone Kaffeesatz Thin"/>
              </a:rPr>
              <a:t>Wellness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latin typeface="Yanone Kaffeesatz Thin"/>
                <a:cs typeface="Yanone Kaffeesatz Thin"/>
              </a:rPr>
              <a:t>Trends </a:t>
            </a:r>
            <a:r>
              <a:rPr dirty="0" sz="4000" spc="475" b="0"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latin typeface="Yanone Kaffeesatz Thin"/>
                <a:cs typeface="Yanone Kaffeesatz Thin"/>
              </a:rPr>
              <a:t>Propel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latin typeface="Yanone Kaffeesatz Thin"/>
                <a:cs typeface="Yanone Kaffeesatz Thin"/>
              </a:rPr>
              <a:t>Market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182724" y="6105679"/>
            <a:ext cx="6553200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Seasonal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Volatility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Crop </a:t>
            </a:r>
            <a:r>
              <a:rPr dirty="0" sz="4000" spc="660" b="0">
                <a:solidFill>
                  <a:srgbClr val="FFFFFF"/>
                </a:solidFill>
                <a:latin typeface="Yanone Kaffeesatz Thin"/>
                <a:cs typeface="Yanone Kaffeesatz Thin"/>
              </a:rPr>
              <a:t>Dependency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308771" y="1596782"/>
            <a:ext cx="15527019" cy="6725920"/>
          </a:xfrm>
          <a:custGeom>
            <a:avLst/>
            <a:gdLst/>
            <a:ahLst/>
            <a:cxnLst/>
            <a:rect l="l" t="t" r="r" b="b"/>
            <a:pathLst>
              <a:path w="15527019" h="6725920">
                <a:moveTo>
                  <a:pt x="15526603" y="6725567"/>
                </a:moveTo>
                <a:lnTo>
                  <a:pt x="0" y="6725567"/>
                </a:lnTo>
                <a:lnTo>
                  <a:pt x="0" y="0"/>
                </a:lnTo>
                <a:lnTo>
                  <a:pt x="15526603" y="0"/>
                </a:lnTo>
                <a:lnTo>
                  <a:pt x="15526603" y="6725567"/>
                </a:lnTo>
                <a:close/>
              </a:path>
            </a:pathLst>
          </a:custGeom>
          <a:solidFill>
            <a:srgbClr val="2E29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90684" y="1730420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1807454" y="2992495"/>
            <a:ext cx="123825" cy="3590925"/>
            <a:chOff x="1807454" y="2992495"/>
            <a:chExt cx="123825" cy="35909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7454" y="2992495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7454" y="3487795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7454" y="4478395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7454" y="5468995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7454" y="6459595"/>
              <a:ext cx="123825" cy="12382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2113395" y="2736584"/>
            <a:ext cx="14437994" cy="497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71195">
              <a:lnSpc>
                <a:spcPct val="116100"/>
              </a:lnSpc>
              <a:spcBef>
                <a:spcPts val="100"/>
              </a:spcBef>
            </a:pP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IFQ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Banana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future.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Sliced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bananas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versatile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baking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cooking applications.</a:t>
            </a:r>
            <a:endParaRPr sz="2800">
              <a:latin typeface="Verdana"/>
              <a:cs typeface="Verdana"/>
            </a:endParaRPr>
          </a:p>
          <a:p>
            <a:pPr marL="12700" marR="5080">
              <a:lnSpc>
                <a:spcPct val="116100"/>
              </a:lnSpc>
            </a:pP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It's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addition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breakfast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foods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cereal,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yogurt,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pancakes,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well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as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desserts,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salads,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smoothies,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baked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goods.</a:t>
            </a:r>
            <a:endParaRPr sz="2800">
              <a:latin typeface="Verdana"/>
              <a:cs typeface="Verdana"/>
            </a:endParaRPr>
          </a:p>
          <a:p>
            <a:pPr marL="12700" marR="247015">
              <a:lnSpc>
                <a:spcPct val="116100"/>
              </a:lnSpc>
            </a:pP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Freezing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sliced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bananas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allows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save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overripe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bananas,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reducing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food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waste.</a:t>
            </a:r>
            <a:endParaRPr sz="2800">
              <a:latin typeface="Verdana"/>
              <a:cs typeface="Verdana"/>
            </a:endParaRPr>
          </a:p>
          <a:p>
            <a:pPr marL="12700" marR="1056005" indent="86995">
              <a:lnSpc>
                <a:spcPct val="116100"/>
              </a:lnSpc>
            </a:pP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Supermarkets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usually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wide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frozen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fruit,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allowing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customers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choose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brands,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pack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sizes,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types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IQF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bananas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suit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different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preferences.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9288" rIns="0" bIns="0" rtlCol="0" vert="horz">
            <a:spAutoFit/>
          </a:bodyPr>
          <a:lstStyle/>
          <a:p>
            <a:pPr marL="207772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http://tinyurl.com/y2cjy5vm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DAF7h-aRkcE,BAFWDJyds2Y</cp:keywords>
  <dc:title>IFQ Banana Market Report 2024</dc:title>
  <dcterms:created xsi:type="dcterms:W3CDTF">2024-02-06T11:26:56Z</dcterms:created>
  <dcterms:modified xsi:type="dcterms:W3CDTF">2024-02-06T11:26:56Z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2024-02-01T00:00:00Z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