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Barlow Semi-Bold" panose="020B0604020202020204" charset="0"/>
      <p:regular r:id="rId13"/>
    </p:embeddedFont>
    <p:embeddedFont>
      <p:font typeface="Canva Sans 2 Bold" panose="020B0604020202020204" charset="0"/>
      <p:regular r:id="rId14"/>
    </p:embeddedFont>
    <p:embeddedFont>
      <p:font typeface="DM Sans" pitchFamily="2" charset="0"/>
      <p:regular r:id="rId15"/>
    </p:embeddedFont>
    <p:embeddedFont>
      <p:font typeface="Georgia Pro Bold" panose="020B0604020202020204" charset="0"/>
      <p:regular r:id="rId16"/>
    </p:embeddedFont>
    <p:embeddedFont>
      <p:font typeface="Lato" panose="020F0502020204030203" pitchFamily="34" charset="0"/>
      <p:regular r:id="rId17"/>
    </p:embeddedFont>
    <p:embeddedFont>
      <p:font typeface="Lato Bold" panose="020F0502020204030203" charset="0"/>
      <p:regular r:id="rId18"/>
    </p:embeddedFont>
    <p:embeddedFont>
      <p:font typeface="Montserrat" panose="00000500000000000000" pitchFamily="2" charset="0"/>
      <p:regular r:id="rId19"/>
    </p:embeddedFont>
    <p:embeddedFont>
      <p:font typeface="Poppins" panose="00000500000000000000" pitchFamily="2" charset="0"/>
      <p:regular r:id="rId20"/>
    </p:embeddedFont>
    <p:embeddedFont>
      <p:font typeface="Poppins Bold" panose="00000800000000000000" charset="0"/>
      <p:regular r:id="rId21"/>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3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4/16/2024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6.jpeg"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11.jpeg" /><Relationship Id="rId6" Type="http://schemas.openxmlformats.org/officeDocument/2006/relationships/image" Target="../media/image12.jpeg" /><Relationship Id="rId7" Type="http://schemas.openxmlformats.org/officeDocument/2006/relationships/image" Target="../media/image13.jpeg" /><Relationship Id="rId8" Type="http://schemas.openxmlformats.org/officeDocument/2006/relationships/image" Target="../media/image14.jpeg" /><Relationship Id="rId9" Type="http://schemas.openxmlformats.org/officeDocument/2006/relationships/image" Target="../media/image15.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hyperlink" Target="https://tinyurl.com/yc2vy8f5"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2" name="Group 2"/>
          <p:cNvGrpSpPr/>
          <p:nvPr/>
        </p:nvGrpSpPr>
        <p:grpSpPr>
          <a:xfrm>
            <a:off x="6827732" y="0"/>
            <a:ext cx="11823712" cy="10287000"/>
            <a:chExt cx="15764949" cy="13716000"/>
          </a:xfrm>
        </p:grpSpPr>
        <p:pic>
          <p:nvPicPr>
            <p:cNvPr id="3" name="Picture 3"/>
            <p:cNvPicPr>
              <a:picLocks noChangeAspect="1"/>
            </p:cNvPicPr>
            <p:nvPr/>
          </p:nvPicPr>
          <p:blipFill>
            <a:blip r:embed="rId2"/>
            <a:srcRect l="22951" r="422"/>
            <a:stretch>
              <a:fillRect/>
            </a:stretch>
          </p:blipFill>
          <p:spPr>
            <a:xfrm>
              <a:off x="0" y="0"/>
              <a:ext cx="15764949" cy="13716000"/>
            </a:xfrm>
            <a:prstGeom prst="rect">
              <a:avLst/>
            </a:prstGeom>
          </p:spPr>
        </p:pic>
      </p:grpSp>
      <p:grpSp>
        <p:nvGrpSpPr>
          <p:cNvPr id="4" name="Group 4"/>
          <p:cNvGrpSpPr/>
          <p:nvPr/>
        </p:nvGrpSpPr>
        <p:grpSpPr>
          <a:xfrm>
            <a:off x="7056040" y="1316015"/>
            <a:ext cx="81957" cy="1344154"/>
            <a:chExt cx="812800" cy="812800"/>
          </a:xfrm>
        </p:grpSpPr>
        <p:sp>
          <p:nvSpPr>
            <p:cNvPr id="5" name="Freeform 5"/>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316B"/>
            </a:solidFill>
          </p:spPr>
          <p:txBody>
            <a:bodyPr/>
            <a:lstStyle/>
            <a:p/>
          </p:txBody>
        </p:sp>
        <p:sp>
          <p:nvSpPr>
            <p:cNvPr id="6" name="TextBox 6"/>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sp>
        <p:nvSpPr>
          <p:cNvPr id="7" name="TextBox 7"/>
          <p:cNvSpPr txBox="1"/>
          <p:nvPr/>
        </p:nvSpPr>
        <p:spPr>
          <a:xfrm>
            <a:off x="228600" y="3250674"/>
            <a:ext cx="10307782" cy="3785652"/>
          </a:xfrm>
          <a:prstGeom prst="rect">
            <a:avLst/>
          </a:prstGeom>
        </p:spPr>
        <p:txBody>
          <a:bodyPr wrap="square" lIns="0" tIns="0" rIns="0" bIns="0" rtlCol="0" anchor="t">
            <a:spAutoFit/>
          </a:bodyPr>
          <a:lstStyle/>
          <a:p>
            <a:r>
              <a:rPr lang="en-US" sz="4800">
                <a:latin typeface="Poppins"/>
              </a:rPr>
              <a:t>GLOBAL</a:t>
            </a:r>
          </a:p>
          <a:p>
            <a:r>
              <a:rPr lang="en-US" sz="4800">
                <a:latin typeface="Poppins"/>
              </a:rPr>
              <a:t>HYDROGEN POWERED </a:t>
            </a:r>
          </a:p>
          <a:p>
            <a:r>
              <a:rPr lang="en-US" sz="4800">
                <a:latin typeface="Poppins"/>
              </a:rPr>
              <a:t>TRACTOR </a:t>
            </a:r>
          </a:p>
          <a:p>
            <a:r>
              <a:rPr lang="en-US" sz="4800">
                <a:latin typeface="Poppins"/>
              </a:rPr>
              <a:t>MARKET </a:t>
            </a:r>
            <a:r>
              <a:rPr lang="en-US" sz="5400">
                <a:latin typeface="Poppins"/>
              </a:rPr>
              <a:t>REPORT</a:t>
            </a:r>
            <a:endParaRPr lang="en-US" sz="4800">
              <a:latin typeface="Poppins"/>
            </a:endParaRPr>
          </a:p>
          <a:p>
            <a:r>
              <a:rPr lang="en-US" sz="4800">
                <a:latin typeface="Poppins"/>
              </a:rPr>
              <a:t>2024</a:t>
            </a:r>
          </a:p>
        </p:txBody>
      </p:sp>
      <p:sp>
        <p:nvSpPr>
          <p:cNvPr id="8" name="TextBox 8"/>
          <p:cNvSpPr txBox="1"/>
          <p:nvPr/>
        </p:nvSpPr>
        <p:spPr>
          <a:xfrm>
            <a:off x="-381000" y="9537534"/>
            <a:ext cx="7437040" cy="563879"/>
          </a:xfrm>
          <a:prstGeom prst="rect">
            <a:avLst/>
          </a:prstGeom>
        </p:spPr>
        <p:txBody>
          <a:bodyPr lIns="0" tIns="0" rIns="0" bIns="0" rtlCol="0" anchor="t">
            <a:spAutoFit/>
          </a:bodyPr>
          <a:lstStyle/>
          <a:p>
            <a:pPr algn="ctr">
              <a:lnSpc>
                <a:spcPts val="4620"/>
              </a:lnSpc>
            </a:pPr>
            <a:r>
              <a:rPr lang="en-US" sz="3300" err="1">
                <a:latin typeface="DM Sans"/>
              </a:rPr>
              <a:t>Global,Regional,CountryA</a:t>
            </a:r>
            <a:r>
              <a:rPr lang="en-US" sz="3200" err="1">
                <a:latin typeface="DM Sans"/>
              </a:rPr>
              <a:t>n</a:t>
            </a:r>
            <a:r>
              <a:rPr lang="en-US" sz="3300" err="1">
                <a:latin typeface="DM Sans"/>
              </a:rPr>
              <a:t>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633364" y="1393596"/>
            <a:ext cx="8876728" cy="7706687"/>
            <a:chExt cx="2337904" cy="2029745"/>
          </a:xfrm>
        </p:grpSpPr>
        <p:sp>
          <p:nvSpPr>
            <p:cNvPr id="4" name="Freeform 4"/>
            <p:cNvSpPr/>
            <p:nvPr/>
          </p:nvSpPr>
          <p:spPr>
            <a:xfrm>
              <a:off x="0" y="0"/>
              <a:ext cx="2337904" cy="2029745"/>
            </a:xfrm>
            <a:custGeom>
              <a:rect l="l" t="t" r="r" b="b"/>
              <a:pathLst>
                <a:path w="2337904" h="2029745">
                  <a:moveTo>
                    <a:pt x="17443" y="0"/>
                  </a:moveTo>
                  <a:lnTo>
                    <a:pt x="2320460" y="0"/>
                  </a:lnTo>
                  <a:cubicBezTo>
                    <a:pt x="2330094" y="0"/>
                    <a:pt x="2337904" y="7810"/>
                    <a:pt x="2337904" y="17443"/>
                  </a:cubicBezTo>
                  <a:lnTo>
                    <a:pt x="2337904" y="2012302"/>
                  </a:lnTo>
                  <a:cubicBezTo>
                    <a:pt x="2337904" y="2016928"/>
                    <a:pt x="2336066" y="2021364"/>
                    <a:pt x="2332795" y="2024636"/>
                  </a:cubicBezTo>
                  <a:cubicBezTo>
                    <a:pt x="2329523" y="2027907"/>
                    <a:pt x="2325087" y="2029745"/>
                    <a:pt x="2320460" y="2029745"/>
                  </a:cubicBezTo>
                  <a:lnTo>
                    <a:pt x="17443" y="2029745"/>
                  </a:lnTo>
                  <a:cubicBezTo>
                    <a:pt x="12817" y="2029745"/>
                    <a:pt x="8380" y="2027907"/>
                    <a:pt x="5109" y="2024636"/>
                  </a:cubicBezTo>
                  <a:cubicBezTo>
                    <a:pt x="1838" y="2021364"/>
                    <a:pt x="0" y="2016928"/>
                    <a:pt x="0" y="2012302"/>
                  </a:cubicBezTo>
                  <a:lnTo>
                    <a:pt x="0" y="17443"/>
                  </a:lnTo>
                  <a:cubicBezTo>
                    <a:pt x="0" y="12817"/>
                    <a:pt x="1838" y="8380"/>
                    <a:pt x="5109" y="5109"/>
                  </a:cubicBezTo>
                  <a:cubicBezTo>
                    <a:pt x="8380" y="1838"/>
                    <a:pt x="12817" y="0"/>
                    <a:pt x="17443" y="0"/>
                  </a:cubicBezTo>
                  <a:close/>
                </a:path>
              </a:pathLst>
            </a:custGeom>
            <a:solidFill>
              <a:srgbClr val="0B8457"/>
            </a:solidFill>
          </p:spPr>
          <p:txBody>
            <a:bodyPr/>
            <a:lstStyle/>
            <a:p/>
          </p:txBody>
        </p:sp>
        <p:sp>
          <p:nvSpPr>
            <p:cNvPr id="5" name="TextBox 5"/>
            <p:cNvSpPr txBox="1"/>
            <p:nvPr/>
          </p:nvSpPr>
          <p:spPr>
            <a:xfrm>
              <a:off x="0" y="-76200"/>
              <a:ext cx="2337904" cy="2105945"/>
            </a:xfrm>
            <a:prstGeom prst="rect">
              <a:avLst/>
            </a:prstGeom>
          </p:spPr>
          <p:txBody>
            <a:bodyPr lIns="50800" tIns="50800" rIns="50800" bIns="50800" rtlCol="0" anchor="ctr"/>
            <a:lstStyle/>
            <a:p>
              <a:pPr algn="ctr">
                <a:lnSpc>
                  <a:spcPts val="3562"/>
                </a:lnSpc>
              </a:pPr>
              <a:endParaRPr/>
            </a:p>
          </p:txBody>
        </p:sp>
      </p:grpSp>
      <p:sp>
        <p:nvSpPr>
          <p:cNvPr id="6" name="Freeform 6"/>
          <p:cNvSpPr/>
          <p:nvPr/>
        </p:nvSpPr>
        <p:spPr>
          <a:xfrm>
            <a:off x="16991510" y="8982305"/>
            <a:ext cx="551991" cy="551991"/>
          </a:xfrm>
          <a:custGeom>
            <a:rect l="l" t="t" r="r" b="b"/>
            <a:pathLst>
              <a:path w="551991" h="551991">
                <a:moveTo>
                  <a:pt x="0" y="0"/>
                </a:moveTo>
                <a:lnTo>
                  <a:pt x="551991" y="0"/>
                </a:lnTo>
                <a:lnTo>
                  <a:pt x="551991" y="551990"/>
                </a:lnTo>
                <a:lnTo>
                  <a:pt x="0" y="55199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p:txBody>
      </p:sp>
      <p:sp>
        <p:nvSpPr>
          <p:cNvPr id="7" name="TextBox 7"/>
          <p:cNvSpPr txBox="1"/>
          <p:nvPr/>
        </p:nvSpPr>
        <p:spPr>
          <a:xfrm>
            <a:off x="1929378" y="1648953"/>
            <a:ext cx="7668425" cy="1454149"/>
          </a:xfrm>
          <a:prstGeom prst="rect">
            <a:avLst/>
          </a:prstGeom>
        </p:spPr>
        <p:txBody>
          <a:bodyPr lIns="0" tIns="0" rIns="0" bIns="0" rtlCol="0" anchor="t">
            <a:spAutoFit/>
          </a:bodyPr>
          <a:lstStyle/>
          <a:p>
            <a:pPr algn="ctr">
              <a:lnSpc>
                <a:spcPts val="11200"/>
              </a:lnSpc>
            </a:pPr>
            <a:r>
              <a:rPr lang="en-US" sz="8000">
                <a:solidFill>
                  <a:srgbClr val="FFFFFF"/>
                </a:solidFill>
                <a:latin typeface="Poppins"/>
              </a:rPr>
              <a:t>INTRODUCTION</a:t>
            </a:r>
          </a:p>
        </p:txBody>
      </p:sp>
      <p:sp>
        <p:nvSpPr>
          <p:cNvPr id="8" name="TextBox 8"/>
          <p:cNvSpPr txBox="1"/>
          <p:nvPr/>
        </p:nvSpPr>
        <p:spPr>
          <a:xfrm>
            <a:off x="1982051" y="4104879"/>
            <a:ext cx="8179354" cy="4196715"/>
          </a:xfrm>
          <a:prstGeom prst="rect">
            <a:avLst/>
          </a:prstGeom>
        </p:spPr>
        <p:txBody>
          <a:bodyPr lIns="0" tIns="0" rIns="0" bIns="0" rtlCol="0" anchor="t">
            <a:spAutoFit/>
          </a:bodyPr>
          <a:lstStyle/>
          <a:p>
            <a:pPr algn="just">
              <a:lnSpc>
                <a:spcPts val="3360"/>
              </a:lnSpc>
            </a:pPr>
            <a:r>
              <a:rPr lang="en-US" sz="2400">
                <a:solidFill>
                  <a:srgbClr val="FFFFFF"/>
                </a:solidFill>
                <a:latin typeface="Poppins"/>
              </a:rPr>
              <a:t>Tractors usually have two small wheels at the front and two larger wheels at the rear. Tractors are used in agricultural, construction and logistics applications to move attached implements such as rotavators, plowing, cultivation, sowing, tilling, and harvesting. Tractor is a zero-emission tractor that uses hydrogen as fuel to power its on-board electric motors. Unlike gasoline and diesel vehicles, the vehicle does not emit any environmentally harmful greenhouse gases such as nitrogen oxides and carbonized peroxides. </a:t>
            </a:r>
          </a:p>
        </p:txBody>
      </p:sp>
      <p:sp>
        <p:nvSpPr>
          <p:cNvPr id="9" name="TextBox 9"/>
          <p:cNvSpPr txBox="1"/>
          <p:nvPr/>
        </p:nvSpPr>
        <p:spPr>
          <a:xfrm>
            <a:off x="16975099" y="8990235"/>
            <a:ext cx="568402" cy="459931"/>
          </a:xfrm>
          <a:prstGeom prst="rect">
            <a:avLst/>
          </a:prstGeom>
        </p:spPr>
        <p:txBody>
          <a:bodyPr lIns="0" tIns="0" rIns="0" bIns="0" rtlCol="0" anchor="t">
            <a:spAutoFit/>
          </a:bodyPr>
          <a:lstStyle/>
          <a:p>
            <a:pPr algn="ctr">
              <a:lnSpc>
                <a:spcPts val="3562"/>
              </a:lnSpc>
            </a:pPr>
            <a:r>
              <a:rPr lang="en-US" sz="2544">
                <a:solidFill>
                  <a:srgbClr val="000000"/>
                </a:solidFill>
                <a:latin typeface="Poppins Bold"/>
              </a:rPr>
              <a:t>01</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9259" b="-9259"/>
            </a:stretch>
          </a:blipFill>
        </p:spPr>
        <p:txBody>
          <a:bodyPr/>
          <a:lstStyle/>
          <a:p/>
        </p:txBody>
      </p:sp>
      <p:sp>
        <p:nvSpPr>
          <p:cNvPr id="3" name="Freeform 3"/>
          <p:cNvSpPr/>
          <p:nvPr/>
        </p:nvSpPr>
        <p:spPr>
          <a:xfrm>
            <a:off x="10253157" y="7176854"/>
            <a:ext cx="6707355" cy="2081446"/>
          </a:xfrm>
          <a:custGeom>
            <a:rect l="l" t="t" r="r" b="b"/>
            <a:pathLst>
              <a:path w="6707355" h="2081446">
                <a:moveTo>
                  <a:pt x="0" y="0"/>
                </a:moveTo>
                <a:lnTo>
                  <a:pt x="6707354" y="0"/>
                </a:lnTo>
                <a:lnTo>
                  <a:pt x="6707354" y="2081446"/>
                </a:lnTo>
                <a:lnTo>
                  <a:pt x="0" y="2081446"/>
                </a:lnTo>
                <a:lnTo>
                  <a:pt x="0" y="0"/>
                </a:lnTo>
                <a:close/>
              </a:path>
            </a:pathLst>
          </a:custGeom>
          <a:blipFill>
            <a:blip r:embed="rId3">
              <a:alphaModFix amt="40000"/>
              <a:extLst>
                <a:ext uri="{96DAC541-7B7A-43D3-8B79-37D633B846F1}">
                  <asvg:svgBlip xmlns:asvg="http://schemas.microsoft.com/office/drawing/2016/SVG/main" r:embed="rId4"/>
                </a:ext>
              </a:extLst>
            </a:blip>
            <a:stretch>
              <a:fillRect t="-154842"/>
            </a:stretch>
          </a:blipFill>
        </p:spPr>
        <p:txBody>
          <a:bodyPr/>
          <a:lstStyle/>
          <a:p/>
        </p:txBody>
      </p:sp>
      <p:grpSp>
        <p:nvGrpSpPr>
          <p:cNvPr id="4" name="Group 4"/>
          <p:cNvGrpSpPr/>
          <p:nvPr/>
        </p:nvGrpSpPr>
        <p:grpSpPr>
          <a:xfrm>
            <a:off x="10049180" y="6960222"/>
            <a:ext cx="7115309" cy="1415598"/>
            <a:chExt cx="2156186" cy="428975"/>
          </a:xfrm>
        </p:grpSpPr>
        <p:sp>
          <p:nvSpPr>
            <p:cNvPr id="5" name="Freeform 5"/>
            <p:cNvSpPr/>
            <p:nvPr/>
          </p:nvSpPr>
          <p:spPr>
            <a:xfrm>
              <a:off x="0" y="0"/>
              <a:ext cx="2156186" cy="428975"/>
            </a:xfrm>
            <a:custGeom>
              <a:rect l="l" t="t" r="r" b="b"/>
              <a:pathLst>
                <a:path w="2156186" h="428975">
                  <a:moveTo>
                    <a:pt x="32642" y="0"/>
                  </a:moveTo>
                  <a:lnTo>
                    <a:pt x="2123544" y="0"/>
                  </a:lnTo>
                  <a:cubicBezTo>
                    <a:pt x="2141572" y="0"/>
                    <a:pt x="2156186" y="14614"/>
                    <a:pt x="2156186" y="32642"/>
                  </a:cubicBezTo>
                  <a:lnTo>
                    <a:pt x="2156186" y="396333"/>
                  </a:lnTo>
                  <a:cubicBezTo>
                    <a:pt x="2156186" y="414361"/>
                    <a:pt x="2141572" y="428975"/>
                    <a:pt x="2123544" y="428975"/>
                  </a:cubicBezTo>
                  <a:lnTo>
                    <a:pt x="32642" y="428975"/>
                  </a:lnTo>
                  <a:cubicBezTo>
                    <a:pt x="14614" y="428975"/>
                    <a:pt x="0" y="414361"/>
                    <a:pt x="0" y="396333"/>
                  </a:cubicBezTo>
                  <a:lnTo>
                    <a:pt x="0" y="32642"/>
                  </a:lnTo>
                  <a:cubicBezTo>
                    <a:pt x="0" y="14614"/>
                    <a:pt x="14614" y="0"/>
                    <a:pt x="32642" y="0"/>
                  </a:cubicBezTo>
                  <a:close/>
                </a:path>
              </a:pathLst>
            </a:custGeom>
            <a:solidFill>
              <a:srgbClr val="1E3048"/>
            </a:solidFill>
          </p:spPr>
          <p:txBody>
            <a:bodyPr/>
            <a:lstStyle/>
            <a:p/>
          </p:txBody>
        </p:sp>
        <p:sp>
          <p:nvSpPr>
            <p:cNvPr id="6" name="TextBox 6"/>
            <p:cNvSpPr txBox="1"/>
            <p:nvPr/>
          </p:nvSpPr>
          <p:spPr>
            <a:xfrm>
              <a:off x="0" y="-38100"/>
              <a:ext cx="2156186" cy="467075"/>
            </a:xfrm>
            <a:prstGeom prst="rect">
              <a:avLst/>
            </a:prstGeom>
          </p:spPr>
          <p:txBody>
            <a:bodyPr lIns="50800" tIns="50800" rIns="50800" bIns="50800" rtlCol="0" anchor="ctr"/>
            <a:lstStyle/>
            <a:p>
              <a:pPr algn="ctr">
                <a:lnSpc>
                  <a:spcPts val="2823"/>
                </a:lnSpc>
              </a:pPr>
              <a:endParaRPr/>
            </a:p>
          </p:txBody>
        </p:sp>
      </p:grpSp>
      <p:sp>
        <p:nvSpPr>
          <p:cNvPr id="7" name="Freeform 7"/>
          <p:cNvSpPr/>
          <p:nvPr/>
        </p:nvSpPr>
        <p:spPr>
          <a:xfrm>
            <a:off x="10253157" y="5372678"/>
            <a:ext cx="6707355" cy="2081446"/>
          </a:xfrm>
          <a:custGeom>
            <a:rect l="l" t="t" r="r" b="b"/>
            <a:pathLst>
              <a:path w="6707355" h="2081446">
                <a:moveTo>
                  <a:pt x="0" y="0"/>
                </a:moveTo>
                <a:lnTo>
                  <a:pt x="6707354" y="0"/>
                </a:lnTo>
                <a:lnTo>
                  <a:pt x="6707354" y="2081446"/>
                </a:lnTo>
                <a:lnTo>
                  <a:pt x="0" y="2081446"/>
                </a:lnTo>
                <a:lnTo>
                  <a:pt x="0" y="0"/>
                </a:lnTo>
                <a:close/>
              </a:path>
            </a:pathLst>
          </a:custGeom>
          <a:blipFill>
            <a:blip r:embed="rId3">
              <a:alphaModFix amt="40000"/>
              <a:extLst>
                <a:ext uri="{96DAC541-7B7A-43D3-8B79-37D633B846F1}">
                  <asvg:svgBlip xmlns:asvg="http://schemas.microsoft.com/office/drawing/2016/SVG/main" r:embed="rId4"/>
                </a:ext>
              </a:extLst>
            </a:blip>
            <a:stretch>
              <a:fillRect t="-154842"/>
            </a:stretch>
          </a:blipFill>
        </p:spPr>
        <p:txBody>
          <a:bodyPr/>
          <a:lstStyle/>
          <a:p/>
        </p:txBody>
      </p:sp>
      <p:grpSp>
        <p:nvGrpSpPr>
          <p:cNvPr id="8" name="Group 8"/>
          <p:cNvGrpSpPr/>
          <p:nvPr/>
        </p:nvGrpSpPr>
        <p:grpSpPr>
          <a:xfrm>
            <a:off x="10049180" y="5158292"/>
            <a:ext cx="7115309" cy="1415598"/>
            <a:chExt cx="2156186" cy="428975"/>
          </a:xfrm>
        </p:grpSpPr>
        <p:sp>
          <p:nvSpPr>
            <p:cNvPr id="9" name="Freeform 9"/>
            <p:cNvSpPr/>
            <p:nvPr/>
          </p:nvSpPr>
          <p:spPr>
            <a:xfrm>
              <a:off x="0" y="0"/>
              <a:ext cx="2156186" cy="428975"/>
            </a:xfrm>
            <a:custGeom>
              <a:rect l="l" t="t" r="r" b="b"/>
              <a:pathLst>
                <a:path w="2156186" h="428975">
                  <a:moveTo>
                    <a:pt x="32642" y="0"/>
                  </a:moveTo>
                  <a:lnTo>
                    <a:pt x="2123544" y="0"/>
                  </a:lnTo>
                  <a:cubicBezTo>
                    <a:pt x="2141572" y="0"/>
                    <a:pt x="2156186" y="14614"/>
                    <a:pt x="2156186" y="32642"/>
                  </a:cubicBezTo>
                  <a:lnTo>
                    <a:pt x="2156186" y="396333"/>
                  </a:lnTo>
                  <a:cubicBezTo>
                    <a:pt x="2156186" y="414361"/>
                    <a:pt x="2141572" y="428975"/>
                    <a:pt x="2123544" y="428975"/>
                  </a:cubicBezTo>
                  <a:lnTo>
                    <a:pt x="32642" y="428975"/>
                  </a:lnTo>
                  <a:cubicBezTo>
                    <a:pt x="14614" y="428975"/>
                    <a:pt x="0" y="414361"/>
                    <a:pt x="0" y="396333"/>
                  </a:cubicBezTo>
                  <a:lnTo>
                    <a:pt x="0" y="32642"/>
                  </a:lnTo>
                  <a:cubicBezTo>
                    <a:pt x="0" y="14614"/>
                    <a:pt x="14614" y="0"/>
                    <a:pt x="32642" y="0"/>
                  </a:cubicBezTo>
                  <a:close/>
                </a:path>
              </a:pathLst>
            </a:custGeom>
            <a:solidFill>
              <a:srgbClr val="53BF9D"/>
            </a:solidFill>
          </p:spPr>
          <p:txBody>
            <a:bodyPr/>
            <a:lstStyle/>
            <a:p/>
          </p:txBody>
        </p:sp>
        <p:sp>
          <p:nvSpPr>
            <p:cNvPr id="10" name="TextBox 10"/>
            <p:cNvSpPr txBox="1"/>
            <p:nvPr/>
          </p:nvSpPr>
          <p:spPr>
            <a:xfrm>
              <a:off x="0" y="-38100"/>
              <a:ext cx="2156186" cy="467075"/>
            </a:xfrm>
            <a:prstGeom prst="rect">
              <a:avLst/>
            </a:prstGeom>
          </p:spPr>
          <p:txBody>
            <a:bodyPr lIns="50800" tIns="50800" rIns="50800" bIns="50800" rtlCol="0" anchor="ctr"/>
            <a:lstStyle/>
            <a:p>
              <a:pPr algn="ctr">
                <a:lnSpc>
                  <a:spcPts val="2823"/>
                </a:lnSpc>
              </a:pPr>
              <a:endParaRPr/>
            </a:p>
          </p:txBody>
        </p:sp>
      </p:grpSp>
      <p:sp>
        <p:nvSpPr>
          <p:cNvPr id="11" name="Freeform 11"/>
          <p:cNvSpPr/>
          <p:nvPr/>
        </p:nvSpPr>
        <p:spPr>
          <a:xfrm>
            <a:off x="10253157" y="3571430"/>
            <a:ext cx="6707355" cy="2081446"/>
          </a:xfrm>
          <a:custGeom>
            <a:rect l="l" t="t" r="r" b="b"/>
            <a:pathLst>
              <a:path w="6707355" h="2081446">
                <a:moveTo>
                  <a:pt x="0" y="0"/>
                </a:moveTo>
                <a:lnTo>
                  <a:pt x="6707354" y="0"/>
                </a:lnTo>
                <a:lnTo>
                  <a:pt x="6707354" y="2081446"/>
                </a:lnTo>
                <a:lnTo>
                  <a:pt x="0" y="2081446"/>
                </a:lnTo>
                <a:lnTo>
                  <a:pt x="0" y="0"/>
                </a:lnTo>
                <a:close/>
              </a:path>
            </a:pathLst>
          </a:custGeom>
          <a:blipFill>
            <a:blip r:embed="rId3">
              <a:alphaModFix amt="40000"/>
              <a:extLst>
                <a:ext uri="{96DAC541-7B7A-43D3-8B79-37D633B846F1}">
                  <asvg:svgBlip xmlns:asvg="http://schemas.microsoft.com/office/drawing/2016/SVG/main" r:embed="rId4"/>
                </a:ext>
              </a:extLst>
            </a:blip>
            <a:stretch>
              <a:fillRect t="-154842"/>
            </a:stretch>
          </a:blipFill>
        </p:spPr>
        <p:txBody>
          <a:bodyPr/>
          <a:lstStyle/>
          <a:p/>
        </p:txBody>
      </p:sp>
      <p:grpSp>
        <p:nvGrpSpPr>
          <p:cNvPr id="12" name="Group 12"/>
          <p:cNvGrpSpPr/>
          <p:nvPr/>
        </p:nvGrpSpPr>
        <p:grpSpPr>
          <a:xfrm>
            <a:off x="10049180" y="3356361"/>
            <a:ext cx="7115309" cy="1415598"/>
            <a:chExt cx="2156186" cy="428975"/>
          </a:xfrm>
        </p:grpSpPr>
        <p:sp>
          <p:nvSpPr>
            <p:cNvPr id="13" name="Freeform 13"/>
            <p:cNvSpPr/>
            <p:nvPr/>
          </p:nvSpPr>
          <p:spPr>
            <a:xfrm>
              <a:off x="0" y="0"/>
              <a:ext cx="2156186" cy="428975"/>
            </a:xfrm>
            <a:custGeom>
              <a:rect l="l" t="t" r="r" b="b"/>
              <a:pathLst>
                <a:path w="2156186" h="428975">
                  <a:moveTo>
                    <a:pt x="32642" y="0"/>
                  </a:moveTo>
                  <a:lnTo>
                    <a:pt x="2123544" y="0"/>
                  </a:lnTo>
                  <a:cubicBezTo>
                    <a:pt x="2141572" y="0"/>
                    <a:pt x="2156186" y="14614"/>
                    <a:pt x="2156186" y="32642"/>
                  </a:cubicBezTo>
                  <a:lnTo>
                    <a:pt x="2156186" y="396333"/>
                  </a:lnTo>
                  <a:cubicBezTo>
                    <a:pt x="2156186" y="414361"/>
                    <a:pt x="2141572" y="428975"/>
                    <a:pt x="2123544" y="428975"/>
                  </a:cubicBezTo>
                  <a:lnTo>
                    <a:pt x="32642" y="428975"/>
                  </a:lnTo>
                  <a:cubicBezTo>
                    <a:pt x="14614" y="428975"/>
                    <a:pt x="0" y="414361"/>
                    <a:pt x="0" y="396333"/>
                  </a:cubicBezTo>
                  <a:lnTo>
                    <a:pt x="0" y="32642"/>
                  </a:lnTo>
                  <a:cubicBezTo>
                    <a:pt x="0" y="14614"/>
                    <a:pt x="14614" y="0"/>
                    <a:pt x="32642" y="0"/>
                  </a:cubicBezTo>
                  <a:close/>
                </a:path>
              </a:pathLst>
            </a:custGeom>
            <a:solidFill>
              <a:srgbClr val="1E3048"/>
            </a:solidFill>
          </p:spPr>
          <p:txBody>
            <a:bodyPr/>
            <a:lstStyle/>
            <a:p/>
          </p:txBody>
        </p:sp>
        <p:sp>
          <p:nvSpPr>
            <p:cNvPr id="14" name="TextBox 14"/>
            <p:cNvSpPr txBox="1"/>
            <p:nvPr/>
          </p:nvSpPr>
          <p:spPr>
            <a:xfrm>
              <a:off x="0" y="-38100"/>
              <a:ext cx="2156186" cy="467075"/>
            </a:xfrm>
            <a:prstGeom prst="rect">
              <a:avLst/>
            </a:prstGeom>
          </p:spPr>
          <p:txBody>
            <a:bodyPr lIns="50800" tIns="50800" rIns="50800" bIns="50800" rtlCol="0" anchor="ctr"/>
            <a:lstStyle/>
            <a:p>
              <a:pPr algn="ctr">
                <a:lnSpc>
                  <a:spcPts val="2823"/>
                </a:lnSpc>
              </a:pPr>
              <a:endParaRPr/>
            </a:p>
          </p:txBody>
        </p:sp>
      </p:grpSp>
      <p:sp>
        <p:nvSpPr>
          <p:cNvPr id="15" name="AutoShape 15"/>
          <p:cNvSpPr/>
          <p:nvPr/>
        </p:nvSpPr>
        <p:spPr>
          <a:xfrm flipH="1" flipV="1">
            <a:off x="11524853" y="3692152"/>
            <a:ext cx="0" cy="744017"/>
          </a:xfrm>
          <a:prstGeom prst="line">
            <a:avLst/>
          </a:prstGeom>
          <a:ln w="19050" cap="flat">
            <a:solidFill>
              <a:srgbClr val="FFFFFF"/>
            </a:solidFill>
            <a:prstDash val="solid"/>
            <a:headEnd type="none" w="sm" len="sm"/>
            <a:tailEnd type="none" w="sm" len="sm"/>
          </a:ln>
        </p:spPr>
        <p:txBody>
          <a:bodyPr/>
          <a:lstStyle/>
          <a:p/>
        </p:txBody>
      </p:sp>
      <p:sp>
        <p:nvSpPr>
          <p:cNvPr id="16" name="AutoShape 16"/>
          <p:cNvSpPr/>
          <p:nvPr/>
        </p:nvSpPr>
        <p:spPr>
          <a:xfrm flipH="1" flipV="1">
            <a:off x="11524853" y="5494082"/>
            <a:ext cx="0" cy="744017"/>
          </a:xfrm>
          <a:prstGeom prst="line">
            <a:avLst/>
          </a:prstGeom>
          <a:ln w="19050" cap="flat">
            <a:solidFill>
              <a:srgbClr val="FFFFFF"/>
            </a:solidFill>
            <a:prstDash val="solid"/>
            <a:headEnd type="none" w="sm" len="sm"/>
            <a:tailEnd type="none" w="sm" len="sm"/>
          </a:ln>
        </p:spPr>
        <p:txBody>
          <a:bodyPr/>
          <a:lstStyle/>
          <a:p/>
        </p:txBody>
      </p:sp>
      <p:sp>
        <p:nvSpPr>
          <p:cNvPr id="17" name="AutoShape 17"/>
          <p:cNvSpPr/>
          <p:nvPr/>
        </p:nvSpPr>
        <p:spPr>
          <a:xfrm flipH="1" flipV="1">
            <a:off x="11524853" y="7296012"/>
            <a:ext cx="0" cy="744017"/>
          </a:xfrm>
          <a:prstGeom prst="line">
            <a:avLst/>
          </a:prstGeom>
          <a:ln w="19050" cap="flat">
            <a:solidFill>
              <a:srgbClr val="FFFFFF"/>
            </a:solidFill>
            <a:prstDash val="solid"/>
            <a:headEnd type="none" w="sm" len="sm"/>
            <a:tailEnd type="none" w="sm" len="sm"/>
          </a:ln>
        </p:spPr>
        <p:txBody>
          <a:bodyPr/>
          <a:lstStyle/>
          <a:p/>
        </p:txBody>
      </p:sp>
      <p:sp>
        <p:nvSpPr>
          <p:cNvPr id="18" name="TextBox 18"/>
          <p:cNvSpPr txBox="1"/>
          <p:nvPr/>
        </p:nvSpPr>
        <p:spPr>
          <a:xfrm>
            <a:off x="11669493" y="3542948"/>
            <a:ext cx="5178009" cy="1069205"/>
          </a:xfrm>
          <a:prstGeom prst="rect">
            <a:avLst/>
          </a:prstGeom>
        </p:spPr>
        <p:txBody>
          <a:bodyPr lIns="0" tIns="0" rIns="0" bIns="0" rtlCol="0" anchor="t">
            <a:spAutoFit/>
          </a:bodyPr>
          <a:lstStyle/>
          <a:p>
            <a:pPr algn="ctr">
              <a:lnSpc>
                <a:spcPts val="4290"/>
              </a:lnSpc>
            </a:pPr>
            <a:r>
              <a:rPr lang="en-US" sz="3064" spc="98">
                <a:solidFill>
                  <a:srgbClr val="FFFFFF"/>
                </a:solidFill>
                <a:latin typeface="Barlow Semi-Bold"/>
              </a:rPr>
              <a:t>MARKET SIZE</a:t>
            </a:r>
          </a:p>
          <a:p>
            <a:pPr algn="ctr">
              <a:lnSpc>
                <a:spcPts val="4290"/>
              </a:lnSpc>
              <a:spcBef>
                <a:spcPct val="0"/>
              </a:spcBef>
            </a:pPr>
            <a:r>
              <a:rPr lang="en-US" sz="3064" spc="98">
                <a:solidFill>
                  <a:srgbClr val="FFFFFF"/>
                </a:solidFill>
                <a:latin typeface="Barlow Semi-Bold"/>
              </a:rPr>
              <a:t>1.45 billion</a:t>
            </a:r>
          </a:p>
        </p:txBody>
      </p:sp>
      <p:sp>
        <p:nvSpPr>
          <p:cNvPr id="19" name="TextBox 19"/>
          <p:cNvSpPr txBox="1"/>
          <p:nvPr/>
        </p:nvSpPr>
        <p:spPr>
          <a:xfrm>
            <a:off x="11669493" y="5302913"/>
            <a:ext cx="5178009" cy="1069205"/>
          </a:xfrm>
          <a:prstGeom prst="rect">
            <a:avLst/>
          </a:prstGeom>
        </p:spPr>
        <p:txBody>
          <a:bodyPr lIns="0" tIns="0" rIns="0" bIns="0" rtlCol="0" anchor="t">
            <a:spAutoFit/>
          </a:bodyPr>
          <a:lstStyle/>
          <a:p>
            <a:pPr algn="ctr">
              <a:lnSpc>
                <a:spcPts val="4290"/>
              </a:lnSpc>
            </a:pPr>
            <a:r>
              <a:rPr lang="en-US" sz="3064" spc="98">
                <a:solidFill>
                  <a:srgbClr val="FFFFFF"/>
                </a:solidFill>
                <a:latin typeface="Barlow Semi-Bold"/>
              </a:rPr>
              <a:t>FORECAST</a:t>
            </a:r>
          </a:p>
          <a:p>
            <a:pPr algn="ctr">
              <a:lnSpc>
                <a:spcPts val="4290"/>
              </a:lnSpc>
              <a:spcBef>
                <a:spcPct val="0"/>
              </a:spcBef>
            </a:pPr>
            <a:r>
              <a:rPr lang="en-US" sz="3064" spc="98">
                <a:solidFill>
                  <a:srgbClr val="FFFFFF"/>
                </a:solidFill>
                <a:latin typeface="Barlow Semi-Bold"/>
              </a:rPr>
              <a:t>3.86 billion </a:t>
            </a:r>
          </a:p>
        </p:txBody>
      </p:sp>
      <p:sp>
        <p:nvSpPr>
          <p:cNvPr id="20" name="TextBox 20"/>
          <p:cNvSpPr txBox="1"/>
          <p:nvPr/>
        </p:nvSpPr>
        <p:spPr>
          <a:xfrm>
            <a:off x="11669493" y="7119704"/>
            <a:ext cx="5178009" cy="1069205"/>
          </a:xfrm>
          <a:prstGeom prst="rect">
            <a:avLst/>
          </a:prstGeom>
        </p:spPr>
        <p:txBody>
          <a:bodyPr lIns="0" tIns="0" rIns="0" bIns="0" rtlCol="0" anchor="t">
            <a:spAutoFit/>
          </a:bodyPr>
          <a:lstStyle/>
          <a:p>
            <a:pPr algn="ctr">
              <a:lnSpc>
                <a:spcPts val="4290"/>
              </a:lnSpc>
            </a:pPr>
            <a:r>
              <a:rPr lang="en-US" sz="3064" spc="98">
                <a:solidFill>
                  <a:srgbClr val="FFFFFF"/>
                </a:solidFill>
                <a:latin typeface="Barlow Semi-Bold"/>
              </a:rPr>
              <a:t>CAGR</a:t>
            </a:r>
          </a:p>
          <a:p>
            <a:pPr algn="ctr">
              <a:lnSpc>
                <a:spcPts val="4290"/>
              </a:lnSpc>
              <a:spcBef>
                <a:spcPct val="0"/>
              </a:spcBef>
            </a:pPr>
            <a:r>
              <a:rPr lang="en-US" sz="3064" spc="98">
                <a:solidFill>
                  <a:srgbClr val="FFFFFF"/>
                </a:solidFill>
                <a:latin typeface="Barlow Semi-Bold"/>
              </a:rPr>
              <a:t>12.8%</a:t>
            </a:r>
          </a:p>
        </p:txBody>
      </p:sp>
      <p:sp>
        <p:nvSpPr>
          <p:cNvPr id="21" name="TextBox 21"/>
          <p:cNvSpPr txBox="1"/>
          <p:nvPr/>
        </p:nvSpPr>
        <p:spPr>
          <a:xfrm>
            <a:off x="10163193" y="3815424"/>
            <a:ext cx="1287265" cy="524252"/>
          </a:xfrm>
          <a:prstGeom prst="rect">
            <a:avLst/>
          </a:prstGeom>
        </p:spPr>
        <p:txBody>
          <a:bodyPr lIns="0" tIns="0" rIns="0" bIns="0" rtlCol="0" anchor="t">
            <a:spAutoFit/>
          </a:bodyPr>
          <a:lstStyle/>
          <a:p>
            <a:pPr algn="ctr">
              <a:lnSpc>
                <a:spcPts val="4290"/>
              </a:lnSpc>
              <a:spcBef>
                <a:spcPct val="0"/>
              </a:spcBef>
            </a:pPr>
            <a:r>
              <a:rPr lang="en-US" sz="3064" spc="98">
                <a:solidFill>
                  <a:srgbClr val="FFFFFF"/>
                </a:solidFill>
                <a:latin typeface="Barlow Semi-Bold"/>
              </a:rPr>
              <a:t>2022</a:t>
            </a:r>
          </a:p>
        </p:txBody>
      </p:sp>
      <p:sp>
        <p:nvSpPr>
          <p:cNvPr id="22" name="TextBox 22"/>
          <p:cNvSpPr txBox="1"/>
          <p:nvPr/>
        </p:nvSpPr>
        <p:spPr>
          <a:xfrm>
            <a:off x="10222991" y="5595726"/>
            <a:ext cx="1287265" cy="524252"/>
          </a:xfrm>
          <a:prstGeom prst="rect">
            <a:avLst/>
          </a:prstGeom>
        </p:spPr>
        <p:txBody>
          <a:bodyPr lIns="0" tIns="0" rIns="0" bIns="0" rtlCol="0" anchor="t">
            <a:spAutoFit/>
          </a:bodyPr>
          <a:lstStyle/>
          <a:p>
            <a:pPr algn="ctr">
              <a:lnSpc>
                <a:spcPts val="4290"/>
              </a:lnSpc>
              <a:spcBef>
                <a:spcPct val="0"/>
              </a:spcBef>
            </a:pPr>
            <a:r>
              <a:rPr lang="en-US" sz="3064" spc="98">
                <a:solidFill>
                  <a:srgbClr val="FFFFFF"/>
                </a:solidFill>
                <a:latin typeface="Barlow Semi-Bold"/>
              </a:rPr>
              <a:t>2030</a:t>
            </a:r>
          </a:p>
        </p:txBody>
      </p:sp>
      <p:sp>
        <p:nvSpPr>
          <p:cNvPr id="23" name="TextBox 23"/>
          <p:cNvSpPr txBox="1"/>
          <p:nvPr/>
        </p:nvSpPr>
        <p:spPr>
          <a:xfrm>
            <a:off x="10222991" y="7377320"/>
            <a:ext cx="1287265" cy="524252"/>
          </a:xfrm>
          <a:prstGeom prst="rect">
            <a:avLst/>
          </a:prstGeom>
        </p:spPr>
        <p:txBody>
          <a:bodyPr lIns="0" tIns="0" rIns="0" bIns="0" rtlCol="0" anchor="t">
            <a:spAutoFit/>
          </a:bodyPr>
          <a:lstStyle/>
          <a:p>
            <a:pPr algn="ctr">
              <a:lnSpc>
                <a:spcPts val="4290"/>
              </a:lnSpc>
              <a:spcBef>
                <a:spcPct val="0"/>
              </a:spcBef>
            </a:pPr>
            <a:r>
              <a:rPr lang="en-US" sz="3064" spc="98">
                <a:solidFill>
                  <a:srgbClr val="FFFFFF"/>
                </a:solidFill>
                <a:latin typeface="Barlow Semi-Bold"/>
              </a:rPr>
              <a:t>2030</a:t>
            </a:r>
          </a:p>
        </p:txBody>
      </p:sp>
      <p:sp>
        <p:nvSpPr>
          <p:cNvPr id="24" name="TextBox 24"/>
          <p:cNvSpPr txBox="1"/>
          <p:nvPr/>
        </p:nvSpPr>
        <p:spPr>
          <a:xfrm>
            <a:off x="10163193" y="1878460"/>
            <a:ext cx="6926567" cy="1094146"/>
          </a:xfrm>
          <a:prstGeom prst="rect">
            <a:avLst/>
          </a:prstGeom>
        </p:spPr>
        <p:txBody>
          <a:bodyPr lIns="0" tIns="0" rIns="0" bIns="0" rtlCol="0" anchor="t">
            <a:spAutoFit/>
          </a:bodyPr>
          <a:lstStyle/>
          <a:p>
            <a:pPr algn="ctr">
              <a:lnSpc>
                <a:spcPts val="7143"/>
              </a:lnSpc>
            </a:pPr>
            <a:r>
              <a:rPr lang="en-US" sz="8711" spc="-627">
                <a:solidFill>
                  <a:srgbClr val="000000"/>
                </a:solidFill>
                <a:latin typeface="Poppi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96" b="-9296"/>
            </a:stretch>
          </a:blipFill>
        </p:spPr>
        <p:txBody>
          <a:bodyPr/>
          <a:lstStyle/>
          <a:p/>
        </p:txBody>
      </p:sp>
      <p:grpSp>
        <p:nvGrpSpPr>
          <p:cNvPr id="3" name="Group 3"/>
          <p:cNvGrpSpPr/>
          <p:nvPr/>
        </p:nvGrpSpPr>
        <p:grpSpPr>
          <a:xfrm>
            <a:off x="2004798" y="3451931"/>
            <a:ext cx="6203219" cy="2348386"/>
            <a:chExt cx="1633770" cy="618505"/>
          </a:xfrm>
        </p:grpSpPr>
        <p:sp>
          <p:nvSpPr>
            <p:cNvPr id="4" name="Freeform 4"/>
            <p:cNvSpPr/>
            <p:nvPr/>
          </p:nvSpPr>
          <p:spPr>
            <a:xfrm>
              <a:off x="0" y="0"/>
              <a:ext cx="1633770" cy="618505"/>
            </a:xfrm>
            <a:custGeom>
              <a:rect l="l" t="t" r="r" b="b"/>
              <a:pathLst>
                <a:path w="1633770" h="618505">
                  <a:moveTo>
                    <a:pt x="24961" y="0"/>
                  </a:moveTo>
                  <a:lnTo>
                    <a:pt x="1608809" y="0"/>
                  </a:lnTo>
                  <a:cubicBezTo>
                    <a:pt x="1615429" y="0"/>
                    <a:pt x="1621778" y="2630"/>
                    <a:pt x="1626459" y="7311"/>
                  </a:cubicBezTo>
                  <a:cubicBezTo>
                    <a:pt x="1631140" y="11992"/>
                    <a:pt x="1633770" y="18341"/>
                    <a:pt x="1633770" y="24961"/>
                  </a:cubicBezTo>
                  <a:lnTo>
                    <a:pt x="1633770" y="593544"/>
                  </a:lnTo>
                  <a:cubicBezTo>
                    <a:pt x="1633770" y="600164"/>
                    <a:pt x="1631140" y="606513"/>
                    <a:pt x="1626459" y="611194"/>
                  </a:cubicBezTo>
                  <a:cubicBezTo>
                    <a:pt x="1621778" y="615875"/>
                    <a:pt x="1615429" y="618505"/>
                    <a:pt x="1608809" y="618505"/>
                  </a:cubicBezTo>
                  <a:lnTo>
                    <a:pt x="24961" y="618505"/>
                  </a:lnTo>
                  <a:cubicBezTo>
                    <a:pt x="18341" y="618505"/>
                    <a:pt x="11992" y="615875"/>
                    <a:pt x="7311" y="611194"/>
                  </a:cubicBezTo>
                  <a:cubicBezTo>
                    <a:pt x="2630" y="606513"/>
                    <a:pt x="0" y="600164"/>
                    <a:pt x="0" y="593544"/>
                  </a:cubicBezTo>
                  <a:lnTo>
                    <a:pt x="0" y="24961"/>
                  </a:lnTo>
                  <a:cubicBezTo>
                    <a:pt x="0" y="18341"/>
                    <a:pt x="2630" y="11992"/>
                    <a:pt x="7311" y="7311"/>
                  </a:cubicBezTo>
                  <a:cubicBezTo>
                    <a:pt x="11992" y="2630"/>
                    <a:pt x="18341" y="0"/>
                    <a:pt x="24961" y="0"/>
                  </a:cubicBezTo>
                  <a:close/>
                </a:path>
              </a:pathLst>
            </a:custGeom>
            <a:solidFill>
              <a:srgbClr val="0B8457"/>
            </a:solidFill>
          </p:spPr>
          <p:txBody>
            <a:bodyPr/>
            <a:lstStyle/>
            <a:p/>
          </p:txBody>
        </p:sp>
        <p:sp>
          <p:nvSpPr>
            <p:cNvPr id="5" name="TextBox 5"/>
            <p:cNvSpPr txBox="1"/>
            <p:nvPr/>
          </p:nvSpPr>
          <p:spPr>
            <a:xfrm>
              <a:off x="0" y="-76200"/>
              <a:ext cx="1633770" cy="694705"/>
            </a:xfrm>
            <a:prstGeom prst="rect">
              <a:avLst/>
            </a:prstGeom>
          </p:spPr>
          <p:txBody>
            <a:bodyPr lIns="50800" tIns="50800" rIns="50800" bIns="50800" rtlCol="0" anchor="ctr"/>
            <a:lstStyle/>
            <a:p>
              <a:pPr algn="ctr">
                <a:lnSpc>
                  <a:spcPts val="3562"/>
                </a:lnSpc>
              </a:pPr>
              <a:endParaRPr/>
            </a:p>
          </p:txBody>
        </p:sp>
      </p:grpSp>
      <p:grpSp>
        <p:nvGrpSpPr>
          <p:cNvPr id="6" name="Group 6"/>
          <p:cNvGrpSpPr/>
          <p:nvPr/>
        </p:nvGrpSpPr>
        <p:grpSpPr>
          <a:xfrm>
            <a:off x="2004798" y="6296839"/>
            <a:ext cx="6203219" cy="2348386"/>
            <a:chExt cx="1633770" cy="618505"/>
          </a:xfrm>
        </p:grpSpPr>
        <p:sp>
          <p:nvSpPr>
            <p:cNvPr id="7" name="Freeform 7"/>
            <p:cNvSpPr/>
            <p:nvPr/>
          </p:nvSpPr>
          <p:spPr>
            <a:xfrm>
              <a:off x="0" y="0"/>
              <a:ext cx="1633770" cy="618505"/>
            </a:xfrm>
            <a:custGeom>
              <a:rect l="l" t="t" r="r" b="b"/>
              <a:pathLst>
                <a:path w="1633770" h="618505">
                  <a:moveTo>
                    <a:pt x="24961" y="0"/>
                  </a:moveTo>
                  <a:lnTo>
                    <a:pt x="1608809" y="0"/>
                  </a:lnTo>
                  <a:cubicBezTo>
                    <a:pt x="1615429" y="0"/>
                    <a:pt x="1621778" y="2630"/>
                    <a:pt x="1626459" y="7311"/>
                  </a:cubicBezTo>
                  <a:cubicBezTo>
                    <a:pt x="1631140" y="11992"/>
                    <a:pt x="1633770" y="18341"/>
                    <a:pt x="1633770" y="24961"/>
                  </a:cubicBezTo>
                  <a:lnTo>
                    <a:pt x="1633770" y="593544"/>
                  </a:lnTo>
                  <a:cubicBezTo>
                    <a:pt x="1633770" y="600164"/>
                    <a:pt x="1631140" y="606513"/>
                    <a:pt x="1626459" y="611194"/>
                  </a:cubicBezTo>
                  <a:cubicBezTo>
                    <a:pt x="1621778" y="615875"/>
                    <a:pt x="1615429" y="618505"/>
                    <a:pt x="1608809" y="618505"/>
                  </a:cubicBezTo>
                  <a:lnTo>
                    <a:pt x="24961" y="618505"/>
                  </a:lnTo>
                  <a:cubicBezTo>
                    <a:pt x="18341" y="618505"/>
                    <a:pt x="11992" y="615875"/>
                    <a:pt x="7311" y="611194"/>
                  </a:cubicBezTo>
                  <a:cubicBezTo>
                    <a:pt x="2630" y="606513"/>
                    <a:pt x="0" y="600164"/>
                    <a:pt x="0" y="593544"/>
                  </a:cubicBezTo>
                  <a:lnTo>
                    <a:pt x="0" y="24961"/>
                  </a:lnTo>
                  <a:cubicBezTo>
                    <a:pt x="0" y="18341"/>
                    <a:pt x="2630" y="11992"/>
                    <a:pt x="7311" y="7311"/>
                  </a:cubicBezTo>
                  <a:cubicBezTo>
                    <a:pt x="11992" y="2630"/>
                    <a:pt x="18341" y="0"/>
                    <a:pt x="24961" y="0"/>
                  </a:cubicBezTo>
                  <a:close/>
                </a:path>
              </a:pathLst>
            </a:custGeom>
            <a:solidFill>
              <a:srgbClr val="0B8457"/>
            </a:solidFill>
          </p:spPr>
          <p:txBody>
            <a:bodyPr/>
            <a:lstStyle/>
            <a:p/>
          </p:txBody>
        </p:sp>
        <p:sp>
          <p:nvSpPr>
            <p:cNvPr id="8" name="TextBox 8"/>
            <p:cNvSpPr txBox="1"/>
            <p:nvPr/>
          </p:nvSpPr>
          <p:spPr>
            <a:xfrm>
              <a:off x="0" y="-76200"/>
              <a:ext cx="1633770" cy="694705"/>
            </a:xfrm>
            <a:prstGeom prst="rect">
              <a:avLst/>
            </a:prstGeom>
          </p:spPr>
          <p:txBody>
            <a:bodyPr lIns="50800" tIns="50800" rIns="50800" bIns="50800" rtlCol="0" anchor="ctr"/>
            <a:lstStyle/>
            <a:p>
              <a:pPr algn="ctr">
                <a:lnSpc>
                  <a:spcPts val="3562"/>
                </a:lnSpc>
              </a:pPr>
              <a:endParaRPr/>
            </a:p>
          </p:txBody>
        </p:sp>
      </p:grpSp>
      <p:grpSp>
        <p:nvGrpSpPr>
          <p:cNvPr id="9" name="Group 9"/>
          <p:cNvGrpSpPr/>
          <p:nvPr/>
        </p:nvGrpSpPr>
        <p:grpSpPr>
          <a:xfrm>
            <a:off x="9921963" y="3451931"/>
            <a:ext cx="6203219" cy="2348386"/>
            <a:chExt cx="1633770" cy="618505"/>
          </a:xfrm>
        </p:grpSpPr>
        <p:sp>
          <p:nvSpPr>
            <p:cNvPr id="10" name="Freeform 10"/>
            <p:cNvSpPr/>
            <p:nvPr/>
          </p:nvSpPr>
          <p:spPr>
            <a:xfrm>
              <a:off x="0" y="0"/>
              <a:ext cx="1633770" cy="618505"/>
            </a:xfrm>
            <a:custGeom>
              <a:rect l="l" t="t" r="r" b="b"/>
              <a:pathLst>
                <a:path w="1633770" h="618505">
                  <a:moveTo>
                    <a:pt x="24961" y="0"/>
                  </a:moveTo>
                  <a:lnTo>
                    <a:pt x="1608809" y="0"/>
                  </a:lnTo>
                  <a:cubicBezTo>
                    <a:pt x="1615429" y="0"/>
                    <a:pt x="1621778" y="2630"/>
                    <a:pt x="1626459" y="7311"/>
                  </a:cubicBezTo>
                  <a:cubicBezTo>
                    <a:pt x="1631140" y="11992"/>
                    <a:pt x="1633770" y="18341"/>
                    <a:pt x="1633770" y="24961"/>
                  </a:cubicBezTo>
                  <a:lnTo>
                    <a:pt x="1633770" y="593544"/>
                  </a:lnTo>
                  <a:cubicBezTo>
                    <a:pt x="1633770" y="600164"/>
                    <a:pt x="1631140" y="606513"/>
                    <a:pt x="1626459" y="611194"/>
                  </a:cubicBezTo>
                  <a:cubicBezTo>
                    <a:pt x="1621778" y="615875"/>
                    <a:pt x="1615429" y="618505"/>
                    <a:pt x="1608809" y="618505"/>
                  </a:cubicBezTo>
                  <a:lnTo>
                    <a:pt x="24961" y="618505"/>
                  </a:lnTo>
                  <a:cubicBezTo>
                    <a:pt x="18341" y="618505"/>
                    <a:pt x="11992" y="615875"/>
                    <a:pt x="7311" y="611194"/>
                  </a:cubicBezTo>
                  <a:cubicBezTo>
                    <a:pt x="2630" y="606513"/>
                    <a:pt x="0" y="600164"/>
                    <a:pt x="0" y="593544"/>
                  </a:cubicBezTo>
                  <a:lnTo>
                    <a:pt x="0" y="24961"/>
                  </a:lnTo>
                  <a:cubicBezTo>
                    <a:pt x="0" y="18341"/>
                    <a:pt x="2630" y="11992"/>
                    <a:pt x="7311" y="7311"/>
                  </a:cubicBezTo>
                  <a:cubicBezTo>
                    <a:pt x="11992" y="2630"/>
                    <a:pt x="18341" y="0"/>
                    <a:pt x="24961" y="0"/>
                  </a:cubicBezTo>
                  <a:close/>
                </a:path>
              </a:pathLst>
            </a:custGeom>
            <a:solidFill>
              <a:srgbClr val="0B8457"/>
            </a:solidFill>
          </p:spPr>
          <p:txBody>
            <a:bodyPr/>
            <a:lstStyle/>
            <a:p/>
          </p:txBody>
        </p:sp>
        <p:sp>
          <p:nvSpPr>
            <p:cNvPr id="11" name="TextBox 11"/>
            <p:cNvSpPr txBox="1"/>
            <p:nvPr/>
          </p:nvSpPr>
          <p:spPr>
            <a:xfrm>
              <a:off x="0" y="-76200"/>
              <a:ext cx="1633770" cy="694705"/>
            </a:xfrm>
            <a:prstGeom prst="rect">
              <a:avLst/>
            </a:prstGeom>
          </p:spPr>
          <p:txBody>
            <a:bodyPr lIns="50800" tIns="50800" rIns="50800" bIns="50800" rtlCol="0" anchor="ctr"/>
            <a:lstStyle/>
            <a:p>
              <a:pPr algn="ctr">
                <a:lnSpc>
                  <a:spcPts val="3562"/>
                </a:lnSpc>
              </a:pPr>
              <a:endParaRPr/>
            </a:p>
          </p:txBody>
        </p:sp>
      </p:grpSp>
      <p:grpSp>
        <p:nvGrpSpPr>
          <p:cNvPr id="12" name="Group 12"/>
          <p:cNvGrpSpPr/>
          <p:nvPr/>
        </p:nvGrpSpPr>
        <p:grpSpPr>
          <a:xfrm>
            <a:off x="9921963" y="6296839"/>
            <a:ext cx="6203219" cy="2348386"/>
            <a:chExt cx="1633770" cy="618505"/>
          </a:xfrm>
        </p:grpSpPr>
        <p:sp>
          <p:nvSpPr>
            <p:cNvPr id="13" name="Freeform 13"/>
            <p:cNvSpPr/>
            <p:nvPr/>
          </p:nvSpPr>
          <p:spPr>
            <a:xfrm>
              <a:off x="0" y="0"/>
              <a:ext cx="1633770" cy="618505"/>
            </a:xfrm>
            <a:custGeom>
              <a:rect l="l" t="t" r="r" b="b"/>
              <a:pathLst>
                <a:path w="1633770" h="618505">
                  <a:moveTo>
                    <a:pt x="24961" y="0"/>
                  </a:moveTo>
                  <a:lnTo>
                    <a:pt x="1608809" y="0"/>
                  </a:lnTo>
                  <a:cubicBezTo>
                    <a:pt x="1615429" y="0"/>
                    <a:pt x="1621778" y="2630"/>
                    <a:pt x="1626459" y="7311"/>
                  </a:cubicBezTo>
                  <a:cubicBezTo>
                    <a:pt x="1631140" y="11992"/>
                    <a:pt x="1633770" y="18341"/>
                    <a:pt x="1633770" y="24961"/>
                  </a:cubicBezTo>
                  <a:lnTo>
                    <a:pt x="1633770" y="593544"/>
                  </a:lnTo>
                  <a:cubicBezTo>
                    <a:pt x="1633770" y="600164"/>
                    <a:pt x="1631140" y="606513"/>
                    <a:pt x="1626459" y="611194"/>
                  </a:cubicBezTo>
                  <a:cubicBezTo>
                    <a:pt x="1621778" y="615875"/>
                    <a:pt x="1615429" y="618505"/>
                    <a:pt x="1608809" y="618505"/>
                  </a:cubicBezTo>
                  <a:lnTo>
                    <a:pt x="24961" y="618505"/>
                  </a:lnTo>
                  <a:cubicBezTo>
                    <a:pt x="18341" y="618505"/>
                    <a:pt x="11992" y="615875"/>
                    <a:pt x="7311" y="611194"/>
                  </a:cubicBezTo>
                  <a:cubicBezTo>
                    <a:pt x="2630" y="606513"/>
                    <a:pt x="0" y="600164"/>
                    <a:pt x="0" y="593544"/>
                  </a:cubicBezTo>
                  <a:lnTo>
                    <a:pt x="0" y="24961"/>
                  </a:lnTo>
                  <a:cubicBezTo>
                    <a:pt x="0" y="18341"/>
                    <a:pt x="2630" y="11992"/>
                    <a:pt x="7311" y="7311"/>
                  </a:cubicBezTo>
                  <a:cubicBezTo>
                    <a:pt x="11992" y="2630"/>
                    <a:pt x="18341" y="0"/>
                    <a:pt x="24961" y="0"/>
                  </a:cubicBezTo>
                  <a:close/>
                </a:path>
              </a:pathLst>
            </a:custGeom>
            <a:solidFill>
              <a:srgbClr val="0B8457"/>
            </a:solidFill>
          </p:spPr>
          <p:txBody>
            <a:bodyPr/>
            <a:lstStyle/>
            <a:p/>
          </p:txBody>
        </p:sp>
        <p:sp>
          <p:nvSpPr>
            <p:cNvPr id="14" name="TextBox 14"/>
            <p:cNvSpPr txBox="1"/>
            <p:nvPr/>
          </p:nvSpPr>
          <p:spPr>
            <a:xfrm>
              <a:off x="0" y="-76200"/>
              <a:ext cx="1633770" cy="694705"/>
            </a:xfrm>
            <a:prstGeom prst="rect">
              <a:avLst/>
            </a:prstGeom>
          </p:spPr>
          <p:txBody>
            <a:bodyPr lIns="50800" tIns="50800" rIns="50800" bIns="50800" rtlCol="0" anchor="ctr"/>
            <a:lstStyle/>
            <a:p>
              <a:pPr algn="ctr">
                <a:lnSpc>
                  <a:spcPts val="3562"/>
                </a:lnSpc>
              </a:pPr>
              <a:endParaRPr/>
            </a:p>
          </p:txBody>
        </p:sp>
      </p:grpSp>
      <p:sp>
        <p:nvSpPr>
          <p:cNvPr id="15" name="TextBox 15"/>
          <p:cNvSpPr txBox="1"/>
          <p:nvPr/>
        </p:nvSpPr>
        <p:spPr>
          <a:xfrm>
            <a:off x="1735710" y="412622"/>
            <a:ext cx="15448657" cy="1060706"/>
          </a:xfrm>
          <a:prstGeom prst="rect">
            <a:avLst/>
          </a:prstGeom>
        </p:spPr>
        <p:txBody>
          <a:bodyPr lIns="0" tIns="0" rIns="0" bIns="0" rtlCol="0" anchor="t">
            <a:spAutoFit/>
          </a:bodyPr>
          <a:lstStyle/>
          <a:p>
            <a:pPr algn="ctr">
              <a:lnSpc>
                <a:spcPts val="8210"/>
              </a:lnSpc>
              <a:spcBef>
                <a:spcPct val="0"/>
              </a:spcBef>
            </a:pPr>
            <a:r>
              <a:rPr lang="en-US" sz="5864" spc="-46">
                <a:solidFill>
                  <a:srgbClr val="000000"/>
                </a:solidFill>
                <a:latin typeface="Poppins"/>
              </a:rPr>
              <a:t>REVENUE MARKET SHARE BY SEGMENTS 2022</a:t>
            </a:r>
          </a:p>
        </p:txBody>
      </p:sp>
      <p:sp>
        <p:nvSpPr>
          <p:cNvPr id="16" name="TextBox 16"/>
          <p:cNvSpPr txBox="1"/>
          <p:nvPr/>
        </p:nvSpPr>
        <p:spPr>
          <a:xfrm>
            <a:off x="2626365" y="4126252"/>
            <a:ext cx="4960085" cy="933069"/>
          </a:xfrm>
          <a:prstGeom prst="rect">
            <a:avLst/>
          </a:prstGeom>
        </p:spPr>
        <p:txBody>
          <a:bodyPr lIns="0" tIns="0" rIns="0" bIns="0" rtlCol="0" anchor="t">
            <a:spAutoFit/>
          </a:bodyPr>
          <a:lstStyle/>
          <a:p>
            <a:pPr algn="ctr">
              <a:lnSpc>
                <a:spcPts val="3696"/>
              </a:lnSpc>
              <a:spcBef>
                <a:spcPct val="0"/>
              </a:spcBef>
            </a:pPr>
            <a:r>
              <a:rPr lang="en-US" sz="2640">
                <a:solidFill>
                  <a:srgbClr val="FFFFFF"/>
                </a:solidFill>
                <a:latin typeface="Poppins"/>
              </a:rPr>
              <a:t>Installation: </a:t>
            </a:r>
          </a:p>
          <a:p>
            <a:pPr algn="ctr">
              <a:lnSpc>
                <a:spcPts val="3696"/>
              </a:lnSpc>
              <a:spcBef>
                <a:spcPct val="0"/>
              </a:spcBef>
            </a:pPr>
            <a:r>
              <a:rPr lang="en-US" sz="2640">
                <a:solidFill>
                  <a:srgbClr val="FFFFFF"/>
                </a:solidFill>
                <a:latin typeface="Poppins"/>
              </a:rPr>
              <a:t>OEM: 69.40%</a:t>
            </a:r>
          </a:p>
        </p:txBody>
      </p:sp>
      <p:sp>
        <p:nvSpPr>
          <p:cNvPr id="17" name="TextBox 17"/>
          <p:cNvSpPr txBox="1"/>
          <p:nvPr/>
        </p:nvSpPr>
        <p:spPr>
          <a:xfrm>
            <a:off x="10115293" y="3895465"/>
            <a:ext cx="6009889" cy="1394643"/>
          </a:xfrm>
          <a:prstGeom prst="rect">
            <a:avLst/>
          </a:prstGeom>
        </p:spPr>
        <p:txBody>
          <a:bodyPr lIns="0" tIns="0" rIns="0" bIns="0" rtlCol="0" anchor="t">
            <a:spAutoFit/>
          </a:bodyPr>
          <a:lstStyle/>
          <a:p>
            <a:pPr algn="ctr">
              <a:lnSpc>
                <a:spcPts val="3694"/>
              </a:lnSpc>
              <a:spcBef>
                <a:spcPct val="0"/>
              </a:spcBef>
            </a:pPr>
            <a:r>
              <a:rPr lang="en-US" sz="2638">
                <a:solidFill>
                  <a:srgbClr val="FFFFFF"/>
                </a:solidFill>
                <a:latin typeface="Poppins"/>
              </a:rPr>
              <a:t>Fuel Cell Technology Type : </a:t>
            </a:r>
          </a:p>
          <a:p>
            <a:pPr algn="ctr">
              <a:lnSpc>
                <a:spcPts val="3694"/>
              </a:lnSpc>
              <a:spcBef>
                <a:spcPct val="0"/>
              </a:spcBef>
            </a:pPr>
            <a:r>
              <a:rPr lang="en-US" sz="2638">
                <a:solidFill>
                  <a:srgbClr val="FFFFFF"/>
                </a:solidFill>
                <a:latin typeface="Poppins"/>
              </a:rPr>
              <a:t>Proton Exchange Membrane Fuel Cell: 41.2%</a:t>
            </a:r>
          </a:p>
        </p:txBody>
      </p:sp>
      <p:sp>
        <p:nvSpPr>
          <p:cNvPr id="18" name="TextBox 18"/>
          <p:cNvSpPr txBox="1"/>
          <p:nvPr/>
        </p:nvSpPr>
        <p:spPr>
          <a:xfrm>
            <a:off x="2384082" y="6979472"/>
            <a:ext cx="5444652" cy="942481"/>
          </a:xfrm>
          <a:prstGeom prst="rect">
            <a:avLst/>
          </a:prstGeom>
        </p:spPr>
        <p:txBody>
          <a:bodyPr lIns="0" tIns="0" rIns="0" bIns="0" rtlCol="0" anchor="t">
            <a:spAutoFit/>
          </a:bodyPr>
          <a:lstStyle/>
          <a:p>
            <a:pPr algn="ctr">
              <a:lnSpc>
                <a:spcPts val="3702"/>
              </a:lnSpc>
              <a:spcBef>
                <a:spcPct val="0"/>
              </a:spcBef>
            </a:pPr>
            <a:r>
              <a:rPr lang="en-US" sz="2644">
                <a:solidFill>
                  <a:srgbClr val="FFFFFF"/>
                </a:solidFill>
                <a:latin typeface="Poppins"/>
              </a:rPr>
              <a:t>Application : </a:t>
            </a:r>
          </a:p>
          <a:p>
            <a:pPr algn="ctr">
              <a:lnSpc>
                <a:spcPts val="3702"/>
              </a:lnSpc>
              <a:spcBef>
                <a:spcPct val="0"/>
              </a:spcBef>
            </a:pPr>
            <a:r>
              <a:rPr lang="en-US" sz="2644">
                <a:solidFill>
                  <a:srgbClr val="FFFFFF"/>
                </a:solidFill>
                <a:latin typeface="Poppins"/>
              </a:rPr>
              <a:t>Agriculture: 45.2%</a:t>
            </a:r>
          </a:p>
        </p:txBody>
      </p:sp>
      <p:sp>
        <p:nvSpPr>
          <p:cNvPr id="19" name="TextBox 19"/>
          <p:cNvSpPr txBox="1"/>
          <p:nvPr/>
        </p:nvSpPr>
        <p:spPr>
          <a:xfrm>
            <a:off x="10079982" y="6961692"/>
            <a:ext cx="6203219" cy="942481"/>
          </a:xfrm>
          <a:prstGeom prst="rect">
            <a:avLst/>
          </a:prstGeom>
        </p:spPr>
        <p:txBody>
          <a:bodyPr lIns="0" tIns="0" rIns="0" bIns="0" rtlCol="0" anchor="t">
            <a:spAutoFit/>
          </a:bodyPr>
          <a:lstStyle/>
          <a:p>
            <a:pPr algn="ctr">
              <a:lnSpc>
                <a:spcPts val="3702"/>
              </a:lnSpc>
              <a:spcBef>
                <a:spcPct val="0"/>
              </a:spcBef>
            </a:pPr>
            <a:r>
              <a:rPr lang="en-US" sz="2644">
                <a:solidFill>
                  <a:srgbClr val="FFFFFF"/>
                </a:solidFill>
                <a:latin typeface="Poppins"/>
              </a:rPr>
              <a:t>Capacity : </a:t>
            </a:r>
          </a:p>
          <a:p>
            <a:pPr algn="ctr">
              <a:lnSpc>
                <a:spcPts val="3702"/>
              </a:lnSpc>
              <a:spcBef>
                <a:spcPct val="0"/>
              </a:spcBef>
            </a:pPr>
            <a:r>
              <a:rPr lang="en-US" sz="2644">
                <a:solidFill>
                  <a:srgbClr val="FFFFFF"/>
                </a:solidFill>
                <a:latin typeface="Poppins"/>
              </a:rPr>
              <a:t>Less than 25 tons: 62.45%</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817" b="-14516"/>
            </a:stretch>
          </a:blipFill>
        </p:spPr>
        <p:txBody>
          <a:bodyPr/>
          <a:lstStyle/>
          <a:p/>
        </p:txBody>
      </p:sp>
      <p:grpSp>
        <p:nvGrpSpPr>
          <p:cNvPr id="3" name="Group 3"/>
          <p:cNvGrpSpPr/>
          <p:nvPr/>
        </p:nvGrpSpPr>
        <p:grpSpPr>
          <a:xfrm>
            <a:off x="270676" y="617850"/>
            <a:ext cx="17497447" cy="652605"/>
            <a:chExt cx="4608381" cy="171880"/>
          </a:xfrm>
        </p:grpSpPr>
        <p:sp>
          <p:nvSpPr>
            <p:cNvPr id="4" name="Freeform 4"/>
            <p:cNvSpPr/>
            <p:nvPr/>
          </p:nvSpPr>
          <p:spPr>
            <a:xfrm>
              <a:off x="0" y="0"/>
              <a:ext cx="4608381" cy="171880"/>
            </a:xfrm>
            <a:custGeom>
              <a:rect l="l" t="t" r="r" b="b"/>
              <a:pathLst>
                <a:path w="4608381" h="171880">
                  <a:moveTo>
                    <a:pt x="0" y="0"/>
                  </a:moveTo>
                  <a:lnTo>
                    <a:pt x="4608381" y="0"/>
                  </a:lnTo>
                  <a:lnTo>
                    <a:pt x="4608381" y="171880"/>
                  </a:lnTo>
                  <a:lnTo>
                    <a:pt x="0" y="171880"/>
                  </a:lnTo>
                  <a:close/>
                </a:path>
              </a:pathLst>
            </a:custGeom>
            <a:solidFill>
              <a:srgbClr val="10316B">
                <a:alpha val="78824"/>
              </a:srgbClr>
            </a:solidFill>
          </p:spPr>
          <p:txBody>
            <a:bodyPr/>
            <a:lstStyle/>
            <a:p/>
          </p:txBody>
        </p:sp>
        <p:sp>
          <p:nvSpPr>
            <p:cNvPr id="5" name="TextBox 5"/>
            <p:cNvSpPr txBox="1"/>
            <p:nvPr/>
          </p:nvSpPr>
          <p:spPr>
            <a:xfrm>
              <a:off x="0" y="-76200"/>
              <a:ext cx="4608381" cy="248080"/>
            </a:xfrm>
            <a:prstGeom prst="rect">
              <a:avLst/>
            </a:prstGeom>
          </p:spPr>
          <p:txBody>
            <a:bodyPr lIns="50800" tIns="50800" rIns="50800" bIns="50800" rtlCol="0" anchor="ctr"/>
            <a:lstStyle/>
            <a:p>
              <a:pPr algn="ctr">
                <a:lnSpc>
                  <a:spcPts val="3702"/>
                </a:lnSpc>
              </a:pPr>
              <a:endParaRPr/>
            </a:p>
          </p:txBody>
        </p:sp>
      </p:grpSp>
      <p:sp>
        <p:nvSpPr>
          <p:cNvPr id="6" name="TextBox 6"/>
          <p:cNvSpPr txBox="1"/>
          <p:nvPr/>
        </p:nvSpPr>
        <p:spPr>
          <a:xfrm>
            <a:off x="270676" y="627375"/>
            <a:ext cx="17746649" cy="566978"/>
          </a:xfrm>
          <a:prstGeom prst="rect">
            <a:avLst/>
          </a:prstGeom>
        </p:spPr>
        <p:txBody>
          <a:bodyPr lIns="0" tIns="0" rIns="0" bIns="0" rtlCol="0" anchor="t">
            <a:spAutoFit/>
          </a:bodyPr>
          <a:lstStyle/>
          <a:p>
            <a:pPr algn="l">
              <a:lnSpc>
                <a:spcPts val="4356"/>
              </a:lnSpc>
            </a:pPr>
            <a:r>
              <a:rPr lang="en-US" sz="3787" spc="121">
                <a:solidFill>
                  <a:srgbClr val="FFFFFF"/>
                </a:solidFill>
                <a:latin typeface="Barlow Semi-Bold"/>
              </a:rPr>
              <a:t>GLOBAL HYDROGEN POWERED TRACTOR MARKET REVENUE SHARE FOR 2022</a:t>
            </a:r>
          </a:p>
        </p:txBody>
      </p:sp>
      <p:sp>
        <p:nvSpPr>
          <p:cNvPr id="7" name="TextBox 7"/>
          <p:cNvSpPr txBox="1"/>
          <p:nvPr/>
        </p:nvSpPr>
        <p:spPr>
          <a:xfrm>
            <a:off x="390640" y="4420209"/>
            <a:ext cx="6080968" cy="1618032"/>
          </a:xfrm>
          <a:prstGeom prst="rect">
            <a:avLst/>
          </a:prstGeom>
        </p:spPr>
        <p:txBody>
          <a:bodyPr lIns="0" tIns="0" rIns="0" bIns="0" rtlCol="0" anchor="t">
            <a:spAutoFit/>
          </a:bodyPr>
          <a:lstStyle/>
          <a:p>
            <a:pPr algn="ctr">
              <a:lnSpc>
                <a:spcPts val="6166"/>
              </a:lnSpc>
            </a:pPr>
            <a:r>
              <a:rPr lang="en-US" sz="6631" spc="212">
                <a:solidFill>
                  <a:srgbClr val="FFFFFF"/>
                </a:solidFill>
                <a:latin typeface="Barlow Semi-Bold"/>
              </a:rPr>
              <a:t>North America:</a:t>
            </a:r>
          </a:p>
          <a:p>
            <a:pPr algn="ctr">
              <a:lnSpc>
                <a:spcPts val="6166"/>
              </a:lnSpc>
            </a:pPr>
            <a:r>
              <a:rPr lang="en-US" sz="6631" spc="212">
                <a:solidFill>
                  <a:srgbClr val="FFFFFF"/>
                </a:solidFill>
                <a:latin typeface="Barlow Semi-Bold"/>
              </a:rPr>
              <a:t>37.4%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96" b="-9296"/>
            </a:stretch>
          </a:blipFill>
        </p:spPr>
        <p:txBody>
          <a:bodyPr/>
          <a:lstStyle/>
          <a:p/>
        </p:txBody>
      </p:sp>
      <p:grpSp>
        <p:nvGrpSpPr>
          <p:cNvPr id="3" name="Group 3"/>
          <p:cNvGrpSpPr/>
          <p:nvPr/>
        </p:nvGrpSpPr>
        <p:grpSpPr>
          <a:xfrm>
            <a:off x="9706720" y="2645528"/>
            <a:ext cx="7245390" cy="2670458"/>
            <a:chExt cx="6848186" cy="2524059"/>
          </a:xfrm>
        </p:grpSpPr>
        <p:sp>
          <p:nvSpPr>
            <p:cNvPr id="4" name="Freeform 4"/>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5" name="Group 5"/>
          <p:cNvGrpSpPr/>
          <p:nvPr/>
        </p:nvGrpSpPr>
        <p:grpSpPr>
          <a:xfrm>
            <a:off x="9030646" y="5608123"/>
            <a:ext cx="7921464" cy="2670458"/>
            <a:chExt cx="7487197" cy="2524059"/>
          </a:xfrm>
        </p:grpSpPr>
        <p:sp>
          <p:nvSpPr>
            <p:cNvPr id="6" name="Freeform 6"/>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43B4BE"/>
            </a:solidFill>
          </p:spPr>
          <p:txBody>
            <a:bodyPr/>
            <a:lstStyle/>
            <a:p/>
          </p:txBody>
        </p:sp>
      </p:grpSp>
      <p:grpSp>
        <p:nvGrpSpPr>
          <p:cNvPr id="7" name="Group 7"/>
          <p:cNvGrpSpPr/>
          <p:nvPr/>
        </p:nvGrpSpPr>
        <p:grpSpPr>
          <a:xfrm>
            <a:off x="9030646" y="2645528"/>
            <a:ext cx="7921464" cy="2670458"/>
            <a:chExt cx="7487197" cy="2524059"/>
          </a:xfrm>
        </p:grpSpPr>
        <p:sp>
          <p:nvSpPr>
            <p:cNvPr id="8" name="Freeform 8"/>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1E3048"/>
            </a:solidFill>
          </p:spPr>
          <p:txBody>
            <a:bodyPr/>
            <a:lstStyle/>
            <a:p/>
          </p:txBody>
        </p:sp>
      </p:grpSp>
      <p:grpSp>
        <p:nvGrpSpPr>
          <p:cNvPr id="9" name="Group 9"/>
          <p:cNvGrpSpPr/>
          <p:nvPr/>
        </p:nvGrpSpPr>
        <p:grpSpPr>
          <a:xfrm>
            <a:off x="8013146" y="3058686"/>
            <a:ext cx="2034999" cy="1844141"/>
            <a:chExt cx="1923438" cy="1743043"/>
          </a:xfrm>
        </p:grpSpPr>
        <p:sp>
          <p:nvSpPr>
            <p:cNvPr id="10" name="Freeform 10"/>
            <p:cNvSpPr/>
            <p:nvPr/>
          </p:nvSpPr>
          <p:spPr>
            <a:xfrm>
              <a:off x="0" y="0"/>
              <a:ext cx="1923438" cy="1743043"/>
            </a:xfrm>
            <a:custGeom>
              <a:rect l="l" t="t" r="r" b="b"/>
              <a:pathLst>
                <a:path w="1923438" h="1743043">
                  <a:moveTo>
                    <a:pt x="1798977" y="1743042"/>
                  </a:moveTo>
                  <a:lnTo>
                    <a:pt x="124460" y="1743042"/>
                  </a:lnTo>
                  <a:cubicBezTo>
                    <a:pt x="55880" y="1743042"/>
                    <a:pt x="0" y="1687163"/>
                    <a:pt x="0" y="1618583"/>
                  </a:cubicBezTo>
                  <a:lnTo>
                    <a:pt x="0" y="124460"/>
                  </a:lnTo>
                  <a:cubicBezTo>
                    <a:pt x="0" y="55880"/>
                    <a:pt x="55880" y="0"/>
                    <a:pt x="124460" y="0"/>
                  </a:cubicBezTo>
                  <a:lnTo>
                    <a:pt x="1798978" y="0"/>
                  </a:lnTo>
                  <a:cubicBezTo>
                    <a:pt x="1867558" y="0"/>
                    <a:pt x="1923438" y="55880"/>
                    <a:pt x="1923438" y="124460"/>
                  </a:cubicBezTo>
                  <a:lnTo>
                    <a:pt x="1923438" y="1618583"/>
                  </a:lnTo>
                  <a:cubicBezTo>
                    <a:pt x="1923438" y="1687163"/>
                    <a:pt x="1867558" y="1743043"/>
                    <a:pt x="1798978" y="1743043"/>
                  </a:cubicBezTo>
                  <a:close/>
                </a:path>
              </a:pathLst>
            </a:custGeom>
            <a:solidFill>
              <a:srgbClr val="43B4BE"/>
            </a:solidFill>
          </p:spPr>
          <p:txBody>
            <a:bodyPr/>
            <a:lstStyle/>
            <a:p/>
          </p:txBody>
        </p:sp>
      </p:grpSp>
      <p:grpSp>
        <p:nvGrpSpPr>
          <p:cNvPr id="11" name="Group 11"/>
          <p:cNvGrpSpPr/>
          <p:nvPr/>
        </p:nvGrpSpPr>
        <p:grpSpPr>
          <a:xfrm>
            <a:off x="8013146" y="6021282"/>
            <a:ext cx="2034999" cy="1844141"/>
            <a:chExt cx="1923438" cy="1743043"/>
          </a:xfrm>
        </p:grpSpPr>
        <p:sp>
          <p:nvSpPr>
            <p:cNvPr id="12" name="Freeform 12"/>
            <p:cNvSpPr/>
            <p:nvPr/>
          </p:nvSpPr>
          <p:spPr>
            <a:xfrm>
              <a:off x="0" y="0"/>
              <a:ext cx="1923438" cy="1743043"/>
            </a:xfrm>
            <a:custGeom>
              <a:rect l="l" t="t" r="r" b="b"/>
              <a:pathLst>
                <a:path w="1923438" h="1743043">
                  <a:moveTo>
                    <a:pt x="1798977" y="1743042"/>
                  </a:moveTo>
                  <a:lnTo>
                    <a:pt x="124460" y="1743042"/>
                  </a:lnTo>
                  <a:cubicBezTo>
                    <a:pt x="55880" y="1743042"/>
                    <a:pt x="0" y="1687163"/>
                    <a:pt x="0" y="1618583"/>
                  </a:cubicBezTo>
                  <a:lnTo>
                    <a:pt x="0" y="124460"/>
                  </a:lnTo>
                  <a:cubicBezTo>
                    <a:pt x="0" y="55880"/>
                    <a:pt x="55880" y="0"/>
                    <a:pt x="124460" y="0"/>
                  </a:cubicBezTo>
                  <a:lnTo>
                    <a:pt x="1798978" y="0"/>
                  </a:lnTo>
                  <a:cubicBezTo>
                    <a:pt x="1867558" y="0"/>
                    <a:pt x="1923438" y="55880"/>
                    <a:pt x="1923438" y="124460"/>
                  </a:cubicBezTo>
                  <a:lnTo>
                    <a:pt x="1923438" y="1618583"/>
                  </a:lnTo>
                  <a:cubicBezTo>
                    <a:pt x="1923438" y="1687163"/>
                    <a:pt x="1867558" y="1743043"/>
                    <a:pt x="1798978" y="1743043"/>
                  </a:cubicBezTo>
                  <a:close/>
                </a:path>
              </a:pathLst>
            </a:custGeom>
            <a:solidFill>
              <a:srgbClr val="1E3048"/>
            </a:solidFill>
          </p:spPr>
          <p:txBody>
            <a:bodyPr/>
            <a:lstStyle/>
            <a:p/>
          </p:txBody>
        </p:sp>
      </p:grpSp>
      <p:grpSp>
        <p:nvGrpSpPr>
          <p:cNvPr id="13" name="Group 13"/>
          <p:cNvGrpSpPr>
            <a:grpSpLocks noChangeAspect="1"/>
          </p:cNvGrpSpPr>
          <p:nvPr/>
        </p:nvGrpSpPr>
        <p:grpSpPr>
          <a:xfrm rot="5400000">
            <a:off x="9940717" y="3713873"/>
            <a:ext cx="616360" cy="533768"/>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43B4BE"/>
            </a:solidFill>
          </p:spPr>
          <p:txBody>
            <a:bodyPr/>
            <a:lstStyle/>
            <a:p/>
          </p:txBody>
        </p:sp>
      </p:grpSp>
      <p:grpSp>
        <p:nvGrpSpPr>
          <p:cNvPr id="15" name="Group 15"/>
          <p:cNvGrpSpPr>
            <a:grpSpLocks noChangeAspect="1"/>
          </p:cNvGrpSpPr>
          <p:nvPr/>
        </p:nvGrpSpPr>
        <p:grpSpPr>
          <a:xfrm rot="5400000">
            <a:off x="9940717" y="6676468"/>
            <a:ext cx="616360" cy="533768"/>
            <a:chExt cx="6350000" cy="5499100"/>
          </a:xfrm>
        </p:grpSpPr>
        <p:sp>
          <p:nvSpPr>
            <p:cNvPr id="16" name="Freeform 16"/>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1E3048"/>
            </a:solidFill>
          </p:spPr>
          <p:txBody>
            <a:bodyPr/>
            <a:lstStyle/>
            <a:p/>
          </p:txBody>
        </p:sp>
      </p:grpSp>
      <p:sp>
        <p:nvSpPr>
          <p:cNvPr id="17" name="TextBox 17"/>
          <p:cNvSpPr txBox="1"/>
          <p:nvPr/>
        </p:nvSpPr>
        <p:spPr>
          <a:xfrm>
            <a:off x="10142072" y="2963948"/>
            <a:ext cx="6703213" cy="2052667"/>
          </a:xfrm>
          <a:prstGeom prst="rect">
            <a:avLst/>
          </a:prstGeom>
        </p:spPr>
        <p:txBody>
          <a:bodyPr lIns="0" tIns="0" rIns="0" bIns="0" rtlCol="0" anchor="t">
            <a:spAutoFit/>
          </a:bodyPr>
          <a:lstStyle/>
          <a:p>
            <a:pPr marL="521195" lvl="1" indent="-260598">
              <a:lnSpc>
                <a:spcPts val="2703"/>
              </a:lnSpc>
              <a:buFont typeface="Arial"/>
              <a:buChar char="•"/>
            </a:pPr>
            <a:r>
              <a:rPr lang="en-US" sz="2414">
                <a:solidFill>
                  <a:srgbClr val="FFFFFF"/>
                </a:solidFill>
                <a:latin typeface="Montserrat"/>
              </a:rPr>
              <a:t>Increasing adoption of hydrogen fuel in various industries</a:t>
            </a:r>
          </a:p>
          <a:p>
            <a:pPr marL="521195" lvl="1" indent="-260598">
              <a:lnSpc>
                <a:spcPts val="2703"/>
              </a:lnSpc>
              <a:buFont typeface="Arial"/>
              <a:buChar char="•"/>
            </a:pPr>
            <a:r>
              <a:rPr lang="en-US" sz="2414">
                <a:solidFill>
                  <a:srgbClr val="FFFFFF"/>
                </a:solidFill>
                <a:latin typeface="Montserrat"/>
              </a:rPr>
              <a:t>Increasing modernization of agricultural activities, reduction in greenhouse gas emissions and high applicability of hydrogen</a:t>
            </a:r>
          </a:p>
        </p:txBody>
      </p:sp>
      <p:sp>
        <p:nvSpPr>
          <p:cNvPr id="18" name="TextBox 18"/>
          <p:cNvSpPr txBox="1"/>
          <p:nvPr/>
        </p:nvSpPr>
        <p:spPr>
          <a:xfrm>
            <a:off x="10595855" y="6663747"/>
            <a:ext cx="6249429" cy="662661"/>
          </a:xfrm>
          <a:prstGeom prst="rect">
            <a:avLst/>
          </a:prstGeom>
        </p:spPr>
        <p:txBody>
          <a:bodyPr lIns="0" tIns="0" rIns="0" bIns="0" rtlCol="0" anchor="t">
            <a:spAutoFit/>
          </a:bodyPr>
          <a:lstStyle/>
          <a:p>
            <a:pPr>
              <a:lnSpc>
                <a:spcPts val="2699"/>
              </a:lnSpc>
            </a:pPr>
            <a:r>
              <a:rPr lang="en-US" sz="2409">
                <a:solidFill>
                  <a:srgbClr val="FFFFFF"/>
                </a:solidFill>
                <a:latin typeface="Montserrat"/>
              </a:rPr>
              <a:t>The high cost of hydrogen powered tractor </a:t>
            </a:r>
          </a:p>
        </p:txBody>
      </p:sp>
      <p:sp>
        <p:nvSpPr>
          <p:cNvPr id="19" name="TextBox 19"/>
          <p:cNvSpPr txBox="1"/>
          <p:nvPr/>
        </p:nvSpPr>
        <p:spPr>
          <a:xfrm>
            <a:off x="8013146" y="3667485"/>
            <a:ext cx="2034999" cy="535423"/>
          </a:xfrm>
          <a:prstGeom prst="rect">
            <a:avLst/>
          </a:prstGeom>
        </p:spPr>
        <p:txBody>
          <a:bodyPr lIns="0" tIns="0" rIns="0" bIns="0" rtlCol="0" anchor="t">
            <a:spAutoFit/>
          </a:bodyPr>
          <a:lstStyle/>
          <a:p>
            <a:pPr algn="ctr">
              <a:lnSpc>
                <a:spcPts val="4398"/>
              </a:lnSpc>
              <a:spcBef>
                <a:spcPct val="0"/>
              </a:spcBef>
            </a:pPr>
            <a:r>
              <a:rPr lang="en-US" sz="3141" spc="100">
                <a:solidFill>
                  <a:srgbClr val="FFFFFF"/>
                </a:solidFill>
                <a:latin typeface="Barlow Semi-Bold"/>
              </a:rPr>
              <a:t>Drivers</a:t>
            </a:r>
          </a:p>
        </p:txBody>
      </p:sp>
      <p:sp>
        <p:nvSpPr>
          <p:cNvPr id="20" name="TextBox 20"/>
          <p:cNvSpPr txBox="1"/>
          <p:nvPr/>
        </p:nvSpPr>
        <p:spPr>
          <a:xfrm>
            <a:off x="8107072" y="6647066"/>
            <a:ext cx="2034999" cy="535423"/>
          </a:xfrm>
          <a:prstGeom prst="rect">
            <a:avLst/>
          </a:prstGeom>
        </p:spPr>
        <p:txBody>
          <a:bodyPr lIns="0" tIns="0" rIns="0" bIns="0" rtlCol="0" anchor="t">
            <a:spAutoFit/>
          </a:bodyPr>
          <a:lstStyle/>
          <a:p>
            <a:pPr algn="ctr">
              <a:lnSpc>
                <a:spcPts val="4398"/>
              </a:lnSpc>
              <a:spcBef>
                <a:spcPct val="0"/>
              </a:spcBef>
            </a:pPr>
            <a:r>
              <a:rPr lang="en-US" sz="3141" spc="100">
                <a:solidFill>
                  <a:srgbClr val="FFFFFF"/>
                </a:solidFill>
                <a:latin typeface="Barlow Semi-Bold"/>
              </a:rPr>
              <a:t>Restraints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18" b="0"/>
            </a:stretch>
          </a:blipFill>
        </p:spPr>
        <p:txBody>
          <a:bodyPr/>
          <a:lstStyle/>
          <a:p/>
        </p:txBody>
      </p:sp>
      <p:grpSp>
        <p:nvGrpSpPr>
          <p:cNvPr id="3" name="Group 3"/>
          <p:cNvGrpSpPr/>
          <p:nvPr/>
        </p:nvGrpSpPr>
        <p:grpSpPr>
          <a:xfrm>
            <a:off x="1633364" y="1393596"/>
            <a:ext cx="8876728" cy="7706687"/>
            <a:chExt cx="2337904" cy="2029745"/>
          </a:xfrm>
        </p:grpSpPr>
        <p:sp>
          <p:nvSpPr>
            <p:cNvPr id="4" name="Freeform 4"/>
            <p:cNvSpPr/>
            <p:nvPr/>
          </p:nvSpPr>
          <p:spPr>
            <a:xfrm>
              <a:off x="0" y="0"/>
              <a:ext cx="2337904" cy="2029745"/>
            </a:xfrm>
            <a:custGeom>
              <a:rect l="l" t="t" r="r" b="b"/>
              <a:pathLst>
                <a:path w="2337904" h="2029745">
                  <a:moveTo>
                    <a:pt x="17443" y="0"/>
                  </a:moveTo>
                  <a:lnTo>
                    <a:pt x="2320460" y="0"/>
                  </a:lnTo>
                  <a:cubicBezTo>
                    <a:pt x="2330094" y="0"/>
                    <a:pt x="2337904" y="7810"/>
                    <a:pt x="2337904" y="17443"/>
                  </a:cubicBezTo>
                  <a:lnTo>
                    <a:pt x="2337904" y="2012302"/>
                  </a:lnTo>
                  <a:cubicBezTo>
                    <a:pt x="2337904" y="2016928"/>
                    <a:pt x="2336066" y="2021364"/>
                    <a:pt x="2332795" y="2024636"/>
                  </a:cubicBezTo>
                  <a:cubicBezTo>
                    <a:pt x="2329523" y="2027907"/>
                    <a:pt x="2325087" y="2029745"/>
                    <a:pt x="2320460" y="2029745"/>
                  </a:cubicBezTo>
                  <a:lnTo>
                    <a:pt x="17443" y="2029745"/>
                  </a:lnTo>
                  <a:cubicBezTo>
                    <a:pt x="12817" y="2029745"/>
                    <a:pt x="8380" y="2027907"/>
                    <a:pt x="5109" y="2024636"/>
                  </a:cubicBezTo>
                  <a:cubicBezTo>
                    <a:pt x="1838" y="2021364"/>
                    <a:pt x="0" y="2016928"/>
                    <a:pt x="0" y="2012302"/>
                  </a:cubicBezTo>
                  <a:lnTo>
                    <a:pt x="0" y="17443"/>
                  </a:lnTo>
                  <a:cubicBezTo>
                    <a:pt x="0" y="12817"/>
                    <a:pt x="1838" y="8380"/>
                    <a:pt x="5109" y="5109"/>
                  </a:cubicBezTo>
                  <a:cubicBezTo>
                    <a:pt x="8380" y="1838"/>
                    <a:pt x="12817" y="0"/>
                    <a:pt x="17443" y="0"/>
                  </a:cubicBezTo>
                  <a:close/>
                </a:path>
              </a:pathLst>
            </a:custGeom>
            <a:solidFill>
              <a:srgbClr val="0B8457"/>
            </a:solidFill>
          </p:spPr>
          <p:txBody>
            <a:bodyPr/>
            <a:lstStyle/>
            <a:p/>
          </p:txBody>
        </p:sp>
        <p:sp>
          <p:nvSpPr>
            <p:cNvPr id="5" name="TextBox 5"/>
            <p:cNvSpPr txBox="1"/>
            <p:nvPr/>
          </p:nvSpPr>
          <p:spPr>
            <a:xfrm>
              <a:off x="0" y="-76200"/>
              <a:ext cx="2337904" cy="2105945"/>
            </a:xfrm>
            <a:prstGeom prst="rect">
              <a:avLst/>
            </a:prstGeom>
          </p:spPr>
          <p:txBody>
            <a:bodyPr lIns="50800" tIns="50800" rIns="50800" bIns="50800" rtlCol="0" anchor="ctr"/>
            <a:lstStyle/>
            <a:p>
              <a:pPr algn="ctr">
                <a:lnSpc>
                  <a:spcPts val="3562"/>
                </a:lnSpc>
              </a:pPr>
              <a:endParaRPr/>
            </a:p>
          </p:txBody>
        </p:sp>
      </p:grpSp>
      <p:sp>
        <p:nvSpPr>
          <p:cNvPr id="6" name="TextBox 6"/>
          <p:cNvSpPr txBox="1"/>
          <p:nvPr/>
        </p:nvSpPr>
        <p:spPr>
          <a:xfrm>
            <a:off x="2091619" y="1577914"/>
            <a:ext cx="8244651" cy="909576"/>
          </a:xfrm>
          <a:prstGeom prst="rect">
            <a:avLst/>
          </a:prstGeom>
        </p:spPr>
        <p:txBody>
          <a:bodyPr lIns="0" tIns="0" rIns="0" bIns="0" rtlCol="0" anchor="t">
            <a:spAutoFit/>
          </a:bodyPr>
          <a:lstStyle/>
          <a:p>
            <a:pPr algn="ctr">
              <a:lnSpc>
                <a:spcPts val="7090"/>
              </a:lnSpc>
              <a:spcBef>
                <a:spcPct val="0"/>
              </a:spcBef>
            </a:pPr>
            <a:r>
              <a:rPr lang="en-US" sz="5064" spc="162">
                <a:solidFill>
                  <a:srgbClr val="FFFFFF"/>
                </a:solidFill>
                <a:latin typeface="Poppins"/>
              </a:rPr>
              <a:t>AUTHOR'S PERSPECTIVE</a:t>
            </a:r>
          </a:p>
        </p:txBody>
      </p:sp>
      <p:sp>
        <p:nvSpPr>
          <p:cNvPr id="7" name="TextBox 7"/>
          <p:cNvSpPr txBox="1"/>
          <p:nvPr/>
        </p:nvSpPr>
        <p:spPr>
          <a:xfrm>
            <a:off x="1633364" y="3115074"/>
            <a:ext cx="8770306" cy="1672590"/>
          </a:xfrm>
          <a:prstGeom prst="rect">
            <a:avLst/>
          </a:prstGeom>
        </p:spPr>
        <p:txBody>
          <a:bodyPr lIns="0" tIns="0" rIns="0" bIns="0" rtlCol="0" anchor="t">
            <a:spAutoFit/>
          </a:bodyPr>
          <a:lstStyle/>
          <a:p>
            <a:pPr marL="518157" lvl="1" indent="-259078">
              <a:lnSpc>
                <a:spcPts val="3359"/>
              </a:lnSpc>
              <a:buFont typeface="Arial"/>
              <a:buChar char="•"/>
            </a:pPr>
            <a:r>
              <a:rPr lang="en-US" sz="2399" spc="76">
                <a:solidFill>
                  <a:srgbClr val="FFFFFF"/>
                </a:solidFill>
                <a:latin typeface="Barlow"/>
              </a:rPr>
              <a:t>Based on fuel cell technology type, the hydrogen powered tractor market segmentation includes phosphoric acid fuel cell, proton exchange membrane fuel cell, solid oxide fuel cell and others.</a:t>
            </a:r>
          </a:p>
        </p:txBody>
      </p:sp>
      <p:sp>
        <p:nvSpPr>
          <p:cNvPr id="8" name="TextBox 8"/>
          <p:cNvSpPr txBox="1"/>
          <p:nvPr/>
        </p:nvSpPr>
        <p:spPr>
          <a:xfrm>
            <a:off x="1699698" y="5086350"/>
            <a:ext cx="8744060" cy="1253490"/>
          </a:xfrm>
          <a:prstGeom prst="rect">
            <a:avLst/>
          </a:prstGeom>
        </p:spPr>
        <p:txBody>
          <a:bodyPr lIns="0" tIns="0" rIns="0" bIns="0" rtlCol="0" anchor="t">
            <a:spAutoFit/>
          </a:bodyPr>
          <a:lstStyle/>
          <a:p>
            <a:pPr marL="518160" lvl="1" indent="-259080">
              <a:lnSpc>
                <a:spcPts val="3359"/>
              </a:lnSpc>
              <a:buFont typeface="Arial"/>
              <a:buChar char="•"/>
            </a:pPr>
            <a:r>
              <a:rPr lang="en-US" sz="2400" spc="76">
                <a:solidFill>
                  <a:srgbClr val="FFFFFF"/>
                </a:solidFill>
                <a:latin typeface="Barlow"/>
              </a:rPr>
              <a:t>Among the capacity, the hydrogen powered tractor market segmentation includes less than 25 tons and more than 25 tons.</a:t>
            </a:r>
          </a:p>
        </p:txBody>
      </p:sp>
      <p:sp>
        <p:nvSpPr>
          <p:cNvPr id="9" name="TextBox 9"/>
          <p:cNvSpPr txBox="1"/>
          <p:nvPr/>
        </p:nvSpPr>
        <p:spPr>
          <a:xfrm>
            <a:off x="1695784" y="6635115"/>
            <a:ext cx="8814308" cy="2091725"/>
          </a:xfrm>
          <a:prstGeom prst="rect">
            <a:avLst/>
          </a:prstGeom>
        </p:spPr>
        <p:txBody>
          <a:bodyPr lIns="0" tIns="0" rIns="0" bIns="0" rtlCol="0" anchor="t">
            <a:spAutoFit/>
          </a:bodyPr>
          <a:lstStyle/>
          <a:p>
            <a:pPr marL="517862" lvl="1" indent="-258931">
              <a:lnSpc>
                <a:spcPts val="3358"/>
              </a:lnSpc>
              <a:buFont typeface="Arial"/>
              <a:buChar char="•"/>
            </a:pPr>
            <a:r>
              <a:rPr lang="en-US" sz="2398" spc="76">
                <a:solidFill>
                  <a:srgbClr val="FFFFFF"/>
                </a:solidFill>
                <a:latin typeface="Barlow"/>
              </a:rPr>
              <a:t>The demand for hydrogen-powered tractors is anticipated to increase due to the growing need to minimise greenhouse gas emissions, the modernisation of agricultural practises, and the wide range of applications for hydrogen fuel.</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3388" b="-13388"/>
            </a:stretch>
          </a:blipFill>
        </p:spPr>
        <p:txBody>
          <a:bodyPr/>
          <a:lstStyle/>
          <a:p/>
        </p:txBody>
      </p:sp>
      <p:sp>
        <p:nvSpPr>
          <p:cNvPr id="3" name="Freeform 3"/>
          <p:cNvSpPr/>
          <p:nvPr/>
        </p:nvSpPr>
        <p:spPr>
          <a:xfrm>
            <a:off x="9657942" y="3256381"/>
            <a:ext cx="1856432" cy="1749687"/>
          </a:xfrm>
          <a:custGeom>
            <a:rect l="l" t="t" r="r" b="b"/>
            <a:pathLst>
              <a:path w="1856432" h="1749687">
                <a:moveTo>
                  <a:pt x="0" y="0"/>
                </a:moveTo>
                <a:lnTo>
                  <a:pt x="1856432" y="0"/>
                </a:lnTo>
                <a:lnTo>
                  <a:pt x="1856432" y="1749687"/>
                </a:lnTo>
                <a:lnTo>
                  <a:pt x="0" y="1749687"/>
                </a:lnTo>
                <a:lnTo>
                  <a:pt x="0" y="0"/>
                </a:lnTo>
                <a:close/>
              </a:path>
            </a:pathLst>
          </a:custGeom>
          <a:blipFill>
            <a:blip r:embed="rId3"/>
            <a:stretch>
              <a:fillRect/>
            </a:stretch>
          </a:blipFill>
        </p:spPr>
        <p:txBody>
          <a:bodyPr/>
          <a:lstStyle/>
          <a:p/>
        </p:txBody>
      </p:sp>
      <p:sp>
        <p:nvSpPr>
          <p:cNvPr id="4" name="Freeform 4"/>
          <p:cNvSpPr/>
          <p:nvPr/>
        </p:nvSpPr>
        <p:spPr>
          <a:xfrm>
            <a:off x="14338143" y="6857718"/>
            <a:ext cx="2417653" cy="1612255"/>
          </a:xfrm>
          <a:custGeom>
            <a:rect l="l" t="t" r="r" b="b"/>
            <a:pathLst>
              <a:path w="2417653" h="1612255">
                <a:moveTo>
                  <a:pt x="0" y="0"/>
                </a:moveTo>
                <a:lnTo>
                  <a:pt x="2417653" y="0"/>
                </a:lnTo>
                <a:lnTo>
                  <a:pt x="2417653" y="1612255"/>
                </a:lnTo>
                <a:lnTo>
                  <a:pt x="0" y="1612255"/>
                </a:lnTo>
                <a:lnTo>
                  <a:pt x="0" y="0"/>
                </a:lnTo>
                <a:close/>
              </a:path>
            </a:pathLst>
          </a:custGeom>
          <a:blipFill>
            <a:blip r:embed="rId4"/>
            <a:stretch>
              <a:fillRect t="-24763" b="-25190"/>
            </a:stretch>
          </a:blipFill>
        </p:spPr>
        <p:txBody>
          <a:bodyPr/>
          <a:lstStyle/>
          <a:p/>
        </p:txBody>
      </p:sp>
      <p:sp>
        <p:nvSpPr>
          <p:cNvPr id="5" name="Freeform 5"/>
          <p:cNvSpPr/>
          <p:nvPr/>
        </p:nvSpPr>
        <p:spPr>
          <a:xfrm>
            <a:off x="8750501" y="5420924"/>
            <a:ext cx="4248127" cy="1074084"/>
          </a:xfrm>
          <a:custGeom>
            <a:rect l="l" t="t" r="r" b="b"/>
            <a:pathLst>
              <a:path w="4248127" h="1074084">
                <a:moveTo>
                  <a:pt x="0" y="0"/>
                </a:moveTo>
                <a:lnTo>
                  <a:pt x="4248127" y="0"/>
                </a:lnTo>
                <a:lnTo>
                  <a:pt x="4248127" y="1074084"/>
                </a:lnTo>
                <a:lnTo>
                  <a:pt x="0" y="1074084"/>
                </a:lnTo>
                <a:lnTo>
                  <a:pt x="0" y="0"/>
                </a:lnTo>
                <a:close/>
              </a:path>
            </a:pathLst>
          </a:custGeom>
          <a:blipFill>
            <a:blip r:embed="rId5"/>
            <a:stretch>
              <a:fillRect t="-106214" b="-92113"/>
            </a:stretch>
          </a:blipFill>
        </p:spPr>
        <p:txBody>
          <a:bodyPr/>
          <a:lstStyle/>
          <a:p/>
        </p:txBody>
      </p:sp>
      <p:sp>
        <p:nvSpPr>
          <p:cNvPr id="6" name="Freeform 6"/>
          <p:cNvSpPr/>
          <p:nvPr/>
        </p:nvSpPr>
        <p:spPr>
          <a:xfrm>
            <a:off x="14243332" y="3256381"/>
            <a:ext cx="1754414" cy="1754414"/>
          </a:xfrm>
          <a:custGeom>
            <a:rect l="l" t="t" r="r" b="b"/>
            <a:pathLst>
              <a:path w="1754414" h="1754414">
                <a:moveTo>
                  <a:pt x="0" y="0"/>
                </a:moveTo>
                <a:lnTo>
                  <a:pt x="1754413" y="0"/>
                </a:lnTo>
                <a:lnTo>
                  <a:pt x="1754413" y="1754413"/>
                </a:lnTo>
                <a:lnTo>
                  <a:pt x="0" y="1754413"/>
                </a:lnTo>
                <a:lnTo>
                  <a:pt x="0" y="0"/>
                </a:lnTo>
                <a:close/>
              </a:path>
            </a:pathLst>
          </a:custGeom>
          <a:blipFill>
            <a:blip r:embed="rId6"/>
            <a:stretch>
              <a:fillRect/>
            </a:stretch>
          </a:blipFill>
        </p:spPr>
        <p:txBody>
          <a:bodyPr/>
          <a:lstStyle/>
          <a:p/>
        </p:txBody>
      </p:sp>
      <p:sp>
        <p:nvSpPr>
          <p:cNvPr id="7" name="Freeform 7"/>
          <p:cNvSpPr/>
          <p:nvPr/>
        </p:nvSpPr>
        <p:spPr>
          <a:xfrm>
            <a:off x="14069512" y="5010794"/>
            <a:ext cx="2562672" cy="1484214"/>
          </a:xfrm>
          <a:custGeom>
            <a:rect l="l" t="t" r="r" b="b"/>
            <a:pathLst>
              <a:path w="2562672" h="1484214">
                <a:moveTo>
                  <a:pt x="0" y="0"/>
                </a:moveTo>
                <a:lnTo>
                  <a:pt x="2562671" y="0"/>
                </a:lnTo>
                <a:lnTo>
                  <a:pt x="2562671" y="1484214"/>
                </a:lnTo>
                <a:lnTo>
                  <a:pt x="0" y="1484214"/>
                </a:lnTo>
                <a:lnTo>
                  <a:pt x="0" y="0"/>
                </a:lnTo>
                <a:close/>
              </a:path>
            </a:pathLst>
          </a:custGeom>
          <a:blipFill>
            <a:blip r:embed="rId7"/>
            <a:stretch>
              <a:fillRect/>
            </a:stretch>
          </a:blipFill>
        </p:spPr>
        <p:txBody>
          <a:bodyPr/>
          <a:lstStyle/>
          <a:p/>
        </p:txBody>
      </p:sp>
      <p:sp>
        <p:nvSpPr>
          <p:cNvPr id="8" name="Freeform 8"/>
          <p:cNvSpPr/>
          <p:nvPr/>
        </p:nvSpPr>
        <p:spPr>
          <a:xfrm>
            <a:off x="8921968" y="7063143"/>
            <a:ext cx="4645296" cy="762252"/>
          </a:xfrm>
          <a:custGeom>
            <a:rect l="l" t="t" r="r" b="b"/>
            <a:pathLst>
              <a:path w="4645296" h="762252">
                <a:moveTo>
                  <a:pt x="0" y="0"/>
                </a:moveTo>
                <a:lnTo>
                  <a:pt x="4645296" y="0"/>
                </a:lnTo>
                <a:lnTo>
                  <a:pt x="4645296" y="762252"/>
                </a:lnTo>
                <a:lnTo>
                  <a:pt x="0" y="762252"/>
                </a:lnTo>
                <a:lnTo>
                  <a:pt x="0" y="0"/>
                </a:lnTo>
                <a:close/>
              </a:path>
            </a:pathLst>
          </a:custGeom>
          <a:blipFill>
            <a:blip r:embed="rId8"/>
            <a:stretch>
              <a:fillRect t="-120827" b="-121969"/>
            </a:stretch>
          </a:blipFill>
        </p:spPr>
        <p:txBody>
          <a:bodyPr/>
          <a:lstStyle/>
          <a:p/>
        </p:txBody>
      </p:sp>
      <p:sp>
        <p:nvSpPr>
          <p:cNvPr id="9" name="Freeform 9"/>
          <p:cNvSpPr/>
          <p:nvPr/>
        </p:nvSpPr>
        <p:spPr>
          <a:xfrm>
            <a:off x="10179973" y="7918275"/>
            <a:ext cx="2129286" cy="2246396"/>
          </a:xfrm>
          <a:custGeom>
            <a:rect l="l" t="t" r="r" b="b"/>
            <a:pathLst>
              <a:path w="2129286" h="2246396">
                <a:moveTo>
                  <a:pt x="0" y="0"/>
                </a:moveTo>
                <a:lnTo>
                  <a:pt x="2129286" y="0"/>
                </a:lnTo>
                <a:lnTo>
                  <a:pt x="2129286" y="2246397"/>
                </a:lnTo>
                <a:lnTo>
                  <a:pt x="0" y="2246397"/>
                </a:lnTo>
                <a:lnTo>
                  <a:pt x="0" y="0"/>
                </a:lnTo>
                <a:close/>
              </a:path>
            </a:pathLst>
          </a:custGeom>
          <a:blipFill>
            <a:blip r:embed="rId9"/>
            <a:stretch>
              <a:fillRect/>
            </a:stretch>
          </a:blipFill>
        </p:spPr>
        <p:txBody>
          <a:bodyPr/>
          <a:lstStyle/>
          <a:p/>
        </p:txBody>
      </p:sp>
      <p:sp>
        <p:nvSpPr>
          <p:cNvPr id="10" name="Freeform 10"/>
          <p:cNvSpPr/>
          <p:nvPr/>
        </p:nvSpPr>
        <p:spPr>
          <a:xfrm>
            <a:off x="13128203" y="9041473"/>
            <a:ext cx="4837534" cy="659470"/>
          </a:xfrm>
          <a:custGeom>
            <a:rect l="l" t="t" r="r" b="b"/>
            <a:pathLst>
              <a:path w="4837534" h="659470">
                <a:moveTo>
                  <a:pt x="0" y="0"/>
                </a:moveTo>
                <a:lnTo>
                  <a:pt x="4837533" y="0"/>
                </a:lnTo>
                <a:lnTo>
                  <a:pt x="4837533" y="659471"/>
                </a:lnTo>
                <a:lnTo>
                  <a:pt x="0" y="659471"/>
                </a:lnTo>
                <a:lnTo>
                  <a:pt x="0" y="0"/>
                </a:lnTo>
                <a:close/>
              </a:path>
            </a:pathLst>
          </a:custGeom>
          <a:blipFill>
            <a:blip r:embed="rId10"/>
            <a:stretch>
              <a:fillRect l="-16296" t="-200070" r="-14364" b="-203123"/>
            </a:stretch>
          </a:blipFill>
        </p:spPr>
        <p:txBody>
          <a:bodyPr/>
          <a:lstStyle/>
          <a:p/>
        </p:txBody>
      </p:sp>
      <p:sp>
        <p:nvSpPr>
          <p:cNvPr id="11" name="TextBox 11"/>
          <p:cNvSpPr txBox="1"/>
          <p:nvPr/>
        </p:nvSpPr>
        <p:spPr>
          <a:xfrm>
            <a:off x="5446438" y="459143"/>
            <a:ext cx="7395124" cy="1378013"/>
          </a:xfrm>
          <a:prstGeom prst="rect">
            <a:avLst/>
          </a:prstGeom>
        </p:spPr>
        <p:txBody>
          <a:bodyPr lIns="0" tIns="0" rIns="0" bIns="0" rtlCol="0" anchor="t">
            <a:spAutoFit/>
          </a:bodyPr>
          <a:lstStyle/>
          <a:p>
            <a:pPr algn="ctr">
              <a:lnSpc>
                <a:spcPts val="10646"/>
              </a:lnSpc>
            </a:pPr>
            <a:r>
              <a:rPr lang="en-US" sz="7604">
                <a:solidFill>
                  <a:srgbClr val="000000"/>
                </a:solidFill>
                <a:latin typeface="Poppi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sp>
        <p:nvSpPr>
          <p:cNvPr id="3" name="TextBox 3"/>
          <p:cNvSpPr txBox="1"/>
          <p:nvPr/>
        </p:nvSpPr>
        <p:spPr>
          <a:xfrm>
            <a:off x="5492960" y="1104900"/>
            <a:ext cx="7302079" cy="412491"/>
          </a:xfrm>
          <a:prstGeom prst="rect">
            <a:avLst/>
          </a:prstGeom>
        </p:spPr>
        <p:txBody>
          <a:bodyPr lIns="0" tIns="0" rIns="0" bIns="0" rtlCol="0" anchor="t">
            <a:spAutoFit/>
          </a:bodyPr>
          <a:lstStyle/>
          <a:p>
            <a:pPr algn="ctr">
              <a:lnSpc>
                <a:spcPts val="3060"/>
              </a:lnSpc>
            </a:pPr>
            <a:r>
              <a:rPr lang="en-US" sz="3221">
                <a:solidFill>
                  <a:srgbClr val="000000"/>
                </a:solidFill>
                <a:latin typeface="Georgia Pro Bold"/>
              </a:rPr>
              <a:t>For Full Report</a:t>
            </a:r>
          </a:p>
        </p:txBody>
      </p:sp>
      <p:sp>
        <p:nvSpPr>
          <p:cNvPr id="4" name="TextBox 4"/>
          <p:cNvSpPr txBox="1"/>
          <p:nvPr/>
        </p:nvSpPr>
        <p:spPr>
          <a:xfrm>
            <a:off x="4325455" y="1111121"/>
            <a:ext cx="9901050" cy="1446914"/>
          </a:xfrm>
          <a:prstGeom prst="rect">
            <a:avLst/>
          </a:prstGeom>
        </p:spPr>
        <p:txBody>
          <a:bodyPr lIns="0" tIns="0" rIns="0" bIns="0" rtlCol="0" anchor="t">
            <a:spAutoFit/>
          </a:bodyPr>
          <a:lstStyle/>
          <a:p>
            <a:pPr algn="ctr">
              <a:lnSpc>
                <a:spcPts val="11859"/>
              </a:lnSpc>
            </a:pPr>
            <a:r>
              <a:rPr lang="en-US" sz="8471">
                <a:solidFill>
                  <a:srgbClr val="000000"/>
                </a:solidFill>
                <a:latin typeface="Canva Sans 2 Bold"/>
              </a:rPr>
              <a:t>Contact us</a:t>
            </a:r>
          </a:p>
        </p:txBody>
      </p:sp>
      <p:sp>
        <p:nvSpPr>
          <p:cNvPr id="5" name="Freeform 5"/>
          <p:cNvSpPr/>
          <p:nvPr/>
        </p:nvSpPr>
        <p:spPr>
          <a:xfrm>
            <a:off x="7672240" y="2558035"/>
            <a:ext cx="2943520" cy="1871650"/>
          </a:xfrm>
          <a:custGeom>
            <a:rect l="l" t="t" r="r" b="b"/>
            <a:pathLst>
              <a:path w="2943520" h="1871650">
                <a:moveTo>
                  <a:pt x="0" y="0"/>
                </a:moveTo>
                <a:lnTo>
                  <a:pt x="2943520" y="0"/>
                </a:lnTo>
                <a:lnTo>
                  <a:pt x="2943520" y="1871650"/>
                </a:lnTo>
                <a:lnTo>
                  <a:pt x="0" y="1871650"/>
                </a:lnTo>
                <a:lnTo>
                  <a:pt x="0" y="0"/>
                </a:lnTo>
                <a:close/>
              </a:path>
            </a:pathLst>
          </a:custGeom>
          <a:blipFill>
            <a:blip r:embed="rId3"/>
            <a:stretch>
              <a:fillRect/>
            </a:stretch>
          </a:blipFill>
        </p:spPr>
        <p:txBody>
          <a:bodyPr/>
          <a:lstStyle/>
          <a:p/>
        </p:txBody>
      </p:sp>
      <p:sp>
        <p:nvSpPr>
          <p:cNvPr id="6" name="TextBox 6"/>
          <p:cNvSpPr txBox="1"/>
          <p:nvPr/>
        </p:nvSpPr>
        <p:spPr>
          <a:xfrm>
            <a:off x="-714743" y="4296335"/>
            <a:ext cx="19717485" cy="1114121"/>
          </a:xfrm>
          <a:prstGeom prst="rect">
            <a:avLst/>
          </a:prstGeom>
        </p:spPr>
        <p:txBody>
          <a:bodyPr lIns="0" tIns="0" rIns="0" bIns="0" rtlCol="0" anchor="t">
            <a:spAutoFit/>
          </a:bodyPr>
          <a:lstStyle/>
          <a:p>
            <a:pPr algn="ctr">
              <a:lnSpc>
                <a:spcPts val="9108"/>
              </a:lnSpc>
              <a:spcBef>
                <a:spcPct val="0"/>
              </a:spcBef>
            </a:pPr>
            <a:r>
              <a:rPr lang="en-US" sz="6506">
                <a:solidFill>
                  <a:srgbClr val="000000"/>
                </a:solidFill>
                <a:latin typeface="Lato Bold"/>
              </a:rPr>
              <a:t>COGNITIVE MARKET RESEARCH</a:t>
            </a:r>
          </a:p>
        </p:txBody>
      </p:sp>
      <p:sp>
        <p:nvSpPr>
          <p:cNvPr id="7" name="TextBox 7"/>
          <p:cNvSpPr txBox="1"/>
          <p:nvPr/>
        </p:nvSpPr>
        <p:spPr>
          <a:xfrm>
            <a:off x="4596157" y="5396035"/>
            <a:ext cx="9095685" cy="1027424"/>
          </a:xfrm>
          <a:prstGeom prst="rect">
            <a:avLst/>
          </a:prstGeom>
        </p:spPr>
        <p:txBody>
          <a:bodyPr lIns="0" tIns="0" rIns="0" bIns="0" rtlCol="0" anchor="t">
            <a:spAutoFit/>
          </a:bodyPr>
          <a:lstStyle/>
          <a:p>
            <a:pPr algn="ctr">
              <a:lnSpc>
                <a:spcPts val="4181"/>
              </a:lnSpc>
              <a:spcBef>
                <a:spcPct val="0"/>
              </a:spcBef>
            </a:pPr>
            <a:r>
              <a:rPr lang="en-US" sz="2986" spc="298">
                <a:solidFill>
                  <a:srgbClr val="000000"/>
                </a:solidFill>
                <a:latin typeface="Lato"/>
              </a:rPr>
              <a:t>Tel: +1 312-376-8303 | +44 020-8123-0732</a:t>
            </a:r>
          </a:p>
          <a:p>
            <a:pPr algn="ctr">
              <a:lnSpc>
                <a:spcPts val="4181"/>
              </a:lnSpc>
              <a:spcBef>
                <a:spcPct val="0"/>
              </a:spcBef>
            </a:pPr>
            <a:r>
              <a:rPr lang="en-US" sz="2986" spc="298">
                <a:solidFill>
                  <a:srgbClr val="000000"/>
                </a:solidFill>
                <a:latin typeface="Lato"/>
              </a:rPr>
              <a:t>India: (+91) 983-496-8611</a:t>
            </a:r>
          </a:p>
        </p:txBody>
      </p:sp>
      <p:sp>
        <p:nvSpPr>
          <p:cNvPr id="8" name="TextBox 8"/>
          <p:cNvSpPr txBox="1"/>
          <p:nvPr/>
        </p:nvSpPr>
        <p:spPr>
          <a:xfrm>
            <a:off x="2851030" y="6618626"/>
            <a:ext cx="12585940" cy="504168"/>
          </a:xfrm>
          <a:prstGeom prst="rect">
            <a:avLst/>
          </a:prstGeom>
        </p:spPr>
        <p:txBody>
          <a:bodyPr lIns="0" tIns="0" rIns="0" bIns="0" rtlCol="0" anchor="t">
            <a:spAutoFit/>
          </a:bodyPr>
          <a:lstStyle/>
          <a:p>
            <a:pPr algn="ctr">
              <a:lnSpc>
                <a:spcPts val="4176"/>
              </a:lnSpc>
            </a:pPr>
            <a:r>
              <a:rPr lang="en-US" sz="2982" spc="304">
                <a:solidFill>
                  <a:srgbClr val="000000"/>
                </a:solidFill>
                <a:latin typeface="Lato"/>
              </a:rPr>
              <a:t>sales@cognitivemarketresearch.com</a:t>
            </a:r>
          </a:p>
        </p:txBody>
      </p:sp>
      <p:sp>
        <p:nvSpPr>
          <p:cNvPr id="9" name="TextBox 9"/>
          <p:cNvSpPr txBox="1"/>
          <p:nvPr/>
        </p:nvSpPr>
        <p:spPr>
          <a:xfrm>
            <a:off x="1512193" y="7284719"/>
            <a:ext cx="15747107" cy="730597"/>
          </a:xfrm>
          <a:prstGeom prst="rect">
            <a:avLst/>
          </a:prstGeom>
        </p:spPr>
        <p:txBody>
          <a:bodyPr lIns="0" tIns="0" rIns="0" bIns="0" rtlCol="0" anchor="t">
            <a:spAutoFit/>
          </a:bodyPr>
          <a:lstStyle/>
          <a:p>
            <a:pPr>
              <a:lnSpc>
                <a:spcPts val="5930"/>
              </a:lnSpc>
              <a:spcBef>
                <a:spcPct val="0"/>
              </a:spcBef>
            </a:pPr>
            <a:r>
              <a:rPr lang="en-US" sz="4236" spc="423">
                <a:solidFill>
                  <a:srgbClr val="000000"/>
                </a:solidFill>
                <a:latin typeface="Lato"/>
              </a:rPr>
              <a:t>Access the Full Report: </a:t>
            </a:r>
            <a:r>
              <a:rPr lang="en-US" sz="4236" u="sng" spc="423">
                <a:solidFill>
                  <a:srgbClr val="000000"/>
                </a:solidFill>
                <a:latin typeface="Lato"/>
                <a:hlinkClick r:id="rId4" tooltip="https://tinyurl.com/yc2vy8f5"/>
              </a:rPr>
              <a:t>https://tinyurl.com/yc2vy8f5</a:t>
            </a:r>
          </a:p>
        </p:txBody>
      </p:sp>
      <p:sp>
        <p:nvSpPr>
          <p:cNvPr id="10" name="TextBox 10"/>
          <p:cNvSpPr txBox="1"/>
          <p:nvPr/>
        </p:nvSpPr>
        <p:spPr>
          <a:xfrm>
            <a:off x="4757670" y="9320224"/>
            <a:ext cx="9468835" cy="798825"/>
          </a:xfrm>
          <a:prstGeom prst="rect">
            <a:avLst/>
          </a:prstGeom>
        </p:spPr>
        <p:txBody>
          <a:bodyPr lIns="0" tIns="0" rIns="0" bIns="0" rtlCol="0" anchor="t">
            <a:spAutoFit/>
          </a:bodyPr>
          <a:lstStyle/>
          <a:p>
            <a:pPr algn="ctr">
              <a:lnSpc>
                <a:spcPts val="3079"/>
              </a:lnSpc>
            </a:pPr>
            <a:r>
              <a:rPr lang="en-US" sz="2933" spc="293">
                <a:solidFill>
                  <a:srgbClr val="000000"/>
                </a:solidFill>
                <a:latin typeface="Lato"/>
              </a:rPr>
              <a:t>Please visit our website:</a:t>
            </a:r>
          </a:p>
          <a:p>
            <a:pPr algn="ctr">
              <a:lnSpc>
                <a:spcPts val="3079"/>
              </a:lnSpc>
            </a:pPr>
            <a:r>
              <a:rPr lang="en-US" sz="2933" u="sng" spc="29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50</Paragraphs>
  <Slides>9</Slides>
  <Notes>0</Notes>
  <TotalTime>1</TotalTime>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Hydrogen Powered Tractor Market Report 2023</dc:title>
  <cp:lastModifiedBy>decipher market</cp:lastModifiedBy>
  <cp:revision>2</cp:revision>
  <dcterms:created xsi:type="dcterms:W3CDTF">2006-08-16T00:00:00Z</dcterms:created>
  <dcterms:modified xsi:type="dcterms:W3CDTF">2024-04-17T09:37:09Z</dcterms:modified>
</cp:coreProperties>
</file>