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986esp4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224" b="-6224"/>
            </a:stretch>
          </a:blipFill>
        </p:spPr>
        <p:txBody>
          <a:bodyPr/>
          <a:lstStyle/>
          <a:p/>
        </p:txBody>
      </p:sp>
      <p:grpSp>
        <p:nvGrpSpPr>
          <p:cNvPr id="3" name="Group 3"/>
          <p:cNvGrpSpPr/>
          <p:nvPr/>
        </p:nvGrpSpPr>
        <p:grpSpPr>
          <a:xfrm>
            <a:off x="0" y="0"/>
            <a:ext cx="8892445" cy="10287000"/>
            <a:chExt cx="2342043" cy="2709333"/>
          </a:xfrm>
        </p:grpSpPr>
        <p:sp>
          <p:nvSpPr>
            <p:cNvPr id="4" name="Freeform 4"/>
            <p:cNvSpPr/>
            <p:nvPr/>
          </p:nvSpPr>
          <p:spPr>
            <a:xfrm>
              <a:off x="0" y="0"/>
              <a:ext cx="2342043" cy="2709333"/>
            </a:xfrm>
            <a:custGeom>
              <a:rect l="l" t="t" r="r" b="b"/>
              <a:pathLst>
                <a:path w="2342043" h="2709333">
                  <a:moveTo>
                    <a:pt x="0" y="0"/>
                  </a:moveTo>
                  <a:lnTo>
                    <a:pt x="2342043" y="0"/>
                  </a:lnTo>
                  <a:lnTo>
                    <a:pt x="2342043" y="2709333"/>
                  </a:lnTo>
                  <a:lnTo>
                    <a:pt x="0" y="2709333"/>
                  </a:lnTo>
                  <a:close/>
                </a:path>
              </a:pathLst>
            </a:custGeom>
            <a:solidFill>
              <a:srgbClr val="2E2B25">
                <a:alpha val="69804"/>
              </a:srgbClr>
            </a:solidFill>
          </p:spPr>
          <p:txBody>
            <a:bodyPr/>
            <a:lstStyle/>
            <a:p/>
          </p:txBody>
        </p:sp>
        <p:sp>
          <p:nvSpPr>
            <p:cNvPr id="5" name="TextBox 5"/>
            <p:cNvSpPr txBox="1"/>
            <p:nvPr/>
          </p:nvSpPr>
          <p:spPr>
            <a:xfrm>
              <a:off x="0" y="-38100"/>
              <a:ext cx="234204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7674"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28837" y="3721667"/>
            <a:ext cx="8634771" cy="4117024"/>
          </a:xfrm>
          <a:prstGeom prst="rect">
            <a:avLst/>
          </a:prstGeom>
        </p:spPr>
        <p:txBody>
          <a:bodyPr lIns="0" tIns="0" rIns="0" bIns="0" rtlCol="0" anchor="t">
            <a:spAutoFit/>
          </a:bodyPr>
          <a:lstStyle/>
          <a:p>
            <a:pPr>
              <a:lnSpc>
                <a:spcPts val="6370"/>
              </a:lnSpc>
            </a:pPr>
            <a:r>
              <a:rPr lang="en-US" sz="6600">
                <a:solidFill>
                  <a:srgbClr val="FFFFFF"/>
                </a:solidFill>
                <a:latin typeface="Canva Sans"/>
              </a:rPr>
              <a:t>GLOBAL </a:t>
            </a:r>
          </a:p>
          <a:p>
            <a:pPr>
              <a:lnSpc>
                <a:spcPts val="6370"/>
              </a:lnSpc>
            </a:pPr>
            <a:r>
              <a:rPr lang="en-US" sz="6600">
                <a:solidFill>
                  <a:srgbClr val="FFFFFF"/>
                </a:solidFill>
                <a:latin typeface="Canva Sans"/>
              </a:rPr>
              <a:t>HOUSEHOLD BREAD MACHINE</a:t>
            </a:r>
          </a:p>
          <a:p>
            <a:pPr>
              <a:lnSpc>
                <a:spcPts val="6370"/>
              </a:lnSpc>
            </a:pPr>
            <a:r>
              <a:rPr lang="en-US" sz="6600">
                <a:solidFill>
                  <a:srgbClr val="FFFFFF"/>
                </a:solidFill>
                <a:latin typeface="Canva Sans"/>
              </a:rPr>
              <a:t>MARKET REPORT </a:t>
            </a:r>
          </a:p>
          <a:p>
            <a:pPr>
              <a:lnSpc>
                <a:spcPts val="6370"/>
              </a:lnSpc>
            </a:pPr>
            <a:r>
              <a:rPr lang="en-US" sz="66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476449" y="1841582"/>
            <a:ext cx="15335103" cy="6939484"/>
            <a:chExt cx="4038875" cy="1827683"/>
          </a:xfrm>
        </p:grpSpPr>
        <p:sp>
          <p:nvSpPr>
            <p:cNvPr id="4" name="Freeform 4"/>
            <p:cNvSpPr/>
            <p:nvPr/>
          </p:nvSpPr>
          <p:spPr>
            <a:xfrm>
              <a:off x="0" y="0"/>
              <a:ext cx="4038875" cy="1827683"/>
            </a:xfrm>
            <a:custGeom>
              <a:rect l="l" t="t" r="r" b="b"/>
              <a:pathLst>
                <a:path w="4038875" h="1827683">
                  <a:moveTo>
                    <a:pt x="0" y="0"/>
                  </a:moveTo>
                  <a:lnTo>
                    <a:pt x="4038875" y="0"/>
                  </a:lnTo>
                  <a:lnTo>
                    <a:pt x="4038875" y="1827683"/>
                  </a:lnTo>
                  <a:lnTo>
                    <a:pt x="0" y="1827683"/>
                  </a:lnTo>
                  <a:close/>
                </a:path>
              </a:pathLst>
            </a:custGeom>
            <a:solidFill>
              <a:srgbClr val="37291D">
                <a:alpha val="84706"/>
              </a:srgbClr>
            </a:solidFill>
          </p:spPr>
          <p:txBody>
            <a:bodyPr/>
            <a:lstStyle/>
            <a:p/>
          </p:txBody>
        </p:sp>
        <p:sp>
          <p:nvSpPr>
            <p:cNvPr id="5" name="TextBox 5"/>
            <p:cNvSpPr txBox="1"/>
            <p:nvPr/>
          </p:nvSpPr>
          <p:spPr>
            <a:xfrm>
              <a:off x="0" y="-38100"/>
              <a:ext cx="4038875" cy="186578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930142" y="3418608"/>
            <a:ext cx="14427716" cy="4751071"/>
          </a:xfrm>
          <a:prstGeom prst="rect">
            <a:avLst/>
          </a:prstGeom>
        </p:spPr>
        <p:txBody>
          <a:bodyPr lIns="0" tIns="0" rIns="0" bIns="0" rtlCol="0" anchor="t">
            <a:spAutoFit/>
          </a:bodyPr>
          <a:lstStyle/>
          <a:p>
            <a:pPr>
              <a:lnSpc>
                <a:spcPts val="3779"/>
              </a:lnSpc>
              <a:spcBef>
                <a:spcPct val="0"/>
              </a:spcBef>
            </a:pPr>
            <a:r>
              <a:rPr lang="en-US" sz="2699">
                <a:solidFill>
                  <a:srgbClr val="FFFFFF"/>
                </a:solidFill>
                <a:latin typeface="Canva Sans"/>
              </a:rPr>
              <a:t>The demand for bread makers is primarily being driven by rising disposable income in both developed and emerging nations, as well as increasing knowledge of the usage of basic technological appliances at home. A significant portion of the market's growth rate is being driven by the increasing number of working women throughout the world and convenient meal preparation at home. There are more dual-working families in both developed and emerging nations, which is increasing market demand. The bread maker industry is expected to grow as a result of people using fully automated equipment more frequently to produce fresh bread. A few other elements balancing the market's growth pace include the employment of cutting-edge technologies and the introduction of a variety of user-friendly features in bread makers. </a:t>
            </a:r>
          </a:p>
        </p:txBody>
      </p:sp>
      <p:sp>
        <p:nvSpPr>
          <p:cNvPr id="7" name="TextBox 7"/>
          <p:cNvSpPr txBox="1"/>
          <p:nvPr/>
        </p:nvSpPr>
        <p:spPr>
          <a:xfrm>
            <a:off x="5093353" y="2298604"/>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8563697" y="4082534"/>
            <a:ext cx="10392661" cy="3146369"/>
            <a:chExt cx="860407" cy="260488"/>
          </a:xfrm>
        </p:grpSpPr>
        <p:sp>
          <p:nvSpPr>
            <p:cNvPr id="4" name="Freeform 4"/>
            <p:cNvSpPr/>
            <p:nvPr/>
          </p:nvSpPr>
          <p:spPr>
            <a:xfrm>
              <a:off x="0" y="0"/>
              <a:ext cx="860407" cy="260488"/>
            </a:xfrm>
            <a:custGeom>
              <a:rect l="l" t="t" r="r" b="b"/>
              <a:pathLst>
                <a:path w="860407" h="260488">
                  <a:moveTo>
                    <a:pt x="74494" y="0"/>
                  </a:moveTo>
                  <a:lnTo>
                    <a:pt x="785913" y="0"/>
                  </a:lnTo>
                  <a:cubicBezTo>
                    <a:pt x="827055" y="0"/>
                    <a:pt x="860407" y="33352"/>
                    <a:pt x="860407" y="74494"/>
                  </a:cubicBezTo>
                  <a:lnTo>
                    <a:pt x="860407" y="185993"/>
                  </a:lnTo>
                  <a:cubicBezTo>
                    <a:pt x="860407" y="227135"/>
                    <a:pt x="827055" y="260488"/>
                    <a:pt x="785913" y="260488"/>
                  </a:cubicBezTo>
                  <a:lnTo>
                    <a:pt x="74494" y="260488"/>
                  </a:lnTo>
                  <a:cubicBezTo>
                    <a:pt x="33352" y="260488"/>
                    <a:pt x="0" y="227135"/>
                    <a:pt x="0" y="185993"/>
                  </a:cubicBezTo>
                  <a:lnTo>
                    <a:pt x="0" y="74494"/>
                  </a:lnTo>
                  <a:cubicBezTo>
                    <a:pt x="0" y="33352"/>
                    <a:pt x="33352" y="0"/>
                    <a:pt x="74494" y="0"/>
                  </a:cubicBezTo>
                  <a:close/>
                </a:path>
              </a:pathLst>
            </a:custGeom>
            <a:solidFill>
              <a:srgbClr val="9F5C2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991516" y="4469120"/>
            <a:ext cx="2538429" cy="2535256"/>
          </a:xfrm>
          <a:custGeom>
            <a:rect l="l" t="t" r="r" b="b"/>
            <a:pathLst>
              <a:path w="2538429" h="2535256">
                <a:moveTo>
                  <a:pt x="0" y="0"/>
                </a:moveTo>
                <a:lnTo>
                  <a:pt x="2538429" y="0"/>
                </a:lnTo>
                <a:lnTo>
                  <a:pt x="2538429" y="2535257"/>
                </a:lnTo>
                <a:lnTo>
                  <a:pt x="0" y="2535257"/>
                </a:lnTo>
                <a:lnTo>
                  <a:pt x="0" y="0"/>
                </a:lnTo>
                <a:close/>
              </a:path>
            </a:pathLst>
          </a:custGeom>
          <a:blipFill>
            <a:blip r:embed="rId3"/>
            <a:stretch>
              <a:fillRect/>
            </a:stretch>
          </a:blipFill>
        </p:spPr>
        <p:txBody>
          <a:bodyPr/>
          <a:lstStyle/>
          <a:p/>
        </p:txBody>
      </p:sp>
      <p:grpSp>
        <p:nvGrpSpPr>
          <p:cNvPr id="7" name="Group 7"/>
          <p:cNvGrpSpPr/>
          <p:nvPr/>
        </p:nvGrpSpPr>
        <p:grpSpPr>
          <a:xfrm>
            <a:off x="8932333" y="4367664"/>
            <a:ext cx="2501045" cy="2501045"/>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266794" y="5005919"/>
            <a:ext cx="1832124" cy="1541018"/>
          </a:xfrm>
          <a:prstGeom prst="rect">
            <a:avLst/>
          </a:prstGeom>
        </p:spPr>
        <p:txBody>
          <a:bodyPr lIns="0" tIns="0" rIns="0" bIns="0" rtlCol="0" anchor="t">
            <a:spAutoFit/>
          </a:bodyPr>
          <a:lstStyle/>
          <a:p>
            <a:pPr algn="ctr">
              <a:lnSpc>
                <a:spcPts val="3668"/>
              </a:lnSpc>
            </a:pPr>
            <a:r>
              <a:rPr lang="en-US" sz="5395">
                <a:solidFill>
                  <a:srgbClr val="1E3048"/>
                </a:solidFill>
                <a:latin typeface="Poppins Bold"/>
              </a:rPr>
              <a:t>2023- 2030</a:t>
            </a:r>
          </a:p>
        </p:txBody>
      </p:sp>
      <p:sp>
        <p:nvSpPr>
          <p:cNvPr id="14" name="TextBox 14"/>
          <p:cNvSpPr txBox="1"/>
          <p:nvPr/>
        </p:nvSpPr>
        <p:spPr>
          <a:xfrm>
            <a:off x="11305243" y="4558592"/>
            <a:ext cx="6982757" cy="2064197"/>
          </a:xfrm>
          <a:prstGeom prst="rect">
            <a:avLst/>
          </a:prstGeom>
        </p:spPr>
        <p:txBody>
          <a:bodyPr lIns="0" tIns="0" rIns="0" bIns="0" rtlCol="0" anchor="t">
            <a:spAutoFit/>
          </a:bodyPr>
          <a:lstStyle/>
          <a:p>
            <a:pPr algn="ctr">
              <a:lnSpc>
                <a:spcPts val="8096"/>
              </a:lnSpc>
            </a:pPr>
            <a:r>
              <a:rPr lang="en-US" sz="5783">
                <a:solidFill>
                  <a:srgbClr val="FFFFFF"/>
                </a:solidFill>
                <a:latin typeface="Poppins"/>
              </a:rPr>
              <a:t>CAGR</a:t>
            </a:r>
          </a:p>
          <a:p>
            <a:pPr algn="ctr">
              <a:lnSpc>
                <a:spcPts val="8096"/>
              </a:lnSpc>
              <a:spcBef>
                <a:spcPct val="0"/>
              </a:spcBef>
            </a:pPr>
            <a:r>
              <a:rPr lang="en-US" sz="5783">
                <a:solidFill>
                  <a:srgbClr val="FFFFFF"/>
                </a:solidFill>
                <a:latin typeface="Poppins"/>
              </a:rPr>
              <a:t>7.90%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4570" y="1506488"/>
            <a:ext cx="6862635" cy="2700713"/>
            <a:chExt cx="9230786" cy="3632672"/>
          </a:xfrm>
        </p:grpSpPr>
        <p:sp>
          <p:nvSpPr>
            <p:cNvPr id="7" name="Freeform 7"/>
            <p:cNvSpPr/>
            <p:nvPr/>
          </p:nvSpPr>
          <p:spPr>
            <a:xfrm>
              <a:off x="0" y="0"/>
              <a:ext cx="9230786" cy="3632672"/>
            </a:xfrm>
            <a:custGeom>
              <a:rect l="l" t="t" r="r" b="b"/>
              <a:pathLst>
                <a:path w="9230786" h="3632671">
                  <a:moveTo>
                    <a:pt x="9106326" y="3632672"/>
                  </a:moveTo>
                  <a:lnTo>
                    <a:pt x="124460" y="3632672"/>
                  </a:lnTo>
                  <a:cubicBezTo>
                    <a:pt x="55880" y="3632672"/>
                    <a:pt x="0" y="3576793"/>
                    <a:pt x="0" y="3508212"/>
                  </a:cubicBezTo>
                  <a:lnTo>
                    <a:pt x="0" y="124460"/>
                  </a:lnTo>
                  <a:cubicBezTo>
                    <a:pt x="0" y="55880"/>
                    <a:pt x="55880" y="0"/>
                    <a:pt x="124460" y="0"/>
                  </a:cubicBezTo>
                  <a:lnTo>
                    <a:pt x="9106326" y="0"/>
                  </a:lnTo>
                  <a:cubicBezTo>
                    <a:pt x="9174906" y="0"/>
                    <a:pt x="9230786" y="55880"/>
                    <a:pt x="9230786" y="124460"/>
                  </a:cubicBezTo>
                  <a:lnTo>
                    <a:pt x="9230786" y="3508213"/>
                  </a:lnTo>
                  <a:cubicBezTo>
                    <a:pt x="9230786" y="3576793"/>
                    <a:pt x="9174906" y="3632672"/>
                    <a:pt x="9106326" y="3632672"/>
                  </a:cubicBezTo>
                  <a:close/>
                </a:path>
              </a:pathLst>
            </a:custGeom>
            <a:solidFill>
              <a:srgbClr val="D9273F"/>
            </a:solidFill>
          </p:spPr>
          <p:txBody>
            <a:bodyPr/>
            <a:lstStyle/>
            <a:p/>
          </p:txBody>
        </p:sp>
      </p:grpSp>
      <p:grpSp>
        <p:nvGrpSpPr>
          <p:cNvPr id="8" name="Group 8"/>
          <p:cNvGrpSpPr/>
          <p:nvPr/>
        </p:nvGrpSpPr>
        <p:grpSpPr>
          <a:xfrm rot="5400000">
            <a:off x="1248331" y="1018679"/>
            <a:ext cx="764714" cy="326137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24570" y="4387309"/>
            <a:ext cx="6862635" cy="2700713"/>
            <a:chExt cx="9230786" cy="3632672"/>
          </a:xfrm>
        </p:grpSpPr>
        <p:sp>
          <p:nvSpPr>
            <p:cNvPr id="11" name="Freeform 11"/>
            <p:cNvSpPr/>
            <p:nvPr/>
          </p:nvSpPr>
          <p:spPr>
            <a:xfrm>
              <a:off x="0" y="0"/>
              <a:ext cx="9230786" cy="3632672"/>
            </a:xfrm>
            <a:custGeom>
              <a:rect l="l" t="t" r="r" b="b"/>
              <a:pathLst>
                <a:path w="9230786" h="3632671">
                  <a:moveTo>
                    <a:pt x="9106326" y="3632672"/>
                  </a:moveTo>
                  <a:lnTo>
                    <a:pt x="124460" y="3632672"/>
                  </a:lnTo>
                  <a:cubicBezTo>
                    <a:pt x="55880" y="3632672"/>
                    <a:pt x="0" y="3576793"/>
                    <a:pt x="0" y="3508212"/>
                  </a:cubicBezTo>
                  <a:lnTo>
                    <a:pt x="0" y="124460"/>
                  </a:lnTo>
                  <a:cubicBezTo>
                    <a:pt x="0" y="55880"/>
                    <a:pt x="55880" y="0"/>
                    <a:pt x="124460" y="0"/>
                  </a:cubicBezTo>
                  <a:lnTo>
                    <a:pt x="9106326" y="0"/>
                  </a:lnTo>
                  <a:cubicBezTo>
                    <a:pt x="9174906" y="0"/>
                    <a:pt x="9230786" y="55880"/>
                    <a:pt x="9230786" y="124460"/>
                  </a:cubicBezTo>
                  <a:lnTo>
                    <a:pt x="9230786" y="3508213"/>
                  </a:lnTo>
                  <a:cubicBezTo>
                    <a:pt x="9230786" y="3576793"/>
                    <a:pt x="9174906" y="3632672"/>
                    <a:pt x="9106326" y="3632672"/>
                  </a:cubicBezTo>
                  <a:close/>
                </a:path>
              </a:pathLst>
            </a:custGeom>
            <a:solidFill>
              <a:srgbClr val="AE612F"/>
            </a:solidFill>
          </p:spPr>
          <p:txBody>
            <a:bodyPr/>
            <a:lstStyle/>
            <a:p/>
          </p:txBody>
        </p:sp>
      </p:grpSp>
      <p:grpSp>
        <p:nvGrpSpPr>
          <p:cNvPr id="12" name="Group 12"/>
          <p:cNvGrpSpPr/>
          <p:nvPr/>
        </p:nvGrpSpPr>
        <p:grpSpPr>
          <a:xfrm rot="5400000">
            <a:off x="1248331" y="3899501"/>
            <a:ext cx="764714" cy="326137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31599" y="2538040"/>
            <a:ext cx="2798179" cy="341294"/>
          </a:xfrm>
          <a:prstGeom prst="rect">
            <a:avLst/>
          </a:prstGeom>
        </p:spPr>
        <p:txBody>
          <a:bodyPr lIns="0" tIns="0" rIns="0" bIns="0" rtlCol="0" anchor="t">
            <a:spAutoFit/>
          </a:bodyPr>
          <a:lstStyle/>
          <a:p>
            <a:pPr algn="ctr">
              <a:lnSpc>
                <a:spcPts val="2621"/>
              </a:lnSpc>
            </a:pPr>
            <a:r>
              <a:rPr lang="en-US" sz="2595">
                <a:solidFill>
                  <a:srgbClr val="43B4BE"/>
                </a:solidFill>
                <a:latin typeface="Montserrat Classic"/>
              </a:rPr>
              <a:t>Type Segment</a:t>
            </a:r>
          </a:p>
        </p:txBody>
      </p:sp>
      <p:sp>
        <p:nvSpPr>
          <p:cNvPr id="16" name="TextBox 16"/>
          <p:cNvSpPr txBox="1"/>
          <p:nvPr/>
        </p:nvSpPr>
        <p:spPr>
          <a:xfrm>
            <a:off x="3261376" y="1558384"/>
            <a:ext cx="5471533" cy="2647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Plastic Bread Machine</a:t>
            </a:r>
          </a:p>
          <a:p>
            <a:pPr marL="647700" lvl="1" indent="-323850">
              <a:lnSpc>
                <a:spcPts val="4200"/>
              </a:lnSpc>
              <a:buFont typeface="Arial"/>
              <a:buChar char="•"/>
            </a:pPr>
            <a:r>
              <a:rPr lang="en-US" sz="3000">
                <a:solidFill>
                  <a:srgbClr val="FFFFFF"/>
                </a:solidFill>
                <a:latin typeface="Montserrat"/>
              </a:rPr>
              <a:t>Stainless Steel Bread Machine</a:t>
            </a:r>
          </a:p>
          <a:p>
            <a:pPr marL="647700" lvl="1" indent="-323850">
              <a:lnSpc>
                <a:spcPts val="4200"/>
              </a:lnSpc>
              <a:buFont typeface="Arial"/>
              <a:buChar char="•"/>
            </a:pPr>
            <a:r>
              <a:rPr lang="en-US" sz="3000">
                <a:solidFill>
                  <a:srgbClr val="FFFFFF"/>
                </a:solidFill>
                <a:latin typeface="Montserrat"/>
              </a:rPr>
              <a:t>Cold Plate Bread Machine</a:t>
            </a:r>
          </a:p>
        </p:txBody>
      </p:sp>
      <p:sp>
        <p:nvSpPr>
          <p:cNvPr id="17" name="TextBox 17"/>
          <p:cNvSpPr txBox="1"/>
          <p:nvPr/>
        </p:nvSpPr>
        <p:spPr>
          <a:xfrm>
            <a:off x="231599" y="5191125"/>
            <a:ext cx="2798179" cy="667590"/>
          </a:xfrm>
          <a:prstGeom prst="rect">
            <a:avLst/>
          </a:prstGeom>
        </p:spPr>
        <p:txBody>
          <a:bodyPr lIns="0" tIns="0" rIns="0" bIns="0" rtlCol="0" anchor="t">
            <a:spAutoFit/>
          </a:bodyPr>
          <a:lstStyle/>
          <a:p>
            <a:pPr algn="ctr">
              <a:lnSpc>
                <a:spcPts val="2621"/>
              </a:lnSpc>
            </a:pPr>
            <a:r>
              <a:rPr lang="en-US" sz="2595">
                <a:solidFill>
                  <a:srgbClr val="43B4BE"/>
                </a:solidFill>
                <a:latin typeface="Montserrat Classic"/>
              </a:rPr>
              <a:t>Distribution Channel</a:t>
            </a:r>
          </a:p>
        </p:txBody>
      </p:sp>
      <p:grpSp>
        <p:nvGrpSpPr>
          <p:cNvPr id="18" name="Group 18"/>
          <p:cNvGrpSpPr/>
          <p:nvPr/>
        </p:nvGrpSpPr>
        <p:grpSpPr>
          <a:xfrm>
            <a:off x="2124570" y="7268131"/>
            <a:ext cx="6862635" cy="2700713"/>
            <a:chExt cx="9230786" cy="3632672"/>
          </a:xfrm>
        </p:grpSpPr>
        <p:sp>
          <p:nvSpPr>
            <p:cNvPr id="19" name="Freeform 19"/>
            <p:cNvSpPr/>
            <p:nvPr/>
          </p:nvSpPr>
          <p:spPr>
            <a:xfrm>
              <a:off x="0" y="0"/>
              <a:ext cx="9230786" cy="3632672"/>
            </a:xfrm>
            <a:custGeom>
              <a:rect l="l" t="t" r="r" b="b"/>
              <a:pathLst>
                <a:path w="9230786" h="3632671">
                  <a:moveTo>
                    <a:pt x="9106326" y="3632672"/>
                  </a:moveTo>
                  <a:lnTo>
                    <a:pt x="124460" y="3632672"/>
                  </a:lnTo>
                  <a:cubicBezTo>
                    <a:pt x="55880" y="3632672"/>
                    <a:pt x="0" y="3576793"/>
                    <a:pt x="0" y="3508212"/>
                  </a:cubicBezTo>
                  <a:lnTo>
                    <a:pt x="0" y="124460"/>
                  </a:lnTo>
                  <a:cubicBezTo>
                    <a:pt x="0" y="55880"/>
                    <a:pt x="55880" y="0"/>
                    <a:pt x="124460" y="0"/>
                  </a:cubicBezTo>
                  <a:lnTo>
                    <a:pt x="9106326" y="0"/>
                  </a:lnTo>
                  <a:cubicBezTo>
                    <a:pt x="9174906" y="0"/>
                    <a:pt x="9230786" y="55880"/>
                    <a:pt x="9230786" y="124460"/>
                  </a:cubicBezTo>
                  <a:lnTo>
                    <a:pt x="9230786" y="3508213"/>
                  </a:lnTo>
                  <a:cubicBezTo>
                    <a:pt x="9230786" y="3576793"/>
                    <a:pt x="9174906" y="3632672"/>
                    <a:pt x="9106326" y="3632672"/>
                  </a:cubicBezTo>
                  <a:close/>
                </a:path>
              </a:pathLst>
            </a:custGeom>
            <a:solidFill>
              <a:srgbClr val="2A211C"/>
            </a:solidFill>
          </p:spPr>
          <p:txBody>
            <a:bodyPr/>
            <a:lstStyle/>
            <a:p/>
          </p:txBody>
        </p:sp>
      </p:grpSp>
      <p:grpSp>
        <p:nvGrpSpPr>
          <p:cNvPr id="20" name="Group 20"/>
          <p:cNvGrpSpPr/>
          <p:nvPr/>
        </p:nvGrpSpPr>
        <p:grpSpPr>
          <a:xfrm rot="5400000">
            <a:off x="1248331" y="6780322"/>
            <a:ext cx="764714" cy="3261376"/>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231599" y="8076279"/>
            <a:ext cx="2798179" cy="667590"/>
          </a:xfrm>
          <a:prstGeom prst="rect">
            <a:avLst/>
          </a:prstGeom>
        </p:spPr>
        <p:txBody>
          <a:bodyPr lIns="0" tIns="0" rIns="0" bIns="0" rtlCol="0" anchor="t">
            <a:spAutoFit/>
          </a:bodyPr>
          <a:lstStyle/>
          <a:p>
            <a:pPr algn="ctr">
              <a:lnSpc>
                <a:spcPts val="2621"/>
              </a:lnSpc>
            </a:pPr>
            <a:r>
              <a:rPr lang="en-US" sz="2595">
                <a:solidFill>
                  <a:srgbClr val="43B4BE"/>
                </a:solidFill>
                <a:latin typeface="Montserrat Classic"/>
              </a:rPr>
              <a:t>Capacity Segment</a:t>
            </a:r>
          </a:p>
        </p:txBody>
      </p:sp>
      <p:sp>
        <p:nvSpPr>
          <p:cNvPr id="23" name="TextBox 23"/>
          <p:cNvSpPr txBox="1"/>
          <p:nvPr/>
        </p:nvSpPr>
        <p:spPr>
          <a:xfrm>
            <a:off x="3515671" y="5086350"/>
            <a:ext cx="5471533"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Online</a:t>
            </a:r>
          </a:p>
          <a:p>
            <a:pPr marL="647700" lvl="1" indent="-323850">
              <a:lnSpc>
                <a:spcPts val="4200"/>
              </a:lnSpc>
              <a:buFont typeface="Arial"/>
              <a:buChar char="•"/>
            </a:pPr>
            <a:r>
              <a:rPr lang="en-US" sz="3000">
                <a:solidFill>
                  <a:srgbClr val="FFFFFF"/>
                </a:solidFill>
                <a:latin typeface="Montserrat"/>
              </a:rPr>
              <a:t>Offline</a:t>
            </a:r>
          </a:p>
        </p:txBody>
      </p:sp>
      <p:sp>
        <p:nvSpPr>
          <p:cNvPr id="24" name="TextBox 24"/>
          <p:cNvSpPr txBox="1"/>
          <p:nvPr/>
        </p:nvSpPr>
        <p:spPr>
          <a:xfrm>
            <a:off x="3261376" y="7532638"/>
            <a:ext cx="5471533"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Less Than 500g</a:t>
            </a:r>
          </a:p>
          <a:p>
            <a:pPr marL="647700" lvl="1" indent="-323850">
              <a:lnSpc>
                <a:spcPts val="4200"/>
              </a:lnSpc>
              <a:buFont typeface="Arial"/>
              <a:buChar char="•"/>
            </a:pPr>
            <a:r>
              <a:rPr lang="en-US" sz="3000">
                <a:solidFill>
                  <a:srgbClr val="FFFFFF"/>
                </a:solidFill>
                <a:latin typeface="Montserrat"/>
              </a:rPr>
              <a:t>500-750g</a:t>
            </a:r>
          </a:p>
          <a:p>
            <a:pPr marL="647700" lvl="1" indent="-323850">
              <a:lnSpc>
                <a:spcPts val="4200"/>
              </a:lnSpc>
              <a:buFont typeface="Arial"/>
              <a:buChar char="•"/>
            </a:pPr>
            <a:r>
              <a:rPr lang="en-US" sz="3000">
                <a:solidFill>
                  <a:srgbClr val="FFFFFF"/>
                </a:solidFill>
                <a:latin typeface="Montserrat"/>
              </a:rPr>
              <a:t>750-1000g</a:t>
            </a:r>
          </a:p>
          <a:p>
            <a:pPr marL="647700" lvl="1" indent="-323850">
              <a:lnSpc>
                <a:spcPts val="4200"/>
              </a:lnSpc>
              <a:buFont typeface="Arial"/>
              <a:buChar char="•"/>
            </a:pPr>
            <a:r>
              <a:rPr lang="en-US" sz="3000">
                <a:solidFill>
                  <a:srgbClr val="FFFFFF"/>
                </a:solidFill>
                <a:latin typeface="Montserrat"/>
              </a:rPr>
              <a:t>More Than 1000g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028700"/>
            <a:ext cx="10832989" cy="8950758"/>
          </a:xfrm>
          <a:custGeom>
            <a:rect l="l" t="t" r="r" b="b"/>
            <a:pathLst>
              <a:path w="10832989" h="8950758">
                <a:moveTo>
                  <a:pt x="0" y="0"/>
                </a:moveTo>
                <a:lnTo>
                  <a:pt x="10832990" y="0"/>
                </a:lnTo>
                <a:lnTo>
                  <a:pt x="10832990"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35%</a:t>
            </a:r>
          </a:p>
        </p:txBody>
      </p:sp>
      <p:sp>
        <p:nvSpPr>
          <p:cNvPr id="4" name="TextBox 4"/>
          <p:cNvSpPr txBox="1"/>
          <p:nvPr/>
        </p:nvSpPr>
        <p:spPr>
          <a:xfrm>
            <a:off x="135983" y="22669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Household Bread Machine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038317"/>
            <a:ext cx="7389418"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Efforts by Market Participants in the Sector to Propel Market Growth</a:t>
            </a:r>
          </a:p>
        </p:txBody>
      </p:sp>
      <p:sp>
        <p:nvSpPr>
          <p:cNvPr id="18" name="TextBox 18"/>
          <p:cNvSpPr txBox="1"/>
          <p:nvPr/>
        </p:nvSpPr>
        <p:spPr>
          <a:xfrm>
            <a:off x="6883590"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Complexity and Difficulties with the Equipment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43884" y="1410485"/>
            <a:ext cx="15600232" cy="7847815"/>
            <a:chExt cx="4108703" cy="2066914"/>
          </a:xfrm>
        </p:grpSpPr>
        <p:sp>
          <p:nvSpPr>
            <p:cNvPr id="4" name="Freeform 4"/>
            <p:cNvSpPr/>
            <p:nvPr/>
          </p:nvSpPr>
          <p:spPr>
            <a:xfrm>
              <a:off x="0" y="0"/>
              <a:ext cx="4108703" cy="2066914"/>
            </a:xfrm>
            <a:custGeom>
              <a:rect l="l" t="t" r="r" b="b"/>
              <a:pathLst>
                <a:path w="4108703" h="2066914">
                  <a:moveTo>
                    <a:pt x="0" y="0"/>
                  </a:moveTo>
                  <a:lnTo>
                    <a:pt x="4108703" y="0"/>
                  </a:lnTo>
                  <a:lnTo>
                    <a:pt x="4108703" y="2066914"/>
                  </a:lnTo>
                  <a:lnTo>
                    <a:pt x="0" y="2066914"/>
                  </a:lnTo>
                  <a:close/>
                </a:path>
              </a:pathLst>
            </a:custGeom>
            <a:solidFill>
              <a:srgbClr val="1A1819">
                <a:alpha val="84706"/>
              </a:srgbClr>
            </a:solidFill>
          </p:spPr>
          <p:txBody>
            <a:bodyPr/>
            <a:lstStyle/>
            <a:p/>
          </p:txBody>
        </p:sp>
        <p:sp>
          <p:nvSpPr>
            <p:cNvPr id="5" name="TextBox 5"/>
            <p:cNvSpPr txBox="1"/>
            <p:nvPr/>
          </p:nvSpPr>
          <p:spPr>
            <a:xfrm>
              <a:off x="0" y="-38100"/>
              <a:ext cx="4108703" cy="210501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01476" y="2843742"/>
            <a:ext cx="15285048" cy="5734051"/>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Household Bread Machine Market is witnessing significant growth in the near future.</a:t>
            </a:r>
          </a:p>
          <a:p>
            <a:pPr marL="647690" lvl="1" indent="-323845">
              <a:lnSpc>
                <a:spcPts val="4199"/>
              </a:lnSpc>
              <a:buFont typeface="Arial"/>
              <a:buChar char="•"/>
            </a:pPr>
            <a:r>
              <a:rPr lang="en-US" sz="2999">
                <a:solidFill>
                  <a:srgbClr val="FFFFFF"/>
                </a:solidFill>
                <a:latin typeface="Canva Sans"/>
              </a:rPr>
              <a:t>Consumers often prefer stainless steel appliances for their longevity and resistance to corrosion</a:t>
            </a:r>
          </a:p>
          <a:p>
            <a:pPr marL="647690" lvl="1" indent="-323845">
              <a:lnSpc>
                <a:spcPts val="4199"/>
              </a:lnSpc>
              <a:buFont typeface="Arial"/>
              <a:buChar char="•"/>
            </a:pPr>
            <a:r>
              <a:rPr lang="en-US" sz="2999">
                <a:solidFill>
                  <a:srgbClr val="FFFFFF"/>
                </a:solidFill>
                <a:latin typeface="Canva Sans"/>
              </a:rPr>
              <a:t>Stainless steel is a food-safe material that does not react with food or produce harmful chemicals.</a:t>
            </a:r>
          </a:p>
          <a:p>
            <a:pPr marL="647690" lvl="1" indent="-323845">
              <a:lnSpc>
                <a:spcPts val="4199"/>
              </a:lnSpc>
              <a:buFont typeface="Arial"/>
              <a:buChar char="•"/>
            </a:pPr>
            <a:r>
              <a:rPr lang="en-US" sz="2999">
                <a:solidFill>
                  <a:srgbClr val="FFFFFF"/>
                </a:solidFill>
                <a:latin typeface="Canva Sans"/>
              </a:rPr>
              <a:t>Consumers may be choosing these machines to have more control over the ingredients in their bread, including whole grains, seeds, and natural sweeteners.</a:t>
            </a:r>
          </a:p>
          <a:p>
            <a:pPr marL="647690" lvl="1" indent="-323845">
              <a:lnSpc>
                <a:spcPts val="4199"/>
              </a:lnSpc>
              <a:buFont typeface="Arial"/>
              <a:buChar char="•"/>
            </a:pPr>
            <a:r>
              <a:rPr lang="en-US" sz="2999">
                <a:solidFill>
                  <a:srgbClr val="FFFFFF"/>
                </a:solidFill>
                <a:latin typeface="Canva Sans"/>
              </a:rPr>
              <a:t>Cold plate bread machines are versatile and can be used to make a wide variety of bread types, including specialty and artisanal bread.</a:t>
            </a:r>
          </a:p>
        </p:txBody>
      </p:sp>
      <p:sp>
        <p:nvSpPr>
          <p:cNvPr id="7" name="TextBox 7"/>
          <p:cNvSpPr txBox="1"/>
          <p:nvPr/>
        </p:nvSpPr>
        <p:spPr>
          <a:xfrm>
            <a:off x="4522848" y="1739761"/>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98997" y="3642873"/>
            <a:ext cx="9276268" cy="6644127"/>
          </a:xfrm>
          <a:custGeom>
            <a:rect l="l" t="t" r="r" b="b"/>
            <a:pathLst>
              <a:path w="9276268" h="6644126">
                <a:moveTo>
                  <a:pt x="0" y="0"/>
                </a:moveTo>
                <a:lnTo>
                  <a:pt x="9276269" y="0"/>
                </a:lnTo>
                <a:lnTo>
                  <a:pt x="9276269" y="6644127"/>
                </a:lnTo>
                <a:lnTo>
                  <a:pt x="0" y="66441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Freeform 3"/>
          <p:cNvSpPr/>
          <p:nvPr/>
        </p:nvSpPr>
        <p:spPr>
          <a:xfrm>
            <a:off x="8127594" y="2451507"/>
            <a:ext cx="4444573" cy="1032288"/>
          </a:xfrm>
          <a:custGeom>
            <a:rect l="l" t="t" r="r" b="b"/>
            <a:pathLst>
              <a:path w="4444573" h="1032288">
                <a:moveTo>
                  <a:pt x="0" y="0"/>
                </a:moveTo>
                <a:lnTo>
                  <a:pt x="4444573" y="0"/>
                </a:lnTo>
                <a:lnTo>
                  <a:pt x="4444573" y="1032288"/>
                </a:lnTo>
                <a:lnTo>
                  <a:pt x="0" y="1032288"/>
                </a:lnTo>
                <a:lnTo>
                  <a:pt x="0" y="0"/>
                </a:lnTo>
                <a:close/>
              </a:path>
            </a:pathLst>
          </a:custGeom>
          <a:blipFill>
            <a:blip r:embed="rId3"/>
            <a:stretch>
              <a:fillRect/>
            </a:stretch>
          </a:blipFill>
        </p:spPr>
        <p:txBody>
          <a:bodyPr/>
          <a:lstStyle/>
          <a:p/>
        </p:txBody>
      </p:sp>
      <p:sp>
        <p:nvSpPr>
          <p:cNvPr id="4" name="Freeform 4"/>
          <p:cNvSpPr/>
          <p:nvPr/>
        </p:nvSpPr>
        <p:spPr>
          <a:xfrm>
            <a:off x="13451780" y="1975893"/>
            <a:ext cx="4132326" cy="1983517"/>
          </a:xfrm>
          <a:custGeom>
            <a:rect l="l" t="t" r="r" b="b"/>
            <a:pathLst>
              <a:path w="4132326" h="1983516">
                <a:moveTo>
                  <a:pt x="0" y="0"/>
                </a:moveTo>
                <a:lnTo>
                  <a:pt x="4132326" y="0"/>
                </a:lnTo>
                <a:lnTo>
                  <a:pt x="4132326" y="1983516"/>
                </a:lnTo>
                <a:lnTo>
                  <a:pt x="0" y="1983516"/>
                </a:lnTo>
                <a:lnTo>
                  <a:pt x="0" y="0"/>
                </a:lnTo>
                <a:close/>
              </a:path>
            </a:pathLst>
          </a:custGeom>
          <a:blipFill>
            <a:blip r:embed="rId4"/>
            <a:stretch>
              <a:fillRect/>
            </a:stretch>
          </a:blipFill>
        </p:spPr>
        <p:txBody>
          <a:bodyPr/>
          <a:lstStyle/>
          <a:p/>
        </p:txBody>
      </p:sp>
      <p:sp>
        <p:nvSpPr>
          <p:cNvPr id="5" name="Freeform 5"/>
          <p:cNvSpPr/>
          <p:nvPr/>
        </p:nvSpPr>
        <p:spPr>
          <a:xfrm>
            <a:off x="8083760" y="3959409"/>
            <a:ext cx="4222558" cy="1172369"/>
          </a:xfrm>
          <a:custGeom>
            <a:rect l="l" t="t" r="r" b="b"/>
            <a:pathLst>
              <a:path w="4222558" h="1172369">
                <a:moveTo>
                  <a:pt x="0" y="0"/>
                </a:moveTo>
                <a:lnTo>
                  <a:pt x="4222559" y="0"/>
                </a:lnTo>
                <a:lnTo>
                  <a:pt x="4222559" y="1172369"/>
                </a:lnTo>
                <a:lnTo>
                  <a:pt x="0" y="1172369"/>
                </a:lnTo>
                <a:lnTo>
                  <a:pt x="0" y="0"/>
                </a:lnTo>
                <a:close/>
              </a:path>
            </a:pathLst>
          </a:custGeom>
          <a:blipFill>
            <a:blip r:embed="rId5"/>
            <a:stretch>
              <a:fillRect/>
            </a:stretch>
          </a:blipFill>
        </p:spPr>
        <p:txBody>
          <a:bodyPr/>
          <a:lstStyle/>
          <a:p/>
        </p:txBody>
      </p:sp>
      <p:sp>
        <p:nvSpPr>
          <p:cNvPr id="6" name="Freeform 6"/>
          <p:cNvSpPr/>
          <p:nvPr/>
        </p:nvSpPr>
        <p:spPr>
          <a:xfrm>
            <a:off x="8366211" y="5629275"/>
            <a:ext cx="1828828" cy="2327600"/>
          </a:xfrm>
          <a:custGeom>
            <a:rect l="l" t="t" r="r" b="b"/>
            <a:pathLst>
              <a:path w="1828827" h="2327600">
                <a:moveTo>
                  <a:pt x="0" y="0"/>
                </a:moveTo>
                <a:lnTo>
                  <a:pt x="1828828" y="0"/>
                </a:lnTo>
                <a:lnTo>
                  <a:pt x="1828828" y="2327600"/>
                </a:lnTo>
                <a:lnTo>
                  <a:pt x="0" y="2327600"/>
                </a:lnTo>
                <a:lnTo>
                  <a:pt x="0" y="0"/>
                </a:lnTo>
                <a:close/>
              </a:path>
            </a:pathLst>
          </a:custGeom>
          <a:blipFill>
            <a:blip r:embed="rId6"/>
            <a:stretch>
              <a:fillRect/>
            </a:stretch>
          </a:blipFill>
        </p:spPr>
        <p:txBody>
          <a:bodyPr/>
          <a:lstStyle/>
          <a:p/>
        </p:txBody>
      </p:sp>
      <p:sp>
        <p:nvSpPr>
          <p:cNvPr id="7" name="Freeform 7"/>
          <p:cNvSpPr/>
          <p:nvPr/>
        </p:nvSpPr>
        <p:spPr>
          <a:xfrm>
            <a:off x="12810784" y="4175439"/>
            <a:ext cx="5078467" cy="763754"/>
          </a:xfrm>
          <a:custGeom>
            <a:rect l="l" t="t" r="r" b="b"/>
            <a:pathLst>
              <a:path w="5078467" h="763754">
                <a:moveTo>
                  <a:pt x="0" y="0"/>
                </a:moveTo>
                <a:lnTo>
                  <a:pt x="5078467" y="0"/>
                </a:lnTo>
                <a:lnTo>
                  <a:pt x="5078467" y="763753"/>
                </a:lnTo>
                <a:lnTo>
                  <a:pt x="0" y="763753"/>
                </a:lnTo>
                <a:lnTo>
                  <a:pt x="0" y="0"/>
                </a:lnTo>
                <a:close/>
              </a:path>
            </a:pathLst>
          </a:custGeom>
          <a:blipFill>
            <a:blip r:embed="rId7"/>
            <a:stretch>
              <a:fillRect/>
            </a:stretch>
          </a:blipFill>
        </p:spPr>
        <p:txBody>
          <a:bodyPr/>
          <a:lstStyle/>
          <a:p/>
        </p:txBody>
      </p:sp>
      <p:sp>
        <p:nvSpPr>
          <p:cNvPr id="8" name="Freeform 8"/>
          <p:cNvSpPr/>
          <p:nvPr/>
        </p:nvSpPr>
        <p:spPr>
          <a:xfrm>
            <a:off x="10776582" y="5898495"/>
            <a:ext cx="4374138" cy="1211636"/>
          </a:xfrm>
          <a:custGeom>
            <a:rect l="l" t="t" r="r" b="b"/>
            <a:pathLst>
              <a:path w="4374138" h="1211636">
                <a:moveTo>
                  <a:pt x="0" y="0"/>
                </a:moveTo>
                <a:lnTo>
                  <a:pt x="4374137" y="0"/>
                </a:lnTo>
                <a:lnTo>
                  <a:pt x="4374137" y="1211636"/>
                </a:lnTo>
                <a:lnTo>
                  <a:pt x="0" y="1211636"/>
                </a:lnTo>
                <a:lnTo>
                  <a:pt x="0" y="0"/>
                </a:lnTo>
                <a:close/>
              </a:path>
            </a:pathLst>
          </a:custGeom>
          <a:blipFill>
            <a:blip r:embed="rId8"/>
            <a:stretch>
              <a:fillRect/>
            </a:stretch>
          </a:blipFill>
        </p:spPr>
        <p:txBody>
          <a:bodyPr/>
          <a:lstStyle/>
          <a:p/>
        </p:txBody>
      </p:sp>
      <p:sp>
        <p:nvSpPr>
          <p:cNvPr id="9" name="Freeform 9"/>
          <p:cNvSpPr/>
          <p:nvPr/>
        </p:nvSpPr>
        <p:spPr>
          <a:xfrm>
            <a:off x="15732261" y="5629275"/>
            <a:ext cx="2156989" cy="2156989"/>
          </a:xfrm>
          <a:custGeom>
            <a:rect l="l" t="t" r="r" b="b"/>
            <a:pathLst>
              <a:path w="2156989" h="2156989">
                <a:moveTo>
                  <a:pt x="0" y="0"/>
                </a:moveTo>
                <a:lnTo>
                  <a:pt x="2156989" y="0"/>
                </a:lnTo>
                <a:lnTo>
                  <a:pt x="2156989" y="2156989"/>
                </a:lnTo>
                <a:lnTo>
                  <a:pt x="0" y="2156989"/>
                </a:lnTo>
                <a:lnTo>
                  <a:pt x="0" y="0"/>
                </a:lnTo>
                <a:close/>
              </a:path>
            </a:pathLst>
          </a:custGeom>
          <a:blipFill>
            <a:blip r:embed="rId9"/>
            <a:stretch>
              <a:fillRect/>
            </a:stretch>
          </a:blipFill>
        </p:spPr>
        <p:txBody>
          <a:bodyPr/>
          <a:lstStyle/>
          <a:p/>
        </p:txBody>
      </p:sp>
      <p:sp>
        <p:nvSpPr>
          <p:cNvPr id="10" name="Freeform 10"/>
          <p:cNvSpPr/>
          <p:nvPr/>
        </p:nvSpPr>
        <p:spPr>
          <a:xfrm>
            <a:off x="9144000" y="8375975"/>
            <a:ext cx="4755477" cy="1179581"/>
          </a:xfrm>
          <a:custGeom>
            <a:rect l="l" t="t" r="r" b="b"/>
            <a:pathLst>
              <a:path w="4755477" h="1179581">
                <a:moveTo>
                  <a:pt x="0" y="0"/>
                </a:moveTo>
                <a:lnTo>
                  <a:pt x="4755477" y="0"/>
                </a:lnTo>
                <a:lnTo>
                  <a:pt x="4755477" y="1179581"/>
                </a:lnTo>
                <a:lnTo>
                  <a:pt x="0" y="1179581"/>
                </a:lnTo>
                <a:lnTo>
                  <a:pt x="0" y="0"/>
                </a:lnTo>
                <a:close/>
              </a:path>
            </a:pathLst>
          </a:custGeom>
          <a:blipFill>
            <a:blip r:embed="rId10"/>
            <a:stretch>
              <a:fillRect/>
            </a:stretch>
          </a:blipFill>
        </p:spPr>
        <p:txBody>
          <a:bodyPr/>
          <a:lstStyle/>
          <a:p/>
        </p:txBody>
      </p:sp>
      <p:sp>
        <p:nvSpPr>
          <p:cNvPr id="11" name="Freeform 11"/>
          <p:cNvSpPr/>
          <p:nvPr/>
        </p:nvSpPr>
        <p:spPr>
          <a:xfrm>
            <a:off x="14666638" y="7876847"/>
            <a:ext cx="2592662" cy="2177836"/>
          </a:xfrm>
          <a:custGeom>
            <a:rect l="l" t="t" r="r" b="b"/>
            <a:pathLst>
              <a:path w="2592662" h="2177836">
                <a:moveTo>
                  <a:pt x="0" y="0"/>
                </a:moveTo>
                <a:lnTo>
                  <a:pt x="2592662" y="0"/>
                </a:lnTo>
                <a:lnTo>
                  <a:pt x="2592662" y="2177836"/>
                </a:lnTo>
                <a:lnTo>
                  <a:pt x="0" y="2177836"/>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986esp44"/>
              </a:rPr>
              <a:t>https://tinyurl.com/986esp44</a:t>
            </a:r>
            <a:r>
              <a:rPr lang="en-US" sz="4130" spc="413">
                <a:solidFill>
                  <a:srgbClr val="000000"/>
                </a:solidFill>
                <a:latin typeface="Lato"/>
              </a:rPr>
              <a:t> </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Household Bread Machine Market Report 2024</dc:title>
  <cp:lastModifiedBy>decipher market</cp:lastModifiedBy>
  <cp:revision>2</cp:revision>
  <dcterms:created xsi:type="dcterms:W3CDTF">2006-08-16T00:00:00Z</dcterms:created>
  <dcterms:modified xsi:type="dcterms:W3CDTF">2024-03-20T13:55:16Z</dcterms:modified>
</cp:coreProperties>
</file>