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panose="020B0604020202020204" charset="0"/>
      <p:regular r:id="rId12"/>
    </p:embeddedFont>
    <p:embeddedFont>
      <p:font typeface="Canva Sans Bold" panose="020B0604020202020204" charset="0"/>
      <p:regular r:id="rId13"/>
    </p:embeddedFont>
    <p:embeddedFont>
      <p:font typeface="Poppins" panose="00000500000000000000" pitchFamily="2" charset="0"/>
      <p:regular r:id="rId14"/>
    </p:embeddedFont>
    <p:embeddedFont>
      <p:font typeface="Poppins Bold" panose="00000800000000000000" charset="0"/>
      <p:regular r:id="rId15"/>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5/13/2024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5/13/2024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12" Type="http://schemas.openxmlformats.org/officeDocument/2006/relationships/image" Target="../media/image19.jpeg" /><Relationship Id="rId13" Type="http://schemas.openxmlformats.org/officeDocument/2006/relationships/image" Target="../media/image20.jpeg" /><Relationship Id="rId14" Type="http://schemas.openxmlformats.org/officeDocument/2006/relationships/image" Target="../media/image21.jpeg" /><Relationship Id="rId15" Type="http://schemas.openxmlformats.org/officeDocument/2006/relationships/image" Target="../media/image22.jpeg" /><Relationship Id="rId16" Type="http://schemas.openxmlformats.org/officeDocument/2006/relationships/image" Target="../media/image23.jpeg" /><Relationship Id="rId2" Type="http://schemas.openxmlformats.org/officeDocument/2006/relationships/image" Target="../media/image2.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4.jpeg" /><Relationship Id="rId3" Type="http://schemas.openxmlformats.org/officeDocument/2006/relationships/image" Target="../media/image25.jpeg" /><Relationship Id="rId4" Type="http://schemas.openxmlformats.org/officeDocument/2006/relationships/hyperlink" Target="https://tinyurl.com/y2tmn4yr"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89" r="-189"/>
            </a:stretch>
          </a:blipFill>
        </p:spPr>
        <p:txBody>
          <a:bodyPr/>
          <a:lstStyle/>
          <a:p/>
        </p:txBody>
      </p:sp>
      <p:pic>
        <p:nvPicPr>
          <p:cNvPr id="3" name="Picture 3"/>
          <p:cNvPicPr>
            <a:picLocks noChangeAspect="1"/>
          </p:cNvPicPr>
          <p:nvPr/>
        </p:nvPicPr>
        <p:blipFill>
          <a:blip r:embed="rId3"/>
          <a:srcRect l="36500" t="27913" r="38480" b="26406"/>
          <a:stretch>
            <a:fillRect/>
          </a:stretch>
        </p:blipFill>
        <p:spPr>
          <a:xfrm>
            <a:off x="0" y="71252"/>
            <a:ext cx="1864499" cy="1914896"/>
          </a:xfrm>
          <a:prstGeom prst="rect">
            <a:avLst/>
          </a:prstGeom>
        </p:spPr>
      </p:pic>
      <p:sp>
        <p:nvSpPr>
          <p:cNvPr id="4" name="TextBox 4"/>
          <p:cNvSpPr txBox="1"/>
          <p:nvPr/>
        </p:nvSpPr>
        <p:spPr>
          <a:xfrm>
            <a:off x="313421" y="4125937"/>
            <a:ext cx="14926579" cy="2980368"/>
          </a:xfrm>
          <a:prstGeom prst="rect">
            <a:avLst/>
          </a:prstGeom>
        </p:spPr>
        <p:txBody>
          <a:bodyPr wrap="square" lIns="0" tIns="0" rIns="0" bIns="0" rtlCol="0" anchor="t">
            <a:spAutoFit/>
          </a:bodyPr>
          <a:lstStyle/>
          <a:p>
            <a:pPr algn="l">
              <a:lnSpc>
                <a:spcPts val="7680"/>
              </a:lnSpc>
            </a:pPr>
            <a:r>
              <a:rPr lang="en-US" sz="8000">
                <a:solidFill>
                  <a:srgbClr val="FFFFFF"/>
                </a:solidFill>
                <a:latin typeface="Canva Sans"/>
              </a:rPr>
              <a:t>HOTEL CHAINS</a:t>
            </a:r>
          </a:p>
          <a:p>
            <a:pPr algn="l">
              <a:lnSpc>
                <a:spcPts val="7680"/>
              </a:lnSpc>
            </a:pPr>
            <a:r>
              <a:rPr lang="en-US" sz="8000">
                <a:solidFill>
                  <a:srgbClr val="FFFFFF"/>
                </a:solidFill>
                <a:latin typeface="Canva Sans"/>
              </a:rPr>
              <a:t>MARKET REPORT </a:t>
            </a:r>
          </a:p>
          <a:p>
            <a:pPr algn="l">
              <a:lnSpc>
                <a:spcPts val="7680"/>
              </a:lnSpc>
            </a:pPr>
            <a:r>
              <a:rPr lang="en-US" sz="8000">
                <a:solidFill>
                  <a:srgbClr val="FFFFFF"/>
                </a:solidFill>
                <a:latin typeface="Canva Sans"/>
              </a:rPr>
              <a:t>2024</a:t>
            </a:r>
          </a:p>
        </p:txBody>
      </p:sp>
      <p:sp>
        <p:nvSpPr>
          <p:cNvPr id="5" name="TextBox 5"/>
          <p:cNvSpPr txBox="1"/>
          <p:nvPr/>
        </p:nvSpPr>
        <p:spPr>
          <a:xfrm>
            <a:off x="0" y="9564043"/>
            <a:ext cx="10027118" cy="563879"/>
          </a:xfrm>
          <a:prstGeom prst="rect">
            <a:avLst/>
          </a:prstGeom>
        </p:spPr>
        <p:txBody>
          <a:bodyPr lIns="0" tIns="0" rIns="0" bIns="0" rtlCol="0" anchor="t">
            <a:spAutoFit/>
          </a:bodyPr>
          <a:lstStyle/>
          <a:p>
            <a:pPr algn="ctr">
              <a:lnSpc>
                <a:spcPts val="4620"/>
              </a:lnSpc>
            </a:pPr>
            <a:r>
              <a:rPr lang="en-US" sz="3300">
                <a:solidFill>
                  <a:srgbClr val="FFFFFF"/>
                </a:solidFill>
                <a:latin typeface="Canva Sa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p:txBody>
      </p:sp>
      <p:grpSp>
        <p:nvGrpSpPr>
          <p:cNvPr id="3" name="Group 3"/>
          <p:cNvGrpSpPr/>
          <p:nvPr/>
        </p:nvGrpSpPr>
        <p:grpSpPr>
          <a:xfrm>
            <a:off x="1150587" y="1299169"/>
            <a:ext cx="16236544" cy="7959131"/>
            <a:chExt cx="4276291" cy="2096232"/>
          </a:xfrm>
        </p:grpSpPr>
        <p:sp>
          <p:nvSpPr>
            <p:cNvPr id="4" name="Freeform 4"/>
            <p:cNvSpPr/>
            <p:nvPr/>
          </p:nvSpPr>
          <p:spPr>
            <a:xfrm>
              <a:off x="0" y="0"/>
              <a:ext cx="4276291" cy="2096232"/>
            </a:xfrm>
            <a:custGeom>
              <a:rect l="l" t="t" r="r" b="b"/>
              <a:pathLst>
                <a:path w="4276291" h="2096232">
                  <a:moveTo>
                    <a:pt x="0" y="0"/>
                  </a:moveTo>
                  <a:lnTo>
                    <a:pt x="4276291" y="0"/>
                  </a:lnTo>
                  <a:lnTo>
                    <a:pt x="4276291" y="2096232"/>
                  </a:lnTo>
                  <a:lnTo>
                    <a:pt x="0" y="2096232"/>
                  </a:lnTo>
                  <a:close/>
                </a:path>
              </a:pathLst>
            </a:custGeom>
            <a:solidFill>
              <a:srgbClr val="000000">
                <a:alpha val="42745"/>
              </a:srgbClr>
            </a:solidFill>
          </p:spPr>
          <p:txBody>
            <a:bodyPr/>
            <a:lstStyle/>
            <a:p/>
          </p:txBody>
        </p:sp>
        <p:sp>
          <p:nvSpPr>
            <p:cNvPr id="5" name="TextBox 5"/>
            <p:cNvSpPr txBox="1"/>
            <p:nvPr/>
          </p:nvSpPr>
          <p:spPr>
            <a:xfrm>
              <a:off x="0" y="-47625"/>
              <a:ext cx="4276291" cy="2143857"/>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5243" b="29571"/>
          <a:stretch>
            <a:fillRect/>
          </a:stretch>
        </p:blipFill>
        <p:spPr>
          <a:xfrm>
            <a:off x="900869" y="312849"/>
            <a:ext cx="2188594" cy="1972639"/>
          </a:xfrm>
          <a:prstGeom prst="rect">
            <a:avLst/>
          </a:prstGeom>
        </p:spPr>
      </p:pic>
      <p:sp>
        <p:nvSpPr>
          <p:cNvPr id="7" name="TextBox 7"/>
          <p:cNvSpPr txBox="1"/>
          <p:nvPr/>
        </p:nvSpPr>
        <p:spPr>
          <a:xfrm>
            <a:off x="1582504" y="2559446"/>
            <a:ext cx="15548966" cy="6381750"/>
          </a:xfrm>
          <a:prstGeom prst="rect">
            <a:avLst/>
          </a:prstGeom>
        </p:spPr>
        <p:txBody>
          <a:bodyPr lIns="0" tIns="0" rIns="0" bIns="0" rtlCol="0" anchor="t">
            <a:spAutoFit/>
          </a:bodyPr>
          <a:lstStyle/>
          <a:p>
            <a:pPr algn="l">
              <a:lnSpc>
                <a:spcPts val="4200"/>
              </a:lnSpc>
              <a:spcBef>
                <a:spcPct val="0"/>
              </a:spcBef>
            </a:pPr>
            <a:r>
              <a:rPr lang="en-US" sz="3000">
                <a:solidFill>
                  <a:srgbClr val="FFFFFF"/>
                </a:solidFill>
                <a:latin typeface="Canva Sans"/>
              </a:rPr>
              <a:t>The resort chains marketplace contains a network of hospitality institutions operated beneath a common logo, offering standardized offerings and amenities across more than one place. These chains generally range from finances to luxurious segments and cater to various tourist desires, which include commercial enterprise journeys, amusement holidays, and occasions. Key players within the marketplace include globally diagnosed manufacturers such as Marriott International, Hilton Worldwide, and AccorHotels. Hotel chains leverage brand reputation, loyalty applications, and centralized reservation structures to attract clients and maximize occupancy quotes. They additionally benefit from economies of scale in procurement, advertising, and operations. However, they face demanding situations together with opposition from alternative lodging alternatives, fluctuations in travel demand, and regulatory compliance.</a:t>
            </a:r>
          </a:p>
        </p:txBody>
      </p:sp>
      <p:sp>
        <p:nvSpPr>
          <p:cNvPr id="8" name="TextBox 8"/>
          <p:cNvSpPr txBox="1"/>
          <p:nvPr/>
        </p:nvSpPr>
        <p:spPr>
          <a:xfrm>
            <a:off x="5204955" y="1572007"/>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202608" y="6374071"/>
            <a:ext cx="8649749" cy="2507741"/>
            <a:chExt cx="917530" cy="266011"/>
          </a:xfrm>
        </p:grpSpPr>
        <p:sp>
          <p:nvSpPr>
            <p:cNvPr id="4" name="Freeform 4"/>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62745"/>
              </a:srgbClr>
            </a:solidFill>
            <a:ln cap="sq">
              <a:noFill/>
              <a:prstDash val="solid"/>
              <a:miter/>
            </a:ln>
          </p:spPr>
          <p:txBody>
            <a:bodyPr/>
            <a:lstStyle/>
            <a:p/>
          </p:txBody>
        </p:sp>
        <p:sp>
          <p:nvSpPr>
            <p:cNvPr id="5" name="TextBox 5"/>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6" name="Freeform 6"/>
          <p:cNvSpPr/>
          <p:nvPr/>
        </p:nvSpPr>
        <p:spPr>
          <a:xfrm>
            <a:off x="542635" y="6729814"/>
            <a:ext cx="2017519" cy="2014998"/>
          </a:xfrm>
          <a:custGeom>
            <a:rect l="l" t="t" r="r" b="b"/>
            <a:pathLst>
              <a:path w="2017519" h="2014998">
                <a:moveTo>
                  <a:pt x="0" y="0"/>
                </a:moveTo>
                <a:lnTo>
                  <a:pt x="2017520" y="0"/>
                </a:lnTo>
                <a:lnTo>
                  <a:pt x="2017520" y="2014998"/>
                </a:lnTo>
                <a:lnTo>
                  <a:pt x="0" y="2014998"/>
                </a:lnTo>
                <a:lnTo>
                  <a:pt x="0" y="0"/>
                </a:lnTo>
                <a:close/>
              </a:path>
            </a:pathLst>
          </a:custGeom>
          <a:blipFill>
            <a:blip r:embed="rId3"/>
            <a:stretch>
              <a:fillRect/>
            </a:stretch>
          </a:blipFill>
        </p:spPr>
        <p:txBody>
          <a:bodyPr/>
          <a:lstStyle/>
          <a:p/>
        </p:txBody>
      </p:sp>
      <p:grpSp>
        <p:nvGrpSpPr>
          <p:cNvPr id="7" name="Group 7"/>
          <p:cNvGrpSpPr/>
          <p:nvPr/>
        </p:nvGrpSpPr>
        <p:grpSpPr>
          <a:xfrm>
            <a:off x="470902" y="6634038"/>
            <a:ext cx="1987807" cy="1987807"/>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823" b="26949"/>
          <a:stretch>
            <a:fillRect/>
          </a:stretch>
        </p:blipFill>
        <p:spPr>
          <a:xfrm>
            <a:off x="17018" y="-4220"/>
            <a:ext cx="1891990" cy="2065840"/>
          </a:xfrm>
          <a:prstGeom prst="rect">
            <a:avLst/>
          </a:prstGeom>
        </p:spPr>
      </p:pic>
      <p:grpSp>
        <p:nvGrpSpPr>
          <p:cNvPr id="11" name="Group 11"/>
          <p:cNvGrpSpPr/>
          <p:nvPr/>
        </p:nvGrpSpPr>
        <p:grpSpPr>
          <a:xfrm>
            <a:off x="202608" y="3571109"/>
            <a:ext cx="8649749" cy="2507741"/>
            <a:chExt cx="917530" cy="266011"/>
          </a:xfrm>
        </p:grpSpPr>
        <p:sp>
          <p:nvSpPr>
            <p:cNvPr id="12" name="Freeform 12"/>
            <p:cNvSpPr/>
            <p:nvPr/>
          </p:nvSpPr>
          <p:spPr>
            <a:xfrm>
              <a:off x="0" y="0"/>
              <a:ext cx="917530" cy="266011"/>
            </a:xfrm>
            <a:custGeom>
              <a:rect l="l" t="t" r="r" b="b"/>
              <a:pathLst>
                <a:path w="917530" h="266011">
                  <a:moveTo>
                    <a:pt x="0" y="0"/>
                  </a:moveTo>
                  <a:lnTo>
                    <a:pt x="917530" y="0"/>
                  </a:lnTo>
                  <a:lnTo>
                    <a:pt x="917530" y="266011"/>
                  </a:lnTo>
                  <a:lnTo>
                    <a:pt x="0" y="266011"/>
                  </a:lnTo>
                  <a:close/>
                </a:path>
              </a:pathLst>
            </a:custGeom>
            <a:solidFill>
              <a:srgbClr val="000000">
                <a:alpha val="62745"/>
              </a:srgbClr>
            </a:solidFill>
            <a:ln cap="sq">
              <a:noFill/>
              <a:prstDash val="solid"/>
              <a:miter/>
            </a:ln>
          </p:spPr>
          <p:txBody>
            <a:bodyPr/>
            <a:lstStyle/>
            <a:p/>
          </p:txBody>
        </p:sp>
        <p:sp>
          <p:nvSpPr>
            <p:cNvPr id="13" name="TextBox 13"/>
            <p:cNvSpPr txBox="1"/>
            <p:nvPr/>
          </p:nvSpPr>
          <p:spPr>
            <a:xfrm>
              <a:off x="0" y="-38100"/>
              <a:ext cx="917530" cy="304111"/>
            </a:xfrm>
            <a:prstGeom prst="rect">
              <a:avLst/>
            </a:prstGeom>
          </p:spPr>
          <p:txBody>
            <a:bodyPr lIns="61910" tIns="61910" rIns="61910" bIns="61910" rtlCol="0" anchor="ctr"/>
            <a:lstStyle/>
            <a:p>
              <a:pPr marL="0" lvl="0" indent="0" algn="ctr">
                <a:lnSpc>
                  <a:spcPts val="2659"/>
                </a:lnSpc>
                <a:spcBef>
                  <a:spcPct val="0"/>
                </a:spcBef>
              </a:pPr>
              <a:endParaRPr/>
            </a:p>
          </p:txBody>
        </p:sp>
      </p:grpSp>
      <p:sp>
        <p:nvSpPr>
          <p:cNvPr id="14" name="Freeform 14"/>
          <p:cNvSpPr/>
          <p:nvPr/>
        </p:nvSpPr>
        <p:spPr>
          <a:xfrm>
            <a:off x="542635" y="3926852"/>
            <a:ext cx="2017519" cy="2014998"/>
          </a:xfrm>
          <a:custGeom>
            <a:rect l="l" t="t" r="r" b="b"/>
            <a:pathLst>
              <a:path w="2017519" h="2014998">
                <a:moveTo>
                  <a:pt x="0" y="0"/>
                </a:moveTo>
                <a:lnTo>
                  <a:pt x="2017520" y="0"/>
                </a:lnTo>
                <a:lnTo>
                  <a:pt x="2017520" y="2014998"/>
                </a:lnTo>
                <a:lnTo>
                  <a:pt x="0" y="2014998"/>
                </a:lnTo>
                <a:lnTo>
                  <a:pt x="0" y="0"/>
                </a:lnTo>
                <a:close/>
              </a:path>
            </a:pathLst>
          </a:custGeom>
          <a:blipFill>
            <a:blip r:embed="rId3"/>
            <a:stretch>
              <a:fillRect/>
            </a:stretch>
          </a:blipFill>
        </p:spPr>
        <p:txBody>
          <a:bodyPr/>
          <a:lstStyle/>
          <a:p/>
        </p:txBody>
      </p:sp>
      <p:grpSp>
        <p:nvGrpSpPr>
          <p:cNvPr id="15" name="Group 15"/>
          <p:cNvGrpSpPr/>
          <p:nvPr/>
        </p:nvGrpSpPr>
        <p:grpSpPr>
          <a:xfrm>
            <a:off x="470902" y="3831076"/>
            <a:ext cx="1987807" cy="1987807"/>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761423" y="7262118"/>
            <a:ext cx="1456155" cy="1106228"/>
          </a:xfrm>
          <a:prstGeom prst="rect">
            <a:avLst/>
          </a:prstGeom>
        </p:spPr>
        <p:txBody>
          <a:bodyPr lIns="0" tIns="0" rIns="0" bIns="0" rtlCol="0" anchor="t">
            <a:spAutoFit/>
          </a:bodyPr>
          <a:lstStyle/>
          <a:p>
            <a:pPr algn="ctr">
              <a:lnSpc>
                <a:spcPts val="2701"/>
              </a:lnSpc>
            </a:pPr>
            <a:r>
              <a:rPr lang="en-US" sz="4288">
                <a:solidFill>
                  <a:srgbClr val="1E3048"/>
                </a:solidFill>
                <a:latin typeface="Canva Sans Bold"/>
              </a:rPr>
              <a:t>2024- 2031</a:t>
            </a:r>
          </a:p>
        </p:txBody>
      </p:sp>
      <p:sp>
        <p:nvSpPr>
          <p:cNvPr id="19" name="TextBox 19"/>
          <p:cNvSpPr txBox="1"/>
          <p:nvPr/>
        </p:nvSpPr>
        <p:spPr>
          <a:xfrm>
            <a:off x="3001256" y="6878011"/>
            <a:ext cx="4880768" cy="1490335"/>
          </a:xfrm>
          <a:prstGeom prst="rect">
            <a:avLst/>
          </a:prstGeom>
        </p:spPr>
        <p:txBody>
          <a:bodyPr lIns="0" tIns="0" rIns="0" bIns="0" rtlCol="0" anchor="t">
            <a:spAutoFit/>
          </a:bodyPr>
          <a:lstStyle/>
          <a:p>
            <a:pPr algn="ctr">
              <a:lnSpc>
                <a:spcPts val="5919"/>
              </a:lnSpc>
            </a:pPr>
            <a:r>
              <a:rPr lang="en-US" sz="4812">
                <a:solidFill>
                  <a:srgbClr val="FFFFFF"/>
                </a:solidFill>
                <a:latin typeface="Canva Sans"/>
              </a:rPr>
              <a:t>CAGR</a:t>
            </a:r>
          </a:p>
          <a:p>
            <a:pPr algn="ctr">
              <a:lnSpc>
                <a:spcPts val="5919"/>
              </a:lnSpc>
            </a:pPr>
            <a:r>
              <a:rPr lang="en-US" sz="4812">
                <a:solidFill>
                  <a:srgbClr val="FFFFFF"/>
                </a:solidFill>
                <a:latin typeface="Canva Sans"/>
              </a:rPr>
              <a:t>5.21%</a:t>
            </a:r>
          </a:p>
        </p:txBody>
      </p:sp>
      <p:sp>
        <p:nvSpPr>
          <p:cNvPr id="20" name="TextBox 20"/>
          <p:cNvSpPr txBox="1"/>
          <p:nvPr/>
        </p:nvSpPr>
        <p:spPr>
          <a:xfrm>
            <a:off x="5162248" y="453444"/>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sp>
        <p:nvSpPr>
          <p:cNvPr id="21" name="TextBox 21"/>
          <p:cNvSpPr txBox="1"/>
          <p:nvPr/>
        </p:nvSpPr>
        <p:spPr>
          <a:xfrm>
            <a:off x="736728" y="4727637"/>
            <a:ext cx="1456155" cy="423283"/>
          </a:xfrm>
          <a:prstGeom prst="rect">
            <a:avLst/>
          </a:prstGeom>
        </p:spPr>
        <p:txBody>
          <a:bodyPr lIns="0" tIns="0" rIns="0" bIns="0" rtlCol="0" anchor="t">
            <a:spAutoFit/>
          </a:bodyPr>
          <a:lstStyle/>
          <a:p>
            <a:pPr algn="ctr">
              <a:lnSpc>
                <a:spcPts val="2701"/>
              </a:lnSpc>
            </a:pPr>
            <a:r>
              <a:rPr lang="en-US" sz="4288">
                <a:solidFill>
                  <a:srgbClr val="1E3048"/>
                </a:solidFill>
                <a:latin typeface="Canva Sans Bold"/>
              </a:rPr>
              <a:t>2024</a:t>
            </a:r>
          </a:p>
        </p:txBody>
      </p:sp>
      <p:sp>
        <p:nvSpPr>
          <p:cNvPr id="22" name="TextBox 22"/>
          <p:cNvSpPr txBox="1"/>
          <p:nvPr/>
        </p:nvSpPr>
        <p:spPr>
          <a:xfrm>
            <a:off x="2458709" y="4075049"/>
            <a:ext cx="6393648" cy="1490335"/>
          </a:xfrm>
          <a:prstGeom prst="rect">
            <a:avLst/>
          </a:prstGeom>
        </p:spPr>
        <p:txBody>
          <a:bodyPr lIns="0" tIns="0" rIns="0" bIns="0" rtlCol="0" anchor="t">
            <a:spAutoFit/>
          </a:bodyPr>
          <a:lstStyle/>
          <a:p>
            <a:pPr algn="ctr">
              <a:lnSpc>
                <a:spcPts val="5919"/>
              </a:lnSpc>
            </a:pPr>
            <a:r>
              <a:rPr lang="en-US" sz="4812">
                <a:solidFill>
                  <a:srgbClr val="FFFFFF"/>
                </a:solidFill>
                <a:latin typeface="Canva Sans"/>
              </a:rPr>
              <a:t>MARKET SIZE</a:t>
            </a:r>
          </a:p>
          <a:p>
            <a:pPr algn="ctr">
              <a:lnSpc>
                <a:spcPts val="5919"/>
              </a:lnSpc>
            </a:pPr>
            <a:r>
              <a:rPr lang="en-US" sz="4812">
                <a:solidFill>
                  <a:srgbClr val="FFFFFF"/>
                </a:solidFill>
                <a:latin typeface="Canva Sans"/>
              </a:rPr>
              <a:t>USD 152158.2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05" r="-105"/>
            </a:stretch>
          </a:blipFill>
        </p:spPr>
        <p:txBody>
          <a:bodyPr/>
          <a:lstStyle/>
          <a:p/>
        </p:txBody>
      </p:sp>
      <p:grpSp>
        <p:nvGrpSpPr>
          <p:cNvPr id="3" name="Group 3"/>
          <p:cNvGrpSpPr/>
          <p:nvPr/>
        </p:nvGrpSpPr>
        <p:grpSpPr>
          <a:xfrm>
            <a:off x="2141179" y="2873808"/>
            <a:ext cx="10871345" cy="2920080"/>
            <a:chExt cx="14839316" cy="3985890"/>
          </a:xfrm>
        </p:grpSpPr>
        <p:sp>
          <p:nvSpPr>
            <p:cNvPr id="4" name="Freeform 4"/>
            <p:cNvSpPr/>
            <p:nvPr/>
          </p:nvSpPr>
          <p:spPr>
            <a:xfrm>
              <a:off x="0" y="0"/>
              <a:ext cx="14839316" cy="3985890"/>
            </a:xfrm>
            <a:custGeom>
              <a:rect l="l" t="t" r="r" b="b"/>
              <a:pathLst>
                <a:path w="14839316" h="3985890">
                  <a:moveTo>
                    <a:pt x="14714855" y="3985890"/>
                  </a:moveTo>
                  <a:lnTo>
                    <a:pt x="124460" y="3985890"/>
                  </a:lnTo>
                  <a:cubicBezTo>
                    <a:pt x="55880" y="3985890"/>
                    <a:pt x="0" y="3930010"/>
                    <a:pt x="0" y="3861430"/>
                  </a:cubicBezTo>
                  <a:lnTo>
                    <a:pt x="0" y="124460"/>
                  </a:lnTo>
                  <a:cubicBezTo>
                    <a:pt x="0" y="55880"/>
                    <a:pt x="55880" y="0"/>
                    <a:pt x="124460" y="0"/>
                  </a:cubicBezTo>
                  <a:lnTo>
                    <a:pt x="14714855" y="0"/>
                  </a:lnTo>
                  <a:cubicBezTo>
                    <a:pt x="14783436" y="0"/>
                    <a:pt x="14839316" y="55880"/>
                    <a:pt x="14839316" y="124460"/>
                  </a:cubicBezTo>
                  <a:lnTo>
                    <a:pt x="14839316" y="3861430"/>
                  </a:lnTo>
                  <a:cubicBezTo>
                    <a:pt x="14839316" y="3930010"/>
                    <a:pt x="14783436" y="3985890"/>
                    <a:pt x="14714855" y="3985890"/>
                  </a:cubicBezTo>
                  <a:close/>
                </a:path>
              </a:pathLst>
            </a:custGeom>
            <a:solidFill>
              <a:srgbClr val="000000">
                <a:alpha val="72941"/>
              </a:srgbClr>
            </a:solidFill>
          </p:spPr>
          <p:txBody>
            <a:bodyPr/>
            <a:lstStyle/>
            <a:p/>
          </p:txBody>
        </p:sp>
      </p:grpSp>
      <p:grpSp>
        <p:nvGrpSpPr>
          <p:cNvPr id="5" name="Group 5"/>
          <p:cNvGrpSpPr/>
          <p:nvPr/>
        </p:nvGrpSpPr>
        <p:grpSpPr>
          <a:xfrm rot="5400000">
            <a:off x="1127124" y="2651640"/>
            <a:ext cx="827966" cy="3162510"/>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2183454" y="6054215"/>
            <a:ext cx="10829070" cy="2920080"/>
            <a:chExt cx="14781611" cy="3985890"/>
          </a:xfrm>
        </p:grpSpPr>
        <p:sp>
          <p:nvSpPr>
            <p:cNvPr id="8" name="Freeform 8"/>
            <p:cNvSpPr/>
            <p:nvPr/>
          </p:nvSpPr>
          <p:spPr>
            <a:xfrm>
              <a:off x="0" y="0"/>
              <a:ext cx="14781611" cy="3985890"/>
            </a:xfrm>
            <a:custGeom>
              <a:rect l="l" t="t" r="r" b="b"/>
              <a:pathLst>
                <a:path w="14781611" h="3985890">
                  <a:moveTo>
                    <a:pt x="14657150" y="3985890"/>
                  </a:moveTo>
                  <a:lnTo>
                    <a:pt x="124460" y="3985890"/>
                  </a:lnTo>
                  <a:cubicBezTo>
                    <a:pt x="55880" y="3985890"/>
                    <a:pt x="0" y="3930010"/>
                    <a:pt x="0" y="3861430"/>
                  </a:cubicBezTo>
                  <a:lnTo>
                    <a:pt x="0" y="124460"/>
                  </a:lnTo>
                  <a:cubicBezTo>
                    <a:pt x="0" y="55880"/>
                    <a:pt x="55880" y="0"/>
                    <a:pt x="124460" y="0"/>
                  </a:cubicBezTo>
                  <a:lnTo>
                    <a:pt x="14657150" y="0"/>
                  </a:lnTo>
                  <a:cubicBezTo>
                    <a:pt x="14725731" y="0"/>
                    <a:pt x="14781611" y="55880"/>
                    <a:pt x="14781611" y="124460"/>
                  </a:cubicBezTo>
                  <a:lnTo>
                    <a:pt x="14781611" y="3861430"/>
                  </a:lnTo>
                  <a:cubicBezTo>
                    <a:pt x="14781611" y="3930010"/>
                    <a:pt x="14725731" y="3985890"/>
                    <a:pt x="14657150" y="3985890"/>
                  </a:cubicBezTo>
                  <a:close/>
                </a:path>
              </a:pathLst>
            </a:custGeom>
            <a:solidFill>
              <a:srgbClr val="000000">
                <a:alpha val="72941"/>
              </a:srgbClr>
            </a:solidFill>
          </p:spPr>
          <p:txBody>
            <a:bodyPr/>
            <a:lstStyle/>
            <a:p/>
          </p:txBody>
        </p:sp>
      </p:grpSp>
      <p:grpSp>
        <p:nvGrpSpPr>
          <p:cNvPr id="9" name="Group 9"/>
          <p:cNvGrpSpPr/>
          <p:nvPr/>
        </p:nvGrpSpPr>
        <p:grpSpPr>
          <a:xfrm rot="5400000">
            <a:off x="1169399" y="5832047"/>
            <a:ext cx="827966" cy="3162510"/>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11" name="TextBox 11"/>
          <p:cNvSpPr txBox="1"/>
          <p:nvPr/>
        </p:nvSpPr>
        <p:spPr>
          <a:xfrm>
            <a:off x="1214291" y="142200"/>
            <a:ext cx="17301600" cy="903607"/>
          </a:xfrm>
          <a:prstGeom prst="rect">
            <a:avLst/>
          </a:prstGeom>
        </p:spPr>
        <p:txBody>
          <a:bodyPr lIns="0" tIns="0" rIns="0" bIns="0" rtlCol="0" anchor="t">
            <a:spAutoFit/>
          </a:bodyPr>
          <a:lstStyle/>
          <a:p>
            <a:pPr algn="ctr">
              <a:lnSpc>
                <a:spcPts val="7419"/>
              </a:lnSpc>
            </a:pPr>
            <a:r>
              <a:rPr lang="en-US" sz="5299">
                <a:solidFill>
                  <a:srgbClr val="000000"/>
                </a:solidFill>
                <a:latin typeface="Canva Sans"/>
              </a:rPr>
              <a:t>REVENUE MARKET SHARE BY SEGMENTS 2024</a:t>
            </a:r>
          </a:p>
        </p:txBody>
      </p:sp>
      <p:pic>
        <p:nvPicPr>
          <p:cNvPr id="12" name="Picture 12"/>
          <p:cNvPicPr>
            <a:picLocks noChangeAspect="1"/>
          </p:cNvPicPr>
          <p:nvPr/>
        </p:nvPicPr>
        <p:blipFill>
          <a:blip r:embed="rId3"/>
          <a:srcRect l="36500" t="25150" r="35874" b="24564"/>
          <a:stretch>
            <a:fillRect/>
          </a:stretch>
        </p:blipFill>
        <p:spPr>
          <a:xfrm>
            <a:off x="-40826" y="-72756"/>
            <a:ext cx="2139052" cy="2190137"/>
          </a:xfrm>
          <a:prstGeom prst="rect">
            <a:avLst/>
          </a:prstGeom>
        </p:spPr>
      </p:pic>
      <p:sp>
        <p:nvSpPr>
          <p:cNvPr id="13" name="TextBox 13"/>
          <p:cNvSpPr txBox="1"/>
          <p:nvPr/>
        </p:nvSpPr>
        <p:spPr>
          <a:xfrm>
            <a:off x="3122362" y="3058133"/>
            <a:ext cx="9637553" cy="2570480"/>
          </a:xfrm>
          <a:prstGeom prst="rect">
            <a:avLst/>
          </a:prstGeom>
        </p:spPr>
        <p:txBody>
          <a:bodyPr lIns="0" tIns="0" rIns="0" bIns="0" rtlCol="0" anchor="t">
            <a:spAutoFit/>
          </a:bodyPr>
          <a:lstStyle/>
          <a:p>
            <a:pPr marL="755647" lvl="1" indent="-377824" algn="l">
              <a:lnSpc>
                <a:spcPts val="4059"/>
              </a:lnSpc>
              <a:buFont typeface="Arial"/>
              <a:buChar char="•"/>
            </a:pPr>
            <a:r>
              <a:rPr lang="en-US" sz="3499">
                <a:solidFill>
                  <a:srgbClr val="FFFFFF"/>
                </a:solidFill>
                <a:latin typeface="Canva Sans"/>
              </a:rPr>
              <a:t>Economy Rooms stands out as the dominating category.</a:t>
            </a:r>
          </a:p>
          <a:p>
            <a:pPr marL="755647" lvl="1" indent="-377824" algn="l">
              <a:lnSpc>
                <a:spcPts val="4059"/>
              </a:lnSpc>
              <a:buFont typeface="Arial"/>
              <a:buChar char="•"/>
            </a:pPr>
            <a:r>
              <a:rPr lang="en-US" sz="3499">
                <a:solidFill>
                  <a:srgbClr val="FFFFFF"/>
                </a:solidFill>
                <a:latin typeface="Canva Sans"/>
              </a:rPr>
              <a:t>Mid-range Rooms emerges as the fastest-growing category in the Hotel Chains market.</a:t>
            </a:r>
          </a:p>
        </p:txBody>
      </p:sp>
      <p:sp>
        <p:nvSpPr>
          <p:cNvPr id="14" name="TextBox 14"/>
          <p:cNvSpPr txBox="1"/>
          <p:nvPr/>
        </p:nvSpPr>
        <p:spPr>
          <a:xfrm>
            <a:off x="2127" y="4083310"/>
            <a:ext cx="2849971" cy="346795"/>
          </a:xfrm>
          <a:prstGeom prst="rect">
            <a:avLst/>
          </a:prstGeom>
        </p:spPr>
        <p:txBody>
          <a:bodyPr lIns="0" tIns="0" rIns="0" bIns="0" rtlCol="0" anchor="t">
            <a:spAutoFit/>
          </a:bodyPr>
          <a:lstStyle/>
          <a:p>
            <a:pPr algn="ctr">
              <a:lnSpc>
                <a:spcPts val="2669"/>
              </a:lnSpc>
            </a:pPr>
            <a:r>
              <a:rPr lang="en-US" sz="2643">
                <a:solidFill>
                  <a:srgbClr val="43B4BE"/>
                </a:solidFill>
                <a:latin typeface="Canva Sans"/>
              </a:rPr>
              <a:t>Type Segment</a:t>
            </a:r>
          </a:p>
        </p:txBody>
      </p:sp>
      <p:sp>
        <p:nvSpPr>
          <p:cNvPr id="15" name="TextBox 15"/>
          <p:cNvSpPr txBox="1"/>
          <p:nvPr/>
        </p:nvSpPr>
        <p:spPr>
          <a:xfrm>
            <a:off x="116122" y="7098397"/>
            <a:ext cx="2849971" cy="677434"/>
          </a:xfrm>
          <a:prstGeom prst="rect">
            <a:avLst/>
          </a:prstGeom>
        </p:spPr>
        <p:txBody>
          <a:bodyPr lIns="0" tIns="0" rIns="0" bIns="0" rtlCol="0" anchor="t">
            <a:spAutoFit/>
          </a:bodyPr>
          <a:lstStyle/>
          <a:p>
            <a:pPr algn="ctr">
              <a:lnSpc>
                <a:spcPts val="2669"/>
              </a:lnSpc>
            </a:pPr>
            <a:r>
              <a:rPr lang="en-US" sz="2643">
                <a:solidFill>
                  <a:srgbClr val="43B4BE"/>
                </a:solidFill>
                <a:latin typeface="Canva Sans"/>
              </a:rPr>
              <a:t>Application Segment</a:t>
            </a:r>
          </a:p>
        </p:txBody>
      </p:sp>
      <p:sp>
        <p:nvSpPr>
          <p:cNvPr id="16" name="TextBox 16"/>
          <p:cNvSpPr txBox="1"/>
          <p:nvPr/>
        </p:nvSpPr>
        <p:spPr>
          <a:xfrm>
            <a:off x="3164637" y="6394762"/>
            <a:ext cx="9637553" cy="2056130"/>
          </a:xfrm>
          <a:prstGeom prst="rect">
            <a:avLst/>
          </a:prstGeom>
        </p:spPr>
        <p:txBody>
          <a:bodyPr lIns="0" tIns="0" rIns="0" bIns="0" rtlCol="0" anchor="t">
            <a:spAutoFit/>
          </a:bodyPr>
          <a:lstStyle/>
          <a:p>
            <a:pPr marL="755647" lvl="1" indent="-377824" algn="l">
              <a:lnSpc>
                <a:spcPts val="4059"/>
              </a:lnSpc>
              <a:buFont typeface="Arial"/>
              <a:buChar char="•"/>
            </a:pPr>
            <a:r>
              <a:rPr lang="en-US" sz="3499">
                <a:solidFill>
                  <a:srgbClr val="FFFFFF"/>
                </a:solidFill>
                <a:latin typeface="Canva Sans"/>
              </a:rPr>
              <a:t>The dominating category is Online Booking</a:t>
            </a:r>
          </a:p>
          <a:p>
            <a:pPr marL="755647" lvl="1" indent="-377824" algn="l">
              <a:lnSpc>
                <a:spcPts val="4059"/>
              </a:lnSpc>
              <a:buFont typeface="Arial"/>
              <a:buChar char="•"/>
            </a:pPr>
            <a:r>
              <a:rPr lang="en-US" sz="3499">
                <a:solidFill>
                  <a:srgbClr val="FFFFFF"/>
                </a:solidFill>
                <a:latin typeface="Canva Sans"/>
              </a:rPr>
              <a:t>The fastest-growing category in the Hotel Chains market is Offline Booking.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550095" y="2238328"/>
            <a:ext cx="9753165" cy="6382706"/>
          </a:xfrm>
          <a:custGeom>
            <a:rect l="l" t="t" r="r" b="b"/>
            <a:pathLst>
              <a:path w="9753165" h="6382706">
                <a:moveTo>
                  <a:pt x="0" y="0"/>
                </a:moveTo>
                <a:lnTo>
                  <a:pt x="9753165" y="0"/>
                </a:lnTo>
                <a:lnTo>
                  <a:pt x="9753165" y="6382706"/>
                </a:lnTo>
                <a:lnTo>
                  <a:pt x="0" y="6382706"/>
                </a:lnTo>
                <a:lnTo>
                  <a:pt x="0" y="0"/>
                </a:lnTo>
                <a:close/>
              </a:path>
            </a:pathLst>
          </a:custGeom>
          <a:blipFill>
            <a:blip r:embed="rId3"/>
            <a:stretch>
              <a:fillRect/>
            </a:stretch>
          </a:blipFill>
        </p:spPr>
        <p:txBody>
          <a:bodyPr/>
          <a:lstStyle/>
          <a:p/>
        </p:txBody>
      </p:sp>
      <p:sp>
        <p:nvSpPr>
          <p:cNvPr id="4" name="TextBox 4"/>
          <p:cNvSpPr txBox="1"/>
          <p:nvPr/>
        </p:nvSpPr>
        <p:spPr>
          <a:xfrm>
            <a:off x="4940705" y="574301"/>
            <a:ext cx="8711390" cy="927103"/>
          </a:xfrm>
          <a:prstGeom prst="rect">
            <a:avLst/>
          </a:prstGeom>
        </p:spPr>
        <p:txBody>
          <a:bodyPr lIns="0" tIns="0" rIns="0" bIns="0" rtlCol="0" anchor="t">
            <a:spAutoFit/>
          </a:bodyPr>
          <a:lstStyle/>
          <a:p>
            <a:pPr algn="ctr">
              <a:lnSpc>
                <a:spcPts val="7699"/>
              </a:lnSpc>
            </a:pPr>
            <a:r>
              <a:rPr lang="en-US" sz="5499">
                <a:solidFill>
                  <a:srgbClr val="000000"/>
                </a:solidFill>
                <a:latin typeface="Canva Sans"/>
              </a:rPr>
              <a:t>REGION ANALYSIS</a:t>
            </a:r>
          </a:p>
        </p:txBody>
      </p:sp>
      <p:graphicFrame>
        <p:nvGraphicFramePr>
          <p:cNvPr id="5" name="Table 5"/>
          <p:cNvGraphicFramePr>
            <a:graphicFrameLocks noGrp="1"/>
          </p:cNvGraphicFramePr>
          <p:nvPr/>
        </p:nvGraphicFramePr>
        <p:xfrm>
          <a:off x="10555274" y="2238328"/>
          <a:ext cx="7201094" cy="6085018"/>
        </p:xfrm>
        <a:graphic>
          <a:graphicData uri="http://schemas.openxmlformats.org/drawingml/2006/table">
            <a:tbl>
              <a:tblPr/>
              <a:tblGrid>
                <a:gridCol w="3749225">
                  <a:extLst>
                    <a:ext uri="{9D8B030D-6E8A-4147-A177-3AD203B41FA5}">
                      <a16:colId xmlns:a16="http://schemas.microsoft.com/office/drawing/2014/main" val="20000"/>
                    </a:ext>
                  </a:extLst>
                </a:gridCol>
                <a:gridCol w="3451869">
                  <a:extLst>
                    <a:ext uri="{9D8B030D-6E8A-4147-A177-3AD203B41FA5}">
                      <a16:colId xmlns:a16="http://schemas.microsoft.com/office/drawing/2014/main" val="20001"/>
                    </a:ext>
                  </a:extLst>
                </a:gridCol>
              </a:tblGrid>
              <a:tr h="1233058">
                <a:tc>
                  <a:txBody>
                    <a:bodyPr/>
                    <a:lstStyle/>
                    <a:p>
                      <a:pPr algn="just">
                        <a:lnSpc>
                          <a:spcPts val="4199"/>
                        </a:lnSpc>
                        <a:defRPr/>
                      </a:pPr>
                      <a:r>
                        <a:rPr lang="en-US" sz="2999">
                          <a:solidFill>
                            <a:srgbClr val="000000"/>
                          </a:solidFill>
                          <a:latin typeface="Canva Sans"/>
                        </a:rPr>
                        <a:t>NORTH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844">
                <a:tc>
                  <a:txBody>
                    <a:bodyPr/>
                    <a:lstStyle/>
                    <a:p>
                      <a:pPr algn="l">
                        <a:lnSpc>
                          <a:spcPts val="4199"/>
                        </a:lnSpc>
                        <a:defRPr/>
                      </a:pPr>
                      <a:r>
                        <a:rPr lang="en-US" sz="2999">
                          <a:solidFill>
                            <a:srgbClr val="000000"/>
                          </a:solidFill>
                          <a:latin typeface="Canva Sans"/>
                        </a:rPr>
                        <a:t>Europe</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4844">
                <a:tc>
                  <a:txBody>
                    <a:bodyPr/>
                    <a:lstStyle/>
                    <a:p>
                      <a:pPr algn="l">
                        <a:lnSpc>
                          <a:spcPts val="4199"/>
                        </a:lnSpc>
                        <a:defRPr/>
                      </a:pPr>
                      <a:r>
                        <a:rPr lang="en-US" sz="2999">
                          <a:solidFill>
                            <a:srgbClr val="000000"/>
                          </a:solidFill>
                          <a:latin typeface="Canva Sans"/>
                        </a:rPr>
                        <a:t>Asia Pacific</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57963">
                <a:tc>
                  <a:txBody>
                    <a:bodyPr/>
                    <a:lstStyle/>
                    <a:p>
                      <a:pPr algn="l">
                        <a:lnSpc>
                          <a:spcPts val="4199"/>
                        </a:lnSpc>
                        <a:defRPr/>
                      </a:pPr>
                      <a:r>
                        <a:rPr lang="en-US" sz="2999">
                          <a:solidFill>
                            <a:srgbClr val="000000"/>
                          </a:solidFill>
                          <a:latin typeface="Poppins"/>
                        </a:rPr>
                        <a:t>Latin America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309">
                <a:tc>
                  <a:txBody>
                    <a:bodyPr/>
                    <a:lstStyle/>
                    <a:p>
                      <a:pPr algn="l">
                        <a:lnSpc>
                          <a:spcPts val="4199"/>
                        </a:lnSpc>
                        <a:defRPr/>
                      </a:pPr>
                      <a:r>
                        <a:rPr lang="en-US" sz="2999">
                          <a:solidFill>
                            <a:srgbClr val="000000"/>
                          </a:solidFill>
                          <a:latin typeface="Canva Sans"/>
                        </a:rPr>
                        <a:t>MIDDLE EAST AFRICA</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960"/>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14956431" y="2658598"/>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40% </a:t>
            </a:r>
          </a:p>
        </p:txBody>
      </p:sp>
      <p:sp>
        <p:nvSpPr>
          <p:cNvPr id="7" name="TextBox 7"/>
          <p:cNvSpPr txBox="1"/>
          <p:nvPr/>
        </p:nvSpPr>
        <p:spPr>
          <a:xfrm>
            <a:off x="14956431" y="3765466"/>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30%</a:t>
            </a:r>
          </a:p>
        </p:txBody>
      </p:sp>
      <p:sp>
        <p:nvSpPr>
          <p:cNvPr id="8" name="TextBox 8"/>
          <p:cNvSpPr txBox="1"/>
          <p:nvPr/>
        </p:nvSpPr>
        <p:spPr>
          <a:xfrm>
            <a:off x="14956431" y="4872334"/>
            <a:ext cx="2163625" cy="514350"/>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Canva Sans Bold"/>
              </a:rPr>
              <a:t>23%</a:t>
            </a:r>
          </a:p>
        </p:txBody>
      </p:sp>
      <p:sp>
        <p:nvSpPr>
          <p:cNvPr id="9" name="TextBox 9"/>
          <p:cNvSpPr txBox="1"/>
          <p:nvPr/>
        </p:nvSpPr>
        <p:spPr>
          <a:xfrm>
            <a:off x="14956431" y="6046871"/>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 5%</a:t>
            </a:r>
          </a:p>
        </p:txBody>
      </p:sp>
      <p:sp>
        <p:nvSpPr>
          <p:cNvPr id="10" name="TextBox 10"/>
          <p:cNvSpPr txBox="1"/>
          <p:nvPr/>
        </p:nvSpPr>
        <p:spPr>
          <a:xfrm>
            <a:off x="14956431" y="7459125"/>
            <a:ext cx="2163625" cy="542925"/>
          </a:xfrm>
          <a:prstGeom prst="rect">
            <a:avLst/>
          </a:prstGeom>
        </p:spPr>
        <p:txBody>
          <a:bodyPr lIns="0" tIns="0" rIns="0" bIns="0" rtlCol="0" anchor="t">
            <a:spAutoFit/>
          </a:bodyPr>
          <a:lstStyle/>
          <a:p>
            <a:pPr algn="ctr">
              <a:lnSpc>
                <a:spcPts val="4200"/>
              </a:lnSpc>
              <a:spcBef>
                <a:spcPct val="0"/>
              </a:spcBef>
            </a:pPr>
            <a:r>
              <a:rPr lang="en-US" sz="3000" spc="300">
                <a:solidFill>
                  <a:srgbClr val="000000"/>
                </a:solidFill>
                <a:latin typeface="Poppins Bold"/>
              </a:rPr>
              <a:t>2%</a:t>
            </a:r>
          </a:p>
        </p:txBody>
      </p:sp>
      <p:sp>
        <p:nvSpPr>
          <p:cNvPr id="11" name="TextBox 11"/>
          <p:cNvSpPr txBox="1"/>
          <p:nvPr/>
        </p:nvSpPr>
        <p:spPr>
          <a:xfrm>
            <a:off x="430400" y="9079169"/>
            <a:ext cx="17732001" cy="596388"/>
          </a:xfrm>
          <a:prstGeom prst="rect">
            <a:avLst/>
          </a:prstGeom>
        </p:spPr>
        <p:txBody>
          <a:bodyPr lIns="0" tIns="0" rIns="0" bIns="0" rtlCol="0" anchor="t">
            <a:spAutoFit/>
          </a:bodyPr>
          <a:lstStyle/>
          <a:p>
            <a:pPr algn="l">
              <a:lnSpc>
                <a:spcPts val="4928"/>
              </a:lnSpc>
              <a:spcBef>
                <a:spcPct val="0"/>
              </a:spcBef>
            </a:pPr>
            <a:r>
              <a:rPr lang="en-US" sz="3520" spc="352">
                <a:solidFill>
                  <a:srgbClr val="000000"/>
                </a:solidFill>
                <a:latin typeface="Canva Sans"/>
              </a:rPr>
              <a:t>North America Hotel Chains Market Revenue share for 2024 is 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1135" b="-11135"/>
            </a:stretch>
          </a:blipFill>
        </p:spPr>
        <p:txBody>
          <a:bodyPr/>
          <a:lstStyle/>
          <a:p/>
        </p:txBody>
      </p:sp>
      <p:grpSp>
        <p:nvGrpSpPr>
          <p:cNvPr id="3" name="Group 3"/>
          <p:cNvGrpSpPr/>
          <p:nvPr/>
        </p:nvGrpSpPr>
        <p:grpSpPr>
          <a:xfrm>
            <a:off x="4686579"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653429">
                <a:alpha val="85882"/>
              </a:srgbClr>
            </a:solidFill>
          </p:spPr>
          <p:txBody>
            <a:bodyPr/>
            <a:lstStyle/>
            <a:p/>
          </p:txBody>
        </p:sp>
      </p:grpSp>
      <p:grpSp>
        <p:nvGrpSpPr>
          <p:cNvPr id="5" name="Group 5"/>
          <p:cNvGrpSpPr/>
          <p:nvPr/>
        </p:nvGrpSpPr>
        <p:grpSpPr>
          <a:xfrm>
            <a:off x="4686579"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alpha val="62745"/>
              </a:srgbClr>
            </a:solidFill>
          </p:spPr>
          <p:txBody>
            <a:bodyPr/>
            <a:lstStyle/>
            <a:p/>
          </p:txBody>
        </p:sp>
      </p:grpSp>
      <p:grpSp>
        <p:nvGrpSpPr>
          <p:cNvPr id="7" name="Group 7"/>
          <p:cNvGrpSpPr/>
          <p:nvPr/>
        </p:nvGrpSpPr>
        <p:grpSpPr>
          <a:xfrm>
            <a:off x="3145304"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429">
                <a:alpha val="85882"/>
              </a:srgbClr>
            </a:solidFill>
          </p:spPr>
          <p:txBody>
            <a:bodyPr/>
            <a:lstStyle/>
            <a:p/>
          </p:txBody>
        </p:sp>
      </p:grpSp>
      <p:grpSp>
        <p:nvGrpSpPr>
          <p:cNvPr id="9" name="Group 9"/>
          <p:cNvGrpSpPr/>
          <p:nvPr/>
        </p:nvGrpSpPr>
        <p:grpSpPr>
          <a:xfrm>
            <a:off x="3145304"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alpha val="62745"/>
              </a:srgbClr>
            </a:solidFill>
          </p:spPr>
          <p:txBody>
            <a:bodyPr/>
            <a:lstStyle/>
            <a:p/>
          </p:txBody>
        </p:sp>
      </p:grpSp>
      <p:grpSp>
        <p:nvGrpSpPr>
          <p:cNvPr id="11" name="Group 11"/>
          <p:cNvGrpSpPr>
            <a:grpSpLocks noChangeAspect="1"/>
          </p:cNvGrpSpPr>
          <p:nvPr/>
        </p:nvGrpSpPr>
        <p:grpSpPr>
          <a:xfrm rot="5400000">
            <a:off x="5807533"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429">
                <a:alpha val="85882"/>
              </a:srgbClr>
            </a:solidFill>
          </p:spPr>
          <p:txBody>
            <a:bodyPr/>
            <a:lstStyle/>
            <a:p/>
          </p:txBody>
        </p:sp>
      </p:grpSp>
      <p:grpSp>
        <p:nvGrpSpPr>
          <p:cNvPr id="13" name="Group 13"/>
          <p:cNvGrpSpPr>
            <a:grpSpLocks noChangeAspect="1"/>
          </p:cNvGrpSpPr>
          <p:nvPr/>
        </p:nvGrpSpPr>
        <p:grpSpPr>
          <a:xfrm rot="5400000">
            <a:off x="5807533"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alpha val="62745"/>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51846" y="3098081"/>
            <a:ext cx="2506553"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Drivers</a:t>
            </a:r>
          </a:p>
        </p:txBody>
      </p:sp>
      <p:sp>
        <p:nvSpPr>
          <p:cNvPr id="17" name="TextBox 17"/>
          <p:cNvSpPr txBox="1"/>
          <p:nvPr/>
        </p:nvSpPr>
        <p:spPr>
          <a:xfrm>
            <a:off x="3063847"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440594" y="2061478"/>
            <a:ext cx="7927764" cy="2614295"/>
          </a:xfrm>
          <a:prstGeom prst="rect">
            <a:avLst/>
          </a:prstGeom>
        </p:spPr>
        <p:txBody>
          <a:bodyPr lIns="0" tIns="0" rIns="0" bIns="0" rtlCol="0" anchor="t">
            <a:spAutoFit/>
          </a:bodyPr>
          <a:lstStyle/>
          <a:p>
            <a:pPr marL="755652" lvl="1" indent="-377826" algn="l">
              <a:lnSpc>
                <a:spcPts val="4165"/>
              </a:lnSpc>
              <a:buFont typeface="Arial"/>
              <a:buChar char="•"/>
            </a:pPr>
            <a:r>
              <a:rPr lang="en-US" sz="3500" spc="112">
                <a:solidFill>
                  <a:srgbClr val="FFFFFF"/>
                </a:solidFill>
                <a:latin typeface="Canva Sans"/>
              </a:rPr>
              <a:t>Rise of Global Tourism to Increase the Demand Globally</a:t>
            </a:r>
          </a:p>
          <a:p>
            <a:pPr marL="755652" lvl="1" indent="-377826" algn="l">
              <a:lnSpc>
                <a:spcPts val="4165"/>
              </a:lnSpc>
              <a:buFont typeface="Arial"/>
              <a:buChar char="•"/>
            </a:pPr>
            <a:r>
              <a:rPr lang="en-US" sz="3500" spc="112">
                <a:solidFill>
                  <a:srgbClr val="FFFFFF"/>
                </a:solidFill>
                <a:latin typeface="Canva Sans"/>
              </a:rPr>
              <a:t>Growing Preference for Branded Accommodation to Propel Market Growth</a:t>
            </a:r>
          </a:p>
        </p:txBody>
      </p:sp>
      <p:sp>
        <p:nvSpPr>
          <p:cNvPr id="19" name="TextBox 19"/>
          <p:cNvSpPr txBox="1"/>
          <p:nvPr/>
        </p:nvSpPr>
        <p:spPr>
          <a:xfrm>
            <a:off x="6694062" y="6505486"/>
            <a:ext cx="7420828" cy="1042670"/>
          </a:xfrm>
          <a:prstGeom prst="rect">
            <a:avLst/>
          </a:prstGeom>
        </p:spPr>
        <p:txBody>
          <a:bodyPr lIns="0" tIns="0" rIns="0" bIns="0" rtlCol="0" anchor="t">
            <a:spAutoFit/>
          </a:bodyPr>
          <a:lstStyle/>
          <a:p>
            <a:pPr algn="l">
              <a:lnSpc>
                <a:spcPts val="4164"/>
              </a:lnSpc>
            </a:pPr>
            <a:r>
              <a:rPr lang="en-US" sz="3499" spc="111">
                <a:solidFill>
                  <a:srgbClr val="FFFFFF"/>
                </a:solidFill>
                <a:latin typeface="Canva Sans"/>
              </a:rPr>
              <a:t>Fluctuations in Travel Demand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222708" y="1599525"/>
            <a:ext cx="15877515" cy="7897392"/>
            <a:chExt cx="4519799" cy="2248124"/>
          </a:xfrm>
        </p:grpSpPr>
        <p:sp>
          <p:nvSpPr>
            <p:cNvPr id="4" name="Freeform 4"/>
            <p:cNvSpPr/>
            <p:nvPr/>
          </p:nvSpPr>
          <p:spPr>
            <a:xfrm>
              <a:off x="0" y="0"/>
              <a:ext cx="4519799" cy="2248124"/>
            </a:xfrm>
            <a:custGeom>
              <a:rect l="l" t="t" r="r" b="b"/>
              <a:pathLst>
                <a:path w="4519799" h="2248124">
                  <a:moveTo>
                    <a:pt x="0" y="0"/>
                  </a:moveTo>
                  <a:lnTo>
                    <a:pt x="4519799" y="0"/>
                  </a:lnTo>
                  <a:lnTo>
                    <a:pt x="4519799" y="2248124"/>
                  </a:lnTo>
                  <a:lnTo>
                    <a:pt x="0" y="2248124"/>
                  </a:lnTo>
                  <a:close/>
                </a:path>
              </a:pathLst>
            </a:custGeom>
            <a:solidFill>
              <a:srgbClr val="000000">
                <a:alpha val="52941"/>
              </a:srgbClr>
            </a:solidFill>
          </p:spPr>
          <p:txBody>
            <a:bodyPr/>
            <a:lstStyle/>
            <a:p/>
          </p:txBody>
        </p:sp>
        <p:sp>
          <p:nvSpPr>
            <p:cNvPr id="5" name="TextBox 5"/>
            <p:cNvSpPr txBox="1"/>
            <p:nvPr/>
          </p:nvSpPr>
          <p:spPr>
            <a:xfrm>
              <a:off x="0" y="-38100"/>
              <a:ext cx="4519799" cy="2286224"/>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73984" y="616961"/>
            <a:ext cx="1815395" cy="2169783"/>
          </a:xfrm>
          <a:prstGeom prst="rect">
            <a:avLst/>
          </a:prstGeom>
        </p:spPr>
      </p:pic>
      <p:sp>
        <p:nvSpPr>
          <p:cNvPr id="7" name="TextBox 7"/>
          <p:cNvSpPr txBox="1"/>
          <p:nvPr/>
        </p:nvSpPr>
        <p:spPr>
          <a:xfrm>
            <a:off x="1447972" y="2901315"/>
            <a:ext cx="15259492" cy="6356985"/>
          </a:xfrm>
          <a:prstGeom prst="rect">
            <a:avLst/>
          </a:prstGeom>
        </p:spPr>
        <p:txBody>
          <a:bodyPr lIns="0" tIns="0" rIns="0" bIns="0" rtlCol="0" anchor="t">
            <a:spAutoFit/>
          </a:bodyPr>
          <a:lstStyle/>
          <a:p>
            <a:pPr marL="777240" lvl="1" indent="-388620" algn="l">
              <a:lnSpc>
                <a:spcPts val="5040"/>
              </a:lnSpc>
              <a:buFont typeface="Arial"/>
              <a:buChar char="•"/>
            </a:pPr>
            <a:r>
              <a:rPr lang="en-US" sz="3600">
                <a:solidFill>
                  <a:srgbClr val="FFFFFF"/>
                </a:solidFill>
                <a:latin typeface="Canva Sans"/>
              </a:rPr>
              <a:t>The global Hotel Chains market will expand significantly by 5.21% CAGR between 2024 to 2031.</a:t>
            </a:r>
          </a:p>
          <a:p>
            <a:pPr marL="777240" lvl="1" indent="-388620" algn="l">
              <a:lnSpc>
                <a:spcPts val="5040"/>
              </a:lnSpc>
              <a:buFont typeface="Arial"/>
              <a:buChar char="•"/>
            </a:pPr>
            <a:r>
              <a:rPr lang="en-US" sz="3600">
                <a:solidFill>
                  <a:srgbClr val="FFFFFF"/>
                </a:solidFill>
                <a:latin typeface="Canva Sans"/>
              </a:rPr>
              <a:t>Economic growth in emerging countries leads to higher disposable income and travel spending. </a:t>
            </a:r>
          </a:p>
          <a:p>
            <a:pPr marL="777240" lvl="1" indent="-388620" algn="l">
              <a:lnSpc>
                <a:spcPts val="5040"/>
              </a:lnSpc>
              <a:buFont typeface="Arial"/>
              <a:buChar char="•"/>
            </a:pPr>
            <a:r>
              <a:rPr lang="en-US" sz="3600">
                <a:solidFill>
                  <a:srgbClr val="FFFFFF"/>
                </a:solidFill>
                <a:latin typeface="Canva Sans"/>
              </a:rPr>
              <a:t>This establishes a new market sector in which hotel brands can increase their reach.</a:t>
            </a:r>
          </a:p>
          <a:p>
            <a:pPr marL="777240" lvl="1" indent="-388620" algn="l">
              <a:lnSpc>
                <a:spcPts val="5040"/>
              </a:lnSpc>
              <a:buFont typeface="Arial"/>
              <a:buChar char="•"/>
            </a:pPr>
            <a:r>
              <a:rPr lang="en-US" sz="3600">
                <a:solidFill>
                  <a:srgbClr val="FFFFFF"/>
                </a:solidFill>
                <a:latin typeface="Canva Sans"/>
              </a:rPr>
              <a:t>Leading hotel chains are stressing the client experience by providing personalized services, innovative features (such as self-service kiosks and mobile check-in), and reward programs tailored to a wide range of consumer preferences.</a:t>
            </a:r>
          </a:p>
        </p:txBody>
      </p:sp>
      <p:sp>
        <p:nvSpPr>
          <p:cNvPr id="8" name="TextBox 8"/>
          <p:cNvSpPr txBox="1"/>
          <p:nvPr/>
        </p:nvSpPr>
        <p:spPr>
          <a:xfrm>
            <a:off x="4368479" y="1874486"/>
            <a:ext cx="9740712" cy="757555"/>
          </a:xfrm>
          <a:prstGeom prst="rect">
            <a:avLst/>
          </a:prstGeom>
        </p:spPr>
        <p:txBody>
          <a:bodyPr lIns="0" tIns="0" rIns="0" bIns="0" rtlCol="0" anchor="t">
            <a:spAutoFit/>
          </a:bodyPr>
          <a:lstStyle/>
          <a:p>
            <a:pPr algn="ctr">
              <a:lnSpc>
                <a:spcPts val="5884"/>
              </a:lnSpc>
            </a:pPr>
            <a:r>
              <a:rPr lang="en-US" sz="54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6795"/>
          <a:stretch>
            <a:fillRect/>
          </a:stretch>
        </p:blipFill>
        <p:spPr>
          <a:xfrm>
            <a:off x="-1217" y="-52084"/>
            <a:ext cx="1837067" cy="1984756"/>
          </a:xfrm>
          <a:prstGeom prst="rect">
            <a:avLst/>
          </a:prstGeom>
        </p:spPr>
      </p:pic>
      <p:sp>
        <p:nvSpPr>
          <p:cNvPr id="3" name="Freeform 3"/>
          <p:cNvSpPr/>
          <p:nvPr/>
        </p:nvSpPr>
        <p:spPr>
          <a:xfrm>
            <a:off x="-8498" y="4503491"/>
            <a:ext cx="9152498" cy="5783509"/>
          </a:xfrm>
          <a:custGeom>
            <a:rect l="l" t="t" r="r" b="b"/>
            <a:pathLst>
              <a:path w="9152498" h="5783509">
                <a:moveTo>
                  <a:pt x="0" y="0"/>
                </a:moveTo>
                <a:lnTo>
                  <a:pt x="9152498" y="0"/>
                </a:lnTo>
                <a:lnTo>
                  <a:pt x="9152498" y="5783509"/>
                </a:lnTo>
                <a:lnTo>
                  <a:pt x="0" y="5783509"/>
                </a:lnTo>
                <a:lnTo>
                  <a:pt x="0" y="0"/>
                </a:lnTo>
                <a:close/>
              </a:path>
            </a:pathLst>
          </a:custGeom>
          <a:blipFill>
            <a:blip r:embed="rId3"/>
            <a:stretch>
              <a:fillRect b="-5501"/>
            </a:stretch>
          </a:blipFill>
        </p:spPr>
        <p:txBody>
          <a:bodyPr/>
          <a:lstStyle/>
          <a:p/>
        </p:txBody>
      </p:sp>
      <p:sp>
        <p:nvSpPr>
          <p:cNvPr id="4" name="Freeform 4"/>
          <p:cNvSpPr/>
          <p:nvPr/>
        </p:nvSpPr>
        <p:spPr>
          <a:xfrm>
            <a:off x="327850" y="2154836"/>
            <a:ext cx="3426022" cy="1092044"/>
          </a:xfrm>
          <a:custGeom>
            <a:rect l="l" t="t" r="r" b="b"/>
            <a:pathLst>
              <a:path w="3426021" h="1092044">
                <a:moveTo>
                  <a:pt x="0" y="0"/>
                </a:moveTo>
                <a:lnTo>
                  <a:pt x="3426022" y="0"/>
                </a:lnTo>
                <a:lnTo>
                  <a:pt x="3426022" y="1092045"/>
                </a:lnTo>
                <a:lnTo>
                  <a:pt x="0" y="1092045"/>
                </a:lnTo>
                <a:lnTo>
                  <a:pt x="0" y="0"/>
                </a:lnTo>
                <a:close/>
              </a:path>
            </a:pathLst>
          </a:custGeom>
          <a:blipFill>
            <a:blip r:embed="rId4"/>
            <a:stretch>
              <a:fillRect/>
            </a:stretch>
          </a:blipFill>
        </p:spPr>
        <p:txBody>
          <a:bodyPr/>
          <a:lstStyle/>
          <a:p/>
        </p:txBody>
      </p:sp>
      <p:sp>
        <p:nvSpPr>
          <p:cNvPr id="5" name="Freeform 5"/>
          <p:cNvSpPr/>
          <p:nvPr/>
        </p:nvSpPr>
        <p:spPr>
          <a:xfrm>
            <a:off x="4645163" y="2057791"/>
            <a:ext cx="4056146" cy="1286136"/>
          </a:xfrm>
          <a:custGeom>
            <a:rect l="l" t="t" r="r" b="b"/>
            <a:pathLst>
              <a:path w="4056146" h="1286136">
                <a:moveTo>
                  <a:pt x="0" y="0"/>
                </a:moveTo>
                <a:lnTo>
                  <a:pt x="4056146" y="0"/>
                </a:lnTo>
                <a:lnTo>
                  <a:pt x="4056146" y="1286136"/>
                </a:lnTo>
                <a:lnTo>
                  <a:pt x="0" y="1286136"/>
                </a:lnTo>
                <a:lnTo>
                  <a:pt x="0" y="0"/>
                </a:lnTo>
                <a:close/>
              </a:path>
            </a:pathLst>
          </a:custGeom>
          <a:blipFill>
            <a:blip r:embed="rId5"/>
            <a:stretch>
              <a:fillRect/>
            </a:stretch>
          </a:blipFill>
        </p:spPr>
        <p:txBody>
          <a:bodyPr/>
          <a:lstStyle/>
          <a:p/>
        </p:txBody>
      </p:sp>
      <p:sp>
        <p:nvSpPr>
          <p:cNvPr id="6" name="Freeform 6"/>
          <p:cNvSpPr/>
          <p:nvPr/>
        </p:nvSpPr>
        <p:spPr>
          <a:xfrm>
            <a:off x="9596659" y="1922219"/>
            <a:ext cx="3685082" cy="1864652"/>
          </a:xfrm>
          <a:custGeom>
            <a:rect l="l" t="t" r="r" b="b"/>
            <a:pathLst>
              <a:path w="3685082" h="1864652">
                <a:moveTo>
                  <a:pt x="0" y="0"/>
                </a:moveTo>
                <a:lnTo>
                  <a:pt x="3685083" y="0"/>
                </a:lnTo>
                <a:lnTo>
                  <a:pt x="3685083" y="1864651"/>
                </a:lnTo>
                <a:lnTo>
                  <a:pt x="0" y="1864651"/>
                </a:lnTo>
                <a:lnTo>
                  <a:pt x="0" y="0"/>
                </a:lnTo>
                <a:close/>
              </a:path>
            </a:pathLst>
          </a:custGeom>
          <a:blipFill>
            <a:blip r:embed="rId6"/>
            <a:stretch>
              <a:fillRect/>
            </a:stretch>
          </a:blipFill>
        </p:spPr>
        <p:txBody>
          <a:bodyPr/>
          <a:lstStyle/>
          <a:p/>
        </p:txBody>
      </p:sp>
      <p:sp>
        <p:nvSpPr>
          <p:cNvPr id="7" name="Freeform 7"/>
          <p:cNvSpPr/>
          <p:nvPr/>
        </p:nvSpPr>
        <p:spPr>
          <a:xfrm>
            <a:off x="13795665" y="2074024"/>
            <a:ext cx="3926929" cy="1172857"/>
          </a:xfrm>
          <a:custGeom>
            <a:rect l="l" t="t" r="r" b="b"/>
            <a:pathLst>
              <a:path w="3926929" h="1172857">
                <a:moveTo>
                  <a:pt x="0" y="0"/>
                </a:moveTo>
                <a:lnTo>
                  <a:pt x="3926929" y="0"/>
                </a:lnTo>
                <a:lnTo>
                  <a:pt x="3926929" y="1172857"/>
                </a:lnTo>
                <a:lnTo>
                  <a:pt x="0" y="1172857"/>
                </a:lnTo>
                <a:lnTo>
                  <a:pt x="0" y="0"/>
                </a:lnTo>
                <a:close/>
              </a:path>
            </a:pathLst>
          </a:custGeom>
          <a:blipFill>
            <a:blip r:embed="rId7"/>
            <a:stretch>
              <a:fillRect t="-32900" b="-42739"/>
            </a:stretch>
          </a:blipFill>
        </p:spPr>
        <p:txBody>
          <a:bodyPr/>
          <a:lstStyle/>
          <a:p/>
        </p:txBody>
      </p:sp>
      <p:sp>
        <p:nvSpPr>
          <p:cNvPr id="8" name="Freeform 8"/>
          <p:cNvSpPr/>
          <p:nvPr/>
        </p:nvSpPr>
        <p:spPr>
          <a:xfrm>
            <a:off x="327850" y="3827277"/>
            <a:ext cx="4112713" cy="1099250"/>
          </a:xfrm>
          <a:custGeom>
            <a:rect l="l" t="t" r="r" b="b"/>
            <a:pathLst>
              <a:path w="4112713" h="1099250">
                <a:moveTo>
                  <a:pt x="0" y="0"/>
                </a:moveTo>
                <a:lnTo>
                  <a:pt x="4112712" y="0"/>
                </a:lnTo>
                <a:lnTo>
                  <a:pt x="4112712" y="1099250"/>
                </a:lnTo>
                <a:lnTo>
                  <a:pt x="0" y="1099250"/>
                </a:lnTo>
                <a:lnTo>
                  <a:pt x="0" y="0"/>
                </a:lnTo>
                <a:close/>
              </a:path>
            </a:pathLst>
          </a:custGeom>
          <a:blipFill>
            <a:blip r:embed="rId8"/>
            <a:stretch>
              <a:fillRect/>
            </a:stretch>
          </a:blipFill>
        </p:spPr>
        <p:txBody>
          <a:bodyPr/>
          <a:lstStyle/>
          <a:p/>
        </p:txBody>
      </p:sp>
      <p:sp>
        <p:nvSpPr>
          <p:cNvPr id="9" name="Freeform 9"/>
          <p:cNvSpPr/>
          <p:nvPr/>
        </p:nvSpPr>
        <p:spPr>
          <a:xfrm>
            <a:off x="4992747" y="3786870"/>
            <a:ext cx="3708563" cy="1046006"/>
          </a:xfrm>
          <a:custGeom>
            <a:rect l="l" t="t" r="r" b="b"/>
            <a:pathLst>
              <a:path w="3708562" h="1046006">
                <a:moveTo>
                  <a:pt x="0" y="0"/>
                </a:moveTo>
                <a:lnTo>
                  <a:pt x="3708562" y="0"/>
                </a:lnTo>
                <a:lnTo>
                  <a:pt x="3708562" y="1046007"/>
                </a:lnTo>
                <a:lnTo>
                  <a:pt x="0" y="1046007"/>
                </a:lnTo>
                <a:lnTo>
                  <a:pt x="0" y="0"/>
                </a:lnTo>
                <a:close/>
              </a:path>
            </a:pathLst>
          </a:custGeom>
          <a:blipFill>
            <a:blip r:embed="rId9"/>
            <a:stretch>
              <a:fillRect t="-126036" b="-128508"/>
            </a:stretch>
          </a:blipFill>
        </p:spPr>
        <p:txBody>
          <a:bodyPr/>
          <a:lstStyle/>
          <a:p/>
        </p:txBody>
      </p:sp>
      <p:sp>
        <p:nvSpPr>
          <p:cNvPr id="10" name="Freeform 10"/>
          <p:cNvSpPr/>
          <p:nvPr/>
        </p:nvSpPr>
        <p:spPr>
          <a:xfrm>
            <a:off x="9596659" y="4158912"/>
            <a:ext cx="3709897" cy="1347929"/>
          </a:xfrm>
          <a:custGeom>
            <a:rect l="l" t="t" r="r" b="b"/>
            <a:pathLst>
              <a:path w="3709897" h="1347929">
                <a:moveTo>
                  <a:pt x="0" y="0"/>
                </a:moveTo>
                <a:lnTo>
                  <a:pt x="3709897" y="0"/>
                </a:lnTo>
                <a:lnTo>
                  <a:pt x="3709897" y="1347929"/>
                </a:lnTo>
                <a:lnTo>
                  <a:pt x="0" y="1347929"/>
                </a:lnTo>
                <a:lnTo>
                  <a:pt x="0" y="0"/>
                </a:lnTo>
                <a:close/>
              </a:path>
            </a:pathLst>
          </a:custGeom>
          <a:blipFill>
            <a:blip r:embed="rId10"/>
            <a:stretch>
              <a:fillRect/>
            </a:stretch>
          </a:blipFill>
        </p:spPr>
        <p:txBody>
          <a:bodyPr/>
          <a:lstStyle/>
          <a:p/>
        </p:txBody>
      </p:sp>
      <p:sp>
        <p:nvSpPr>
          <p:cNvPr id="11" name="Freeform 11"/>
          <p:cNvSpPr/>
          <p:nvPr/>
        </p:nvSpPr>
        <p:spPr>
          <a:xfrm>
            <a:off x="14201907" y="3676774"/>
            <a:ext cx="2312205" cy="2312205"/>
          </a:xfrm>
          <a:custGeom>
            <a:rect l="l" t="t" r="r" b="b"/>
            <a:pathLst>
              <a:path w="2312205" h="2312205">
                <a:moveTo>
                  <a:pt x="0" y="0"/>
                </a:moveTo>
                <a:lnTo>
                  <a:pt x="2312205" y="0"/>
                </a:lnTo>
                <a:lnTo>
                  <a:pt x="2312205" y="2312205"/>
                </a:lnTo>
                <a:lnTo>
                  <a:pt x="0" y="2312205"/>
                </a:lnTo>
                <a:lnTo>
                  <a:pt x="0" y="0"/>
                </a:lnTo>
                <a:close/>
              </a:path>
            </a:pathLst>
          </a:custGeom>
          <a:blipFill>
            <a:blip r:embed="rId11"/>
            <a:stretch>
              <a:fillRect/>
            </a:stretch>
          </a:blipFill>
        </p:spPr>
        <p:txBody>
          <a:bodyPr/>
          <a:lstStyle/>
          <a:p/>
        </p:txBody>
      </p:sp>
      <p:sp>
        <p:nvSpPr>
          <p:cNvPr id="12" name="Freeform 12"/>
          <p:cNvSpPr/>
          <p:nvPr/>
        </p:nvSpPr>
        <p:spPr>
          <a:xfrm>
            <a:off x="8891546" y="5988979"/>
            <a:ext cx="4415010" cy="1164459"/>
          </a:xfrm>
          <a:custGeom>
            <a:rect l="l" t="t" r="r" b="b"/>
            <a:pathLst>
              <a:path w="4415010" h="1164459">
                <a:moveTo>
                  <a:pt x="0" y="0"/>
                </a:moveTo>
                <a:lnTo>
                  <a:pt x="4415010" y="0"/>
                </a:lnTo>
                <a:lnTo>
                  <a:pt x="4415010" y="1164459"/>
                </a:lnTo>
                <a:lnTo>
                  <a:pt x="0" y="1164459"/>
                </a:lnTo>
                <a:lnTo>
                  <a:pt x="0" y="0"/>
                </a:lnTo>
                <a:close/>
              </a:path>
            </a:pathLst>
          </a:custGeom>
          <a:blipFill>
            <a:blip r:embed="rId12"/>
            <a:stretch>
              <a:fillRect/>
            </a:stretch>
          </a:blipFill>
        </p:spPr>
        <p:txBody>
          <a:bodyPr/>
          <a:lstStyle/>
          <a:p/>
        </p:txBody>
      </p:sp>
      <p:sp>
        <p:nvSpPr>
          <p:cNvPr id="13" name="Freeform 13"/>
          <p:cNvSpPr/>
          <p:nvPr/>
        </p:nvSpPr>
        <p:spPr>
          <a:xfrm>
            <a:off x="9308289" y="7395245"/>
            <a:ext cx="3263878" cy="2317353"/>
          </a:xfrm>
          <a:custGeom>
            <a:rect l="l" t="t" r="r" b="b"/>
            <a:pathLst>
              <a:path w="3263878" h="2317353">
                <a:moveTo>
                  <a:pt x="0" y="0"/>
                </a:moveTo>
                <a:lnTo>
                  <a:pt x="3263878" y="0"/>
                </a:lnTo>
                <a:lnTo>
                  <a:pt x="3263878" y="2317354"/>
                </a:lnTo>
                <a:lnTo>
                  <a:pt x="0" y="2317354"/>
                </a:lnTo>
                <a:lnTo>
                  <a:pt x="0" y="0"/>
                </a:lnTo>
                <a:close/>
              </a:path>
            </a:pathLst>
          </a:custGeom>
          <a:blipFill>
            <a:blip r:embed="rId13"/>
            <a:stretch>
              <a:fillRect/>
            </a:stretch>
          </a:blipFill>
        </p:spPr>
        <p:txBody>
          <a:bodyPr/>
          <a:lstStyle/>
          <a:p/>
        </p:txBody>
      </p:sp>
      <p:sp>
        <p:nvSpPr>
          <p:cNvPr id="14" name="Freeform 14"/>
          <p:cNvSpPr/>
          <p:nvPr/>
        </p:nvSpPr>
        <p:spPr>
          <a:xfrm>
            <a:off x="13795665" y="6239295"/>
            <a:ext cx="3768833" cy="914142"/>
          </a:xfrm>
          <a:custGeom>
            <a:rect l="l" t="t" r="r" b="b"/>
            <a:pathLst>
              <a:path w="3768833" h="914142">
                <a:moveTo>
                  <a:pt x="0" y="0"/>
                </a:moveTo>
                <a:lnTo>
                  <a:pt x="3768832" y="0"/>
                </a:lnTo>
                <a:lnTo>
                  <a:pt x="3768832" y="914143"/>
                </a:lnTo>
                <a:lnTo>
                  <a:pt x="0" y="914143"/>
                </a:lnTo>
                <a:lnTo>
                  <a:pt x="0" y="0"/>
                </a:lnTo>
                <a:close/>
              </a:path>
            </a:pathLst>
          </a:custGeom>
          <a:blipFill>
            <a:blip r:embed="rId14"/>
            <a:stretch>
              <a:fillRect/>
            </a:stretch>
          </a:blipFill>
        </p:spPr>
        <p:txBody>
          <a:bodyPr/>
          <a:lstStyle/>
          <a:p/>
        </p:txBody>
      </p:sp>
      <p:sp>
        <p:nvSpPr>
          <p:cNvPr id="15" name="Freeform 15"/>
          <p:cNvSpPr/>
          <p:nvPr/>
        </p:nvSpPr>
        <p:spPr>
          <a:xfrm>
            <a:off x="13037165" y="7524913"/>
            <a:ext cx="5250834" cy="996962"/>
          </a:xfrm>
          <a:custGeom>
            <a:rect l="l" t="t" r="r" b="b"/>
            <a:pathLst>
              <a:path w="5250834" h="996962">
                <a:moveTo>
                  <a:pt x="0" y="0"/>
                </a:moveTo>
                <a:lnTo>
                  <a:pt x="5250834" y="0"/>
                </a:lnTo>
                <a:lnTo>
                  <a:pt x="5250834" y="996962"/>
                </a:lnTo>
                <a:lnTo>
                  <a:pt x="0" y="996962"/>
                </a:lnTo>
                <a:lnTo>
                  <a:pt x="0" y="0"/>
                </a:lnTo>
                <a:close/>
              </a:path>
            </a:pathLst>
          </a:custGeom>
          <a:blipFill>
            <a:blip r:embed="rId15"/>
            <a:stretch>
              <a:fillRect t="-64208" b="-67300"/>
            </a:stretch>
          </a:blipFill>
        </p:spPr>
        <p:txBody>
          <a:bodyPr/>
          <a:lstStyle/>
          <a:p/>
        </p:txBody>
      </p:sp>
      <p:sp>
        <p:nvSpPr>
          <p:cNvPr id="16" name="Freeform 16"/>
          <p:cNvSpPr/>
          <p:nvPr/>
        </p:nvSpPr>
        <p:spPr>
          <a:xfrm>
            <a:off x="13795665" y="8553922"/>
            <a:ext cx="2989238" cy="1438571"/>
          </a:xfrm>
          <a:custGeom>
            <a:rect l="l" t="t" r="r" b="b"/>
            <a:pathLst>
              <a:path w="2989238" h="1438571">
                <a:moveTo>
                  <a:pt x="0" y="0"/>
                </a:moveTo>
                <a:lnTo>
                  <a:pt x="2989238" y="0"/>
                </a:lnTo>
                <a:lnTo>
                  <a:pt x="2989238" y="1438571"/>
                </a:lnTo>
                <a:lnTo>
                  <a:pt x="0" y="1438571"/>
                </a:lnTo>
                <a:lnTo>
                  <a:pt x="0" y="0"/>
                </a:lnTo>
                <a:close/>
              </a:path>
            </a:pathLst>
          </a:custGeom>
          <a:blipFill>
            <a:blip r:embed="rId16"/>
            <a:stretch>
              <a:fillRect/>
            </a:stretch>
          </a:blipFill>
        </p:spPr>
        <p:txBody>
          <a:bodyPr/>
          <a:lstStyle/>
          <a:p/>
        </p:txBody>
      </p:sp>
      <p:sp>
        <p:nvSpPr>
          <p:cNvPr id="17" name="TextBox 17"/>
          <p:cNvSpPr txBox="1"/>
          <p:nvPr/>
        </p:nvSpPr>
        <p:spPr>
          <a:xfrm>
            <a:off x="5715833" y="608824"/>
            <a:ext cx="6856334" cy="853440"/>
          </a:xfrm>
          <a:prstGeom prst="rect">
            <a:avLst/>
          </a:prstGeom>
        </p:spPr>
        <p:txBody>
          <a:bodyPr lIns="0" tIns="0" rIns="0" bIns="0" rtlCol="0" anchor="t">
            <a:spAutoFit/>
          </a:bodyPr>
          <a:lstStyle/>
          <a:p>
            <a:pPr algn="ctr">
              <a:lnSpc>
                <a:spcPts val="6210"/>
              </a:lnSpc>
            </a:pPr>
            <a:r>
              <a:rPr lang="en-US" sz="6900">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61621"/>
            <a:ext cx="7777133" cy="432791"/>
          </a:xfrm>
          <a:prstGeom prst="rect">
            <a:avLst/>
          </a:prstGeom>
        </p:spPr>
        <p:txBody>
          <a:bodyPr lIns="0" tIns="0" rIns="0" bIns="0" rtlCol="0" anchor="t">
            <a:spAutoFit/>
          </a:bodyPr>
          <a:lstStyle/>
          <a:p>
            <a:pPr algn="ctr">
              <a:lnSpc>
                <a:spcPts val="3259"/>
              </a:lnSpc>
            </a:pPr>
            <a:r>
              <a:rPr lang="en-US" sz="3431">
                <a:solidFill>
                  <a:srgbClr val="000000"/>
                </a:solidFill>
                <a:latin typeface="Canva Sans Bold"/>
              </a:rPr>
              <a:t>For Full Report</a:t>
            </a:r>
          </a:p>
        </p:txBody>
      </p:sp>
      <p:sp>
        <p:nvSpPr>
          <p:cNvPr id="4" name="TextBox 4"/>
          <p:cNvSpPr txBox="1"/>
          <p:nvPr/>
        </p:nvSpPr>
        <p:spPr>
          <a:xfrm>
            <a:off x="3871407" y="804909"/>
            <a:ext cx="10545186" cy="1542478"/>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31637"/>
            <a:ext cx="18630712" cy="1119857"/>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Canva Sans Bold"/>
              </a:rPr>
              <a:t>COGNITIVE MARKET RESEARCH</a:t>
            </a:r>
          </a:p>
        </p:txBody>
      </p:sp>
      <p:sp>
        <p:nvSpPr>
          <p:cNvPr id="7" name="TextBox 7"/>
          <p:cNvSpPr txBox="1"/>
          <p:nvPr/>
        </p:nvSpPr>
        <p:spPr>
          <a:xfrm>
            <a:off x="3508930" y="5750991"/>
            <a:ext cx="10989009" cy="1215513"/>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Canva Sans"/>
              </a:rPr>
              <a:t>Tel: +1 312-376-8303 | +44 020-8123-0732</a:t>
            </a:r>
          </a:p>
          <a:p>
            <a:pPr algn="ctr">
              <a:lnSpc>
                <a:spcPts val="4928"/>
              </a:lnSpc>
              <a:spcBef>
                <a:spcPct val="0"/>
              </a:spcBef>
            </a:pPr>
            <a:r>
              <a:rPr lang="en-US" sz="3520" spc="352">
                <a:solidFill>
                  <a:srgbClr val="000000"/>
                </a:solidFill>
                <a:latin typeface="Canva Sans"/>
              </a:rPr>
              <a:t>India: (+91) 983-496-8611</a:t>
            </a:r>
          </a:p>
        </p:txBody>
      </p:sp>
      <p:sp>
        <p:nvSpPr>
          <p:cNvPr id="8" name="TextBox 8"/>
          <p:cNvSpPr txBox="1"/>
          <p:nvPr/>
        </p:nvSpPr>
        <p:spPr>
          <a:xfrm>
            <a:off x="2441627" y="7167046"/>
            <a:ext cx="13404748" cy="596489"/>
          </a:xfrm>
          <a:prstGeom prst="rect">
            <a:avLst/>
          </a:prstGeom>
        </p:spPr>
        <p:txBody>
          <a:bodyPr lIns="0" tIns="0" rIns="0" bIns="0" rtlCol="0" anchor="t">
            <a:spAutoFit/>
          </a:bodyPr>
          <a:lstStyle/>
          <a:p>
            <a:pPr algn="ctr">
              <a:lnSpc>
                <a:spcPts val="4922"/>
              </a:lnSpc>
            </a:pPr>
            <a:r>
              <a:rPr lang="en-US" sz="3516" spc="358">
                <a:solidFill>
                  <a:srgbClr val="000000"/>
                </a:solidFill>
                <a:latin typeface="Canva Sans"/>
              </a:rPr>
              <a:t>sales@cognitivemarketresearch.com</a:t>
            </a:r>
          </a:p>
        </p:txBody>
      </p:sp>
      <p:sp>
        <p:nvSpPr>
          <p:cNvPr id="9" name="TextBox 9"/>
          <p:cNvSpPr txBox="1"/>
          <p:nvPr/>
        </p:nvSpPr>
        <p:spPr>
          <a:xfrm>
            <a:off x="1192290" y="7963560"/>
            <a:ext cx="16671502" cy="69518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Canva Sans"/>
              </a:rPr>
              <a:t>Access the Full Report : </a:t>
            </a:r>
            <a:r>
              <a:rPr lang="en-US" sz="4130" u="sng" spc="413">
                <a:solidFill>
                  <a:srgbClr val="000000"/>
                </a:solidFill>
                <a:latin typeface="Canva Sans"/>
                <a:hlinkClick r:id="rId4" tooltip="https://tinyurl.com/y2tmn4yr"/>
              </a:rPr>
              <a:t>https://tinyurl.com/y2tmn4yr</a:t>
            </a:r>
          </a:p>
        </p:txBody>
      </p:sp>
      <p:sp>
        <p:nvSpPr>
          <p:cNvPr id="10" name="TextBox 10"/>
          <p:cNvSpPr txBox="1"/>
          <p:nvPr/>
        </p:nvSpPr>
        <p:spPr>
          <a:xfrm>
            <a:off x="3390439" y="9305925"/>
            <a:ext cx="11507121" cy="871214"/>
          </a:xfrm>
          <a:prstGeom prst="rect">
            <a:avLst/>
          </a:prstGeom>
        </p:spPr>
        <p:txBody>
          <a:bodyPr lIns="0" tIns="0" rIns="0" bIns="0" rtlCol="0" anchor="t">
            <a:spAutoFit/>
          </a:bodyPr>
          <a:lstStyle/>
          <a:p>
            <a:pPr algn="ctr">
              <a:lnSpc>
                <a:spcPts val="3394"/>
              </a:lnSpc>
            </a:pPr>
            <a:r>
              <a:rPr lang="en-US" sz="3233" spc="323">
                <a:solidFill>
                  <a:srgbClr val="000000"/>
                </a:solidFill>
                <a:latin typeface="Canva Sans"/>
              </a:rPr>
              <a:t>Please visit our website:</a:t>
            </a:r>
          </a:p>
          <a:p>
            <a:pPr algn="ctr">
              <a:lnSpc>
                <a:spcPts val="3394"/>
              </a:lnSpc>
            </a:pPr>
            <a:r>
              <a:rPr lang="en-US" sz="3233" u="sng" spc="323">
                <a:solidFill>
                  <a:srgbClr val="000000"/>
                </a:solidFill>
                <a:latin typeface="Canva Sans"/>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47</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Hotel Chains Market Report 2024</dc:title>
  <cp:lastModifiedBy>decipher market</cp:lastModifiedBy>
  <cp:revision>2</cp:revision>
  <dcterms:created xsi:type="dcterms:W3CDTF">2006-08-16T00:00:00Z</dcterms:created>
  <dcterms:modified xsi:type="dcterms:W3CDTF">2024-05-18T06:42:13Z</dcterms:modified>
</cp:coreProperties>
</file>