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hyperlink" Target="https://tinyurl.com/2s4jcvcp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00710" y="9410161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5580" y="3647183"/>
            <a:ext cx="10290133" cy="312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76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GLOBAL </a:t>
            </a:r>
          </a:p>
          <a:p>
            <a:pPr>
              <a:lnSpc>
                <a:spcPts val="6076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HOT AIR BALLOON RIDE</a:t>
            </a:r>
          </a:p>
          <a:p>
            <a:pPr>
              <a:lnSpc>
                <a:spcPts val="6076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MARKET REPORT </a:t>
            </a:r>
          </a:p>
          <a:p>
            <a:pPr>
              <a:lnSpc>
                <a:spcPts val="6076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8" b="-888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76449" y="1841582"/>
            <a:ext cx="15335103" cy="6939484"/>
            <a:chExt cx="4038875" cy="1827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38875" cy="1827683"/>
            </a:xfrm>
            <a:custGeom>
              <a:rect l="l" t="t" r="r" b="b"/>
              <a:pathLst>
                <a:path w="4038875" h="1827683">
                  <a:moveTo>
                    <a:pt x="0" y="0"/>
                  </a:moveTo>
                  <a:lnTo>
                    <a:pt x="4038875" y="0"/>
                  </a:lnTo>
                  <a:lnTo>
                    <a:pt x="4038875" y="1827683"/>
                  </a:lnTo>
                  <a:lnTo>
                    <a:pt x="0" y="1827683"/>
                  </a:lnTo>
                  <a:close/>
                </a:path>
              </a:pathLst>
            </a:custGeom>
            <a:solidFill>
              <a:srgbClr val="393335">
                <a:alpha val="84706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38875" cy="1865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91525" y="3382570"/>
            <a:ext cx="14931462" cy="521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Canva Sans"/>
              </a:rPr>
              <a:t>Hot air balloon rides are growing in popularity for several reasons. They offer a unique and serene way to experience breathtaking landscapes, making them a sought-after leisure activity. Additionally, operators are enhancing safety measures, reassuring customers in the post-COVID-19 world. Social media and marketing efforts have also raised awareness and interest in balloon rides. Furthermore, the desire for outdoor and eco-friendly adventures aligns with the environmentally friendly nature of hot air ballooning, contributing to its growth in the leisure and tourism industry.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93353" y="2298604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5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12104" y="5970930"/>
            <a:ext cx="8234913" cy="2493113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4013" y="0"/>
                  </a:moveTo>
                  <a:lnTo>
                    <a:pt x="766394" y="0"/>
                  </a:lnTo>
                  <a:cubicBezTo>
                    <a:pt x="791328" y="0"/>
                    <a:pt x="815240" y="9905"/>
                    <a:pt x="832871" y="27536"/>
                  </a:cubicBezTo>
                  <a:cubicBezTo>
                    <a:pt x="850502" y="45167"/>
                    <a:pt x="860407" y="69079"/>
                    <a:pt x="860407" y="94013"/>
                  </a:cubicBezTo>
                  <a:lnTo>
                    <a:pt x="860407" y="166474"/>
                  </a:lnTo>
                  <a:cubicBezTo>
                    <a:pt x="860407" y="191408"/>
                    <a:pt x="850502" y="215321"/>
                    <a:pt x="832871" y="232952"/>
                  </a:cubicBezTo>
                  <a:cubicBezTo>
                    <a:pt x="815240" y="250583"/>
                    <a:pt x="791328" y="260488"/>
                    <a:pt x="766394" y="260488"/>
                  </a:cubicBezTo>
                  <a:lnTo>
                    <a:pt x="94013" y="260488"/>
                  </a:lnTo>
                  <a:cubicBezTo>
                    <a:pt x="69079" y="260488"/>
                    <a:pt x="45167" y="250583"/>
                    <a:pt x="27536" y="232952"/>
                  </a:cubicBezTo>
                  <a:cubicBezTo>
                    <a:pt x="9905" y="215321"/>
                    <a:pt x="0" y="191408"/>
                    <a:pt x="0" y="166474"/>
                  </a:cubicBezTo>
                  <a:lnTo>
                    <a:pt x="0" y="94013"/>
                  </a:lnTo>
                  <a:cubicBezTo>
                    <a:pt x="0" y="69079"/>
                    <a:pt x="9905" y="45167"/>
                    <a:pt x="27536" y="27536"/>
                  </a:cubicBezTo>
                  <a:cubicBezTo>
                    <a:pt x="45167" y="9905"/>
                    <a:pt x="69079" y="0"/>
                    <a:pt x="94013" y="0"/>
                  </a:cubicBezTo>
                  <a:close/>
                </a:path>
              </a:pathLst>
            </a:custGeom>
            <a:solidFill>
              <a:srgbClr val="3F4254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51099" y="6277252"/>
            <a:ext cx="2011395" cy="2008881"/>
          </a:xfrm>
          <a:custGeom>
            <a:rect l="l" t="t" r="r" b="b"/>
            <a:pathLst>
              <a:path w="2011394" h="2008881">
                <a:moveTo>
                  <a:pt x="0" y="0"/>
                </a:moveTo>
                <a:lnTo>
                  <a:pt x="2011395" y="0"/>
                </a:lnTo>
                <a:lnTo>
                  <a:pt x="2011395" y="2008881"/>
                </a:lnTo>
                <a:lnTo>
                  <a:pt x="0" y="20088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504203" y="6196861"/>
            <a:ext cx="1981773" cy="1981773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2104" y="3272574"/>
            <a:ext cx="8234913" cy="2493113"/>
            <a:chExt cx="860407" cy="2604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4013" y="0"/>
                  </a:moveTo>
                  <a:lnTo>
                    <a:pt x="766394" y="0"/>
                  </a:lnTo>
                  <a:cubicBezTo>
                    <a:pt x="791328" y="0"/>
                    <a:pt x="815240" y="9905"/>
                    <a:pt x="832871" y="27536"/>
                  </a:cubicBezTo>
                  <a:cubicBezTo>
                    <a:pt x="850502" y="45167"/>
                    <a:pt x="860407" y="69079"/>
                    <a:pt x="860407" y="94013"/>
                  </a:cubicBezTo>
                  <a:lnTo>
                    <a:pt x="860407" y="166474"/>
                  </a:lnTo>
                  <a:cubicBezTo>
                    <a:pt x="860407" y="191408"/>
                    <a:pt x="850502" y="215321"/>
                    <a:pt x="832871" y="232952"/>
                  </a:cubicBezTo>
                  <a:cubicBezTo>
                    <a:pt x="815240" y="250583"/>
                    <a:pt x="791328" y="260488"/>
                    <a:pt x="766394" y="260488"/>
                  </a:cubicBezTo>
                  <a:lnTo>
                    <a:pt x="94013" y="260488"/>
                  </a:lnTo>
                  <a:cubicBezTo>
                    <a:pt x="69079" y="260488"/>
                    <a:pt x="45167" y="250583"/>
                    <a:pt x="27536" y="232952"/>
                  </a:cubicBezTo>
                  <a:cubicBezTo>
                    <a:pt x="9905" y="215321"/>
                    <a:pt x="0" y="191408"/>
                    <a:pt x="0" y="166474"/>
                  </a:cubicBezTo>
                  <a:lnTo>
                    <a:pt x="0" y="94013"/>
                  </a:lnTo>
                  <a:cubicBezTo>
                    <a:pt x="0" y="69079"/>
                    <a:pt x="9905" y="45167"/>
                    <a:pt x="27536" y="27536"/>
                  </a:cubicBezTo>
                  <a:cubicBezTo>
                    <a:pt x="45167" y="9905"/>
                    <a:pt x="69079" y="0"/>
                    <a:pt x="94013" y="0"/>
                  </a:cubicBezTo>
                  <a:close/>
                </a:path>
              </a:pathLst>
            </a:custGeom>
            <a:solidFill>
              <a:srgbClr val="3F4254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551099" y="3578896"/>
            <a:ext cx="2011395" cy="2008881"/>
          </a:xfrm>
          <a:custGeom>
            <a:rect l="l" t="t" r="r" b="b"/>
            <a:pathLst>
              <a:path w="2011394" h="2008881">
                <a:moveTo>
                  <a:pt x="0" y="0"/>
                </a:moveTo>
                <a:lnTo>
                  <a:pt x="2011395" y="0"/>
                </a:lnTo>
                <a:lnTo>
                  <a:pt x="2011395" y="2008881"/>
                </a:lnTo>
                <a:lnTo>
                  <a:pt x="0" y="20088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7" name="Group 17"/>
          <p:cNvGrpSpPr/>
          <p:nvPr/>
        </p:nvGrpSpPr>
        <p:grpSpPr>
          <a:xfrm>
            <a:off x="504203" y="3498505"/>
            <a:ext cx="1981773" cy="1981773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69222" y="6698482"/>
            <a:ext cx="1451735" cy="1225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7"/>
              </a:lnSpc>
            </a:pPr>
            <a:r>
              <a:rPr lang="en-US" sz="4275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62494" y="6404208"/>
            <a:ext cx="5532982" cy="163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5"/>
              </a:lnSpc>
            </a:pPr>
            <a:r>
              <a:rPr lang="en-US" sz="4582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415"/>
              </a:lnSpc>
              <a:spcBef>
                <a:spcPct val="0"/>
              </a:spcBef>
            </a:pPr>
            <a:r>
              <a:rPr lang="en-US" sz="4582">
                <a:solidFill>
                  <a:srgbClr val="FFFFFF"/>
                </a:solidFill>
                <a:latin typeface="Poppins"/>
              </a:rPr>
              <a:t>8.1%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9222" y="4355763"/>
            <a:ext cx="1451735" cy="488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7"/>
              </a:lnSpc>
            </a:pPr>
            <a:r>
              <a:rPr lang="en-US" sz="4275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62494" y="3705852"/>
            <a:ext cx="5532982" cy="163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5"/>
              </a:lnSpc>
            </a:pPr>
            <a:r>
              <a:rPr lang="en-US" sz="4582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415"/>
              </a:lnSpc>
              <a:spcBef>
                <a:spcPct val="0"/>
              </a:spcBef>
            </a:pPr>
            <a:r>
              <a:rPr lang="en-US" sz="4582">
                <a:solidFill>
                  <a:srgbClr val="FFFFFF"/>
                </a:solidFill>
                <a:latin typeface="Poppins"/>
              </a:rPr>
              <a:t>USD 0.48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12316" b="-46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56394" y="2699572"/>
            <a:ext cx="8809397" cy="3122521"/>
            <a:chExt cx="10248658" cy="36326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48659" cy="3632672"/>
            </a:xfrm>
            <a:custGeom>
              <a:rect l="l" t="t" r="r" b="b"/>
              <a:pathLst>
                <a:path w="10248659" h="3632671">
                  <a:moveTo>
                    <a:pt x="10124198" y="3632672"/>
                  </a:moveTo>
                  <a:lnTo>
                    <a:pt x="124460" y="3632672"/>
                  </a:lnTo>
                  <a:cubicBezTo>
                    <a:pt x="55880" y="3632672"/>
                    <a:pt x="0" y="3576793"/>
                    <a:pt x="0" y="35082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124198" y="0"/>
                  </a:lnTo>
                  <a:cubicBezTo>
                    <a:pt x="10192779" y="0"/>
                    <a:pt x="10248659" y="55880"/>
                    <a:pt x="10248659" y="124460"/>
                  </a:cubicBezTo>
                  <a:lnTo>
                    <a:pt x="10248659" y="3508213"/>
                  </a:lnTo>
                  <a:cubicBezTo>
                    <a:pt x="10248659" y="3576793"/>
                    <a:pt x="10192779" y="3632672"/>
                    <a:pt x="10124198" y="3632672"/>
                  </a:cubicBezTo>
                  <a:close/>
                </a:path>
              </a:pathLst>
            </a:custGeom>
            <a:solidFill>
              <a:srgbClr val="D9273F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443301" y="2135576"/>
            <a:ext cx="884150" cy="3770751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456394" y="6135779"/>
            <a:ext cx="8809397" cy="3122521"/>
            <a:chExt cx="10248658" cy="36326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48659" cy="3632672"/>
            </a:xfrm>
            <a:custGeom>
              <a:rect l="l" t="t" r="r" b="b"/>
              <a:pathLst>
                <a:path w="10248659" h="3632671">
                  <a:moveTo>
                    <a:pt x="10124198" y="3632672"/>
                  </a:moveTo>
                  <a:lnTo>
                    <a:pt x="124460" y="3632672"/>
                  </a:lnTo>
                  <a:cubicBezTo>
                    <a:pt x="55880" y="3632672"/>
                    <a:pt x="0" y="3576793"/>
                    <a:pt x="0" y="35082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124198" y="0"/>
                  </a:lnTo>
                  <a:cubicBezTo>
                    <a:pt x="10192779" y="0"/>
                    <a:pt x="10248659" y="55880"/>
                    <a:pt x="10248659" y="124460"/>
                  </a:cubicBezTo>
                  <a:lnTo>
                    <a:pt x="10248659" y="3508213"/>
                  </a:lnTo>
                  <a:cubicBezTo>
                    <a:pt x="10248659" y="3576793"/>
                    <a:pt x="10192779" y="3632672"/>
                    <a:pt x="10124198" y="3632672"/>
                  </a:cubicBezTo>
                  <a:close/>
                </a:path>
              </a:pathLst>
            </a:custGeom>
            <a:solidFill>
              <a:srgbClr val="464246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443301" y="5571782"/>
            <a:ext cx="884150" cy="3770751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70647" y="2802555"/>
            <a:ext cx="6925283" cy="283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</a:pPr>
            <a:r>
              <a:rPr lang="en-US" sz="2699">
                <a:solidFill>
                  <a:srgbClr val="FFFFFF"/>
                </a:solidFill>
                <a:latin typeface="Montserrat"/>
              </a:rPr>
              <a:t>Tethered flights provide a taste of the hot air balloon experience without the logistical challenges of traditional free flights, expanding the market to include those seeking a shorter, more accessible adventure.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771" y="3884799"/>
            <a:ext cx="3235210" cy="402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3000">
                <a:solidFill>
                  <a:srgbClr val="43B4BE"/>
                </a:solidFill>
                <a:latin typeface="Montserrat Classic"/>
              </a:rPr>
              <a:t>Type Segment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70647" y="6731204"/>
            <a:ext cx="7094976" cy="188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Montserrat"/>
              </a:rPr>
              <a:t>Tourism applications have captured the hot air balloon ride market due to their ability to offer breathtaking aerial perspectives of tourist destinations.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2436" y="7062708"/>
            <a:ext cx="3235210" cy="779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3000">
                <a:solidFill>
                  <a:srgbClr val="43B4BE"/>
                </a:solidFill>
                <a:latin typeface="Montserrat Classic"/>
              </a:rPr>
              <a:t> Application Segment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35983" y="1028700"/>
            <a:ext cx="10832989" cy="8950758"/>
          </a:xfrm>
          <a:custGeom>
            <a:rect l="l" t="t" r="r" b="b"/>
            <a:pathLst>
              <a:path w="10832989" h="8950758">
                <a:moveTo>
                  <a:pt x="0" y="0"/>
                </a:moveTo>
                <a:lnTo>
                  <a:pt x="10832990" y="0"/>
                </a:lnTo>
                <a:lnTo>
                  <a:pt x="10832990" y="8950758"/>
                </a:lnTo>
                <a:lnTo>
                  <a:pt x="0" y="8950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4933548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35%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26694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000000"/>
                </a:solidFill>
                <a:latin typeface="Canva Sans"/>
              </a:rPr>
              <a:t>Global Hot Air Balloon Ride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02578"/>
            <a:ext cx="9635068" cy="3340813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2B271D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537557"/>
            <a:ext cx="9635068" cy="335419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65362E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2B271D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65362E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B271D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5362E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83590" y="2193769"/>
            <a:ext cx="7389418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Technological Advancements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83590" y="6091922"/>
            <a:ext cx="7108062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Weather Dependency and Safety Concerns to Hinder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43884" y="1410485"/>
            <a:ext cx="15600232" cy="7847815"/>
            <a:chExt cx="4108703" cy="20669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08703" cy="2066914"/>
            </a:xfrm>
            <a:custGeom>
              <a:rect l="l" t="t" r="r" b="b"/>
              <a:pathLst>
                <a:path w="4108703" h="2066914">
                  <a:moveTo>
                    <a:pt x="0" y="0"/>
                  </a:moveTo>
                  <a:lnTo>
                    <a:pt x="4108703" y="0"/>
                  </a:lnTo>
                  <a:lnTo>
                    <a:pt x="4108703" y="2066914"/>
                  </a:lnTo>
                  <a:lnTo>
                    <a:pt x="0" y="2066914"/>
                  </a:lnTo>
                  <a:close/>
                </a:path>
              </a:pathLst>
            </a:custGeom>
            <a:solidFill>
              <a:srgbClr val="1A1819">
                <a:alpha val="84706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08703" cy="2105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01476" y="2923281"/>
            <a:ext cx="15285048" cy="5734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The Global Hot Air Balloon Ride Market is witnessing significant growth in the near future.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Tethered flights provide a taste of the hot air balloon experience without the logistical challenges of traditional free flights, expanding the market to include those seeking a shorter, more accessible adventure.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Passengers can enjoy unobstructed, serene views while drifting through the sky, creating a memorable experience. 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Tourism applications have captured the hot air balloon ride market due to their ability to offer breathtaking aerial perspectives of tourist destinations.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Balloon rides provide a unique and memorable way to experience iconic landscapes, historical sites, and natural wonders.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1739761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5220718" y="2053113"/>
            <a:ext cx="3808665" cy="2031288"/>
          </a:xfrm>
          <a:custGeom>
            <a:rect l="l" t="t" r="r" b="b"/>
            <a:pathLst>
              <a:path w="3808665" h="2031288">
                <a:moveTo>
                  <a:pt x="0" y="0"/>
                </a:moveTo>
                <a:lnTo>
                  <a:pt x="3808665" y="0"/>
                </a:lnTo>
                <a:lnTo>
                  <a:pt x="3808665" y="2031288"/>
                </a:lnTo>
                <a:lnTo>
                  <a:pt x="0" y="20312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322097" y="2463007"/>
            <a:ext cx="4032172" cy="1211501"/>
          </a:xfrm>
          <a:custGeom>
            <a:rect l="l" t="t" r="r" b="b"/>
            <a:pathLst>
              <a:path w="4032172" h="1211501">
                <a:moveTo>
                  <a:pt x="0" y="0"/>
                </a:moveTo>
                <a:lnTo>
                  <a:pt x="4032172" y="0"/>
                </a:lnTo>
                <a:lnTo>
                  <a:pt x="4032172" y="1211501"/>
                </a:lnTo>
                <a:lnTo>
                  <a:pt x="0" y="1211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9" t="-71755" r="-688" b="-80152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9895832" y="1810681"/>
            <a:ext cx="2482753" cy="2516153"/>
          </a:xfrm>
          <a:custGeom>
            <a:rect l="l" t="t" r="r" b="b"/>
            <a:pathLst>
              <a:path w="2482753" h="2516153">
                <a:moveTo>
                  <a:pt x="0" y="0"/>
                </a:moveTo>
                <a:lnTo>
                  <a:pt x="2482753" y="0"/>
                </a:lnTo>
                <a:lnTo>
                  <a:pt x="2482753" y="2516153"/>
                </a:lnTo>
                <a:lnTo>
                  <a:pt x="0" y="25161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387724" y="4551725"/>
            <a:ext cx="4947611" cy="865395"/>
          </a:xfrm>
          <a:custGeom>
            <a:rect l="l" t="t" r="r" b="b"/>
            <a:pathLst>
              <a:path w="4947611" h="865395">
                <a:moveTo>
                  <a:pt x="0" y="0"/>
                </a:moveTo>
                <a:lnTo>
                  <a:pt x="4947611" y="0"/>
                </a:lnTo>
                <a:lnTo>
                  <a:pt x="4947611" y="865394"/>
                </a:lnTo>
                <a:lnTo>
                  <a:pt x="0" y="865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713" t="-21212" r="-9893" b="-30303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5916475" y="4126508"/>
            <a:ext cx="2531767" cy="2193363"/>
          </a:xfrm>
          <a:custGeom>
            <a:rect l="l" t="t" r="r" b="b"/>
            <a:pathLst>
              <a:path w="2531767" h="2193363">
                <a:moveTo>
                  <a:pt x="0" y="0"/>
                </a:moveTo>
                <a:lnTo>
                  <a:pt x="2531768" y="0"/>
                </a:lnTo>
                <a:lnTo>
                  <a:pt x="2531768" y="2193363"/>
                </a:lnTo>
                <a:lnTo>
                  <a:pt x="0" y="21933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9029383" y="4622377"/>
            <a:ext cx="4476162" cy="1589486"/>
          </a:xfrm>
          <a:custGeom>
            <a:rect l="l" t="t" r="r" b="b"/>
            <a:pathLst>
              <a:path w="4476162" h="1589486">
                <a:moveTo>
                  <a:pt x="0" y="0"/>
                </a:moveTo>
                <a:lnTo>
                  <a:pt x="4476162" y="0"/>
                </a:lnTo>
                <a:lnTo>
                  <a:pt x="4476162" y="1589485"/>
                </a:lnTo>
                <a:lnTo>
                  <a:pt x="0" y="15894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45673" b="-44413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387724" y="5938932"/>
            <a:ext cx="4253687" cy="1747581"/>
          </a:xfrm>
          <a:custGeom>
            <a:rect l="l" t="t" r="r" b="b"/>
            <a:pathLst>
              <a:path w="4253687" h="1747581">
                <a:moveTo>
                  <a:pt x="0" y="0"/>
                </a:moveTo>
                <a:lnTo>
                  <a:pt x="4253687" y="0"/>
                </a:lnTo>
                <a:lnTo>
                  <a:pt x="4253687" y="1747581"/>
                </a:lnTo>
                <a:lnTo>
                  <a:pt x="0" y="17475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979" t="-62978" r="-21153" b="-65957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6057552" y="6531975"/>
            <a:ext cx="3086448" cy="1800428"/>
          </a:xfrm>
          <a:custGeom>
            <a:rect l="l" t="t" r="r" b="b"/>
            <a:pathLst>
              <a:path w="3086448" h="1800427">
                <a:moveTo>
                  <a:pt x="0" y="0"/>
                </a:moveTo>
                <a:lnTo>
                  <a:pt x="3086448" y="0"/>
                </a:lnTo>
                <a:lnTo>
                  <a:pt x="3086448" y="1800427"/>
                </a:lnTo>
                <a:lnTo>
                  <a:pt x="0" y="18004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9895832" y="6531975"/>
            <a:ext cx="3609713" cy="2026557"/>
          </a:xfrm>
          <a:custGeom>
            <a:rect l="l" t="t" r="r" b="b"/>
            <a:pathLst>
              <a:path w="3609713" h="2026556">
                <a:moveTo>
                  <a:pt x="0" y="0"/>
                </a:moveTo>
                <a:lnTo>
                  <a:pt x="3609713" y="0"/>
                </a:lnTo>
                <a:lnTo>
                  <a:pt x="3609713" y="2026557"/>
                </a:lnTo>
                <a:lnTo>
                  <a:pt x="0" y="20265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578" t="-5477" r="-11505" b="-6179"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5715833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258020" y="6465899"/>
            <a:ext cx="3087272" cy="1866503"/>
          </a:xfrm>
          <a:custGeom>
            <a:rect l="l" t="t" r="r" b="b"/>
            <a:pathLst>
              <a:path w="3087272" h="1866503">
                <a:moveTo>
                  <a:pt x="0" y="0"/>
                </a:moveTo>
                <a:lnTo>
                  <a:pt x="3087272" y="0"/>
                </a:lnTo>
                <a:lnTo>
                  <a:pt x="3087272" y="1866503"/>
                </a:lnTo>
                <a:lnTo>
                  <a:pt x="0" y="186650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343" r="-2137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2s4jcvcp"/>
              </a:rPr>
              <a:t>https://tinyurl.com/2s4jcvcp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42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Hot Air Balloon Ride Market Report 2024</dc:title>
  <cp:lastModifiedBy>decipher market</cp:lastModifiedBy>
  <cp:revision>2</cp:revision>
  <dcterms:created xsi:type="dcterms:W3CDTF">2006-08-16T00:00:00Z</dcterms:created>
  <dcterms:modified xsi:type="dcterms:W3CDTF">2024-03-20T13:54:58Z</dcterms:modified>
</cp:coreProperties>
</file>