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Classic" panose="020B0604020202020204" charset="0"/>
      <p:regular r:id="rId21"/>
    </p:embeddedFont>
    <p:embeddedFont>
      <p:font typeface="Poppins" panose="00000500000000000000" pitchFamily="2" charset="0"/>
      <p:regular r:id="rId22"/>
    </p:embeddedFont>
    <p:embeddedFont>
      <p:font typeface="Poppins Bold" panose="00000800000000000000" charset="0"/>
      <p:regular r:id="rId23"/>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3/2/2024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3/2/2024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3/2/2024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3/2/2024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3/2/2024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3/2/2024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3/2/2024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11" Type="http://schemas.openxmlformats.org/officeDocument/2006/relationships/image" Target="../media/image18.jpeg" /><Relationship Id="rId12" Type="http://schemas.openxmlformats.org/officeDocument/2006/relationships/image" Target="../media/image19.jpeg" /><Relationship Id="rId13" Type="http://schemas.openxmlformats.org/officeDocument/2006/relationships/image" Target="../media/image20.jpeg"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1.jpeg" /><Relationship Id="rId3" Type="http://schemas.openxmlformats.org/officeDocument/2006/relationships/image" Target="../media/image22.jpeg" /><Relationship Id="rId4" Type="http://schemas.openxmlformats.org/officeDocument/2006/relationships/hyperlink" Target="http://tinyurl.com/5n9ypmrp"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flipH="1">
            <a:off x="0" y="0"/>
            <a:ext cx="18288000" cy="10287000"/>
          </a:xfrm>
          <a:custGeom>
            <a:rect l="l" t="t" r="r" b="b"/>
            <a:pathLst>
              <a:path w="18288000" h="10287000">
                <a:moveTo>
                  <a:pt x="18288000" y="0"/>
                </a:moveTo>
                <a:lnTo>
                  <a:pt x="0" y="0"/>
                </a:lnTo>
                <a:lnTo>
                  <a:pt x="0" y="10287000"/>
                </a:lnTo>
                <a:lnTo>
                  <a:pt x="18288000" y="10287000"/>
                </a:lnTo>
                <a:lnTo>
                  <a:pt x="18288000" y="0"/>
                </a:lnTo>
                <a:close/>
              </a:path>
            </a:pathLst>
          </a:custGeom>
          <a:blipFill>
            <a:blip r:embed="rId2"/>
            <a:stretch>
              <a:fillRect t="-9333" b="-9333"/>
            </a:stretch>
          </a:blipFill>
        </p:spPr>
        <p:txBody>
          <a:bodyPr/>
          <a:lstStyle/>
          <a:p/>
        </p:txBody>
      </p:sp>
      <p:grpSp>
        <p:nvGrpSpPr>
          <p:cNvPr id="3" name="Group 3"/>
          <p:cNvGrpSpPr/>
          <p:nvPr/>
        </p:nvGrpSpPr>
        <p:grpSpPr>
          <a:xfrm>
            <a:off x="0" y="0"/>
            <a:ext cx="9144000" cy="10287000"/>
            <a:chExt cx="2408296" cy="2709333"/>
          </a:xfrm>
        </p:grpSpPr>
        <p:sp>
          <p:nvSpPr>
            <p:cNvPr id="4" name="Freeform 4"/>
            <p:cNvSpPr/>
            <p:nvPr/>
          </p:nvSpPr>
          <p:spPr>
            <a:xfrm>
              <a:off x="0" y="0"/>
              <a:ext cx="2408296" cy="2709333"/>
            </a:xfrm>
            <a:custGeom>
              <a:rect l="l" t="t" r="r" b="b"/>
              <a:pathLst>
                <a:path w="2408296" h="2709333">
                  <a:moveTo>
                    <a:pt x="0" y="0"/>
                  </a:moveTo>
                  <a:lnTo>
                    <a:pt x="2408296" y="0"/>
                  </a:lnTo>
                  <a:lnTo>
                    <a:pt x="2408296" y="2709333"/>
                  </a:lnTo>
                  <a:lnTo>
                    <a:pt x="0" y="2709333"/>
                  </a:lnTo>
                  <a:close/>
                </a:path>
              </a:pathLst>
            </a:custGeom>
            <a:solidFill>
              <a:srgbClr val="583313">
                <a:alpha val="80000"/>
              </a:srgbClr>
            </a:solidFill>
          </p:spPr>
          <p:txBody>
            <a:bodyPr/>
            <a:lstStyle/>
            <a:p/>
          </p:txBody>
        </p:sp>
        <p:sp>
          <p:nvSpPr>
            <p:cNvPr id="5" name="TextBox 5"/>
            <p:cNvSpPr txBox="1"/>
            <p:nvPr/>
          </p:nvSpPr>
          <p:spPr>
            <a:xfrm>
              <a:off x="0" y="-38100"/>
              <a:ext cx="2408296" cy="2747433"/>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533851" y="9352895"/>
            <a:ext cx="8076298" cy="688974"/>
          </a:xfrm>
          <a:prstGeom prst="rect">
            <a:avLst/>
          </a:prstGeom>
        </p:spPr>
        <p:txBody>
          <a:bodyPr lIns="0" tIns="0" rIns="0" bIns="0" rtlCol="0" anchor="t">
            <a:spAutoFit/>
          </a:bodyPr>
          <a:lstStyle/>
          <a:p>
            <a:pPr algn="ctr">
              <a:lnSpc>
                <a:spcPts val="5600"/>
              </a:lnSpc>
            </a:pPr>
            <a:r>
              <a:rPr lang="en-US" sz="4000">
                <a:solidFill>
                  <a:srgbClr val="FFFFFF"/>
                </a:solidFill>
                <a:latin typeface="DM Sans"/>
              </a:rPr>
              <a:t>Global,Regional,CountryAnalysis</a:t>
            </a:r>
          </a:p>
        </p:txBody>
      </p:sp>
      <p:sp>
        <p:nvSpPr>
          <p:cNvPr id="7" name="TextBox 7"/>
          <p:cNvSpPr txBox="1"/>
          <p:nvPr/>
        </p:nvSpPr>
        <p:spPr>
          <a:xfrm>
            <a:off x="258502" y="3084528"/>
            <a:ext cx="8626997" cy="4953003"/>
          </a:xfrm>
          <a:prstGeom prst="rect">
            <a:avLst/>
          </a:prstGeom>
        </p:spPr>
        <p:txBody>
          <a:bodyPr lIns="0" tIns="0" rIns="0" bIns="0" rtlCol="0" anchor="t">
            <a:spAutoFit/>
          </a:bodyPr>
          <a:lstStyle/>
          <a:p>
            <a:pPr>
              <a:lnSpc>
                <a:spcPts val="7725"/>
              </a:lnSpc>
            </a:pPr>
            <a:r>
              <a:rPr lang="en-US" sz="8000">
                <a:solidFill>
                  <a:srgbClr val="FFFFFF"/>
                </a:solidFill>
                <a:latin typeface="Canva Sans"/>
              </a:rPr>
              <a:t>GLOBAL </a:t>
            </a:r>
          </a:p>
          <a:p>
            <a:pPr>
              <a:lnSpc>
                <a:spcPts val="7725"/>
              </a:lnSpc>
            </a:pPr>
            <a:r>
              <a:rPr lang="en-US" sz="8000">
                <a:solidFill>
                  <a:srgbClr val="FFFFFF"/>
                </a:solidFill>
                <a:latin typeface="Canva Sans"/>
              </a:rPr>
              <a:t>HOME ESPRESSO MACHINES</a:t>
            </a:r>
          </a:p>
          <a:p>
            <a:pPr>
              <a:lnSpc>
                <a:spcPts val="7725"/>
              </a:lnSpc>
            </a:pPr>
            <a:r>
              <a:rPr lang="en-US" sz="8000">
                <a:solidFill>
                  <a:srgbClr val="FFFFFF"/>
                </a:solidFill>
                <a:latin typeface="Canva Sans"/>
              </a:rPr>
              <a:t>MARKET REPORT </a:t>
            </a:r>
          </a:p>
          <a:p>
            <a:pPr>
              <a:lnSpc>
                <a:spcPts val="7725"/>
              </a:lnSpc>
            </a:pPr>
            <a:r>
              <a:rPr lang="en-US" sz="8000">
                <a:solidFill>
                  <a:srgbClr val="FFFFFF"/>
                </a:solidFill>
                <a:latin typeface="Canva Sans"/>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3555" b="-13555"/>
            </a:stretch>
          </a:blipFill>
        </p:spPr>
        <p:txBody>
          <a:bodyPr/>
          <a:lstStyle/>
          <a:p/>
        </p:txBody>
      </p:sp>
      <p:grpSp>
        <p:nvGrpSpPr>
          <p:cNvPr id="3" name="Group 3"/>
          <p:cNvGrpSpPr/>
          <p:nvPr/>
        </p:nvGrpSpPr>
        <p:grpSpPr>
          <a:xfrm>
            <a:off x="1516218" y="1691515"/>
            <a:ext cx="15255563" cy="6930474"/>
            <a:chExt cx="4017926" cy="1825310"/>
          </a:xfrm>
        </p:grpSpPr>
        <p:sp>
          <p:nvSpPr>
            <p:cNvPr id="4" name="Freeform 4"/>
            <p:cNvSpPr/>
            <p:nvPr/>
          </p:nvSpPr>
          <p:spPr>
            <a:xfrm>
              <a:off x="0" y="0"/>
              <a:ext cx="4017926" cy="1825310"/>
            </a:xfrm>
            <a:custGeom>
              <a:rect l="l" t="t" r="r" b="b"/>
              <a:pathLst>
                <a:path w="4017926" h="1825310">
                  <a:moveTo>
                    <a:pt x="0" y="0"/>
                  </a:moveTo>
                  <a:lnTo>
                    <a:pt x="4017926" y="0"/>
                  </a:lnTo>
                  <a:lnTo>
                    <a:pt x="4017926" y="1825310"/>
                  </a:lnTo>
                  <a:lnTo>
                    <a:pt x="0" y="1825310"/>
                  </a:lnTo>
                  <a:close/>
                </a:path>
              </a:pathLst>
            </a:custGeom>
            <a:solidFill>
              <a:srgbClr val="271D1F">
                <a:alpha val="84706"/>
              </a:srgbClr>
            </a:solidFill>
          </p:spPr>
          <p:txBody>
            <a:bodyPr/>
            <a:lstStyle/>
            <a:p/>
          </p:txBody>
        </p:sp>
        <p:sp>
          <p:nvSpPr>
            <p:cNvPr id="5" name="TextBox 5"/>
            <p:cNvSpPr txBox="1"/>
            <p:nvPr/>
          </p:nvSpPr>
          <p:spPr>
            <a:xfrm>
              <a:off x="0" y="-38100"/>
              <a:ext cx="4017926" cy="1863410"/>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5080096" y="2095395"/>
            <a:ext cx="8127807" cy="922478"/>
          </a:xfrm>
          <a:prstGeom prst="rect">
            <a:avLst/>
          </a:prstGeom>
        </p:spPr>
        <p:txBody>
          <a:bodyPr lIns="0" tIns="0" rIns="0" bIns="0" rtlCol="0" anchor="t">
            <a:spAutoFit/>
          </a:bodyPr>
          <a:lstStyle/>
          <a:p>
            <a:pPr algn="ctr">
              <a:lnSpc>
                <a:spcPts val="7128"/>
              </a:lnSpc>
            </a:pPr>
            <a:r>
              <a:rPr lang="en-US" sz="6662">
                <a:solidFill>
                  <a:srgbClr val="FFFFFF"/>
                </a:solidFill>
                <a:latin typeface="Canva Sans"/>
              </a:rPr>
              <a:t>INTRODUCTION</a:t>
            </a:r>
          </a:p>
        </p:txBody>
      </p:sp>
      <p:sp>
        <p:nvSpPr>
          <p:cNvPr id="7" name="TextBox 7"/>
          <p:cNvSpPr txBox="1"/>
          <p:nvPr/>
        </p:nvSpPr>
        <p:spPr>
          <a:xfrm>
            <a:off x="1789627" y="3119801"/>
            <a:ext cx="14708746" cy="4781550"/>
          </a:xfrm>
          <a:prstGeom prst="rect">
            <a:avLst/>
          </a:prstGeom>
        </p:spPr>
        <p:txBody>
          <a:bodyPr lIns="0" tIns="0" rIns="0" bIns="0" rtlCol="0" anchor="t">
            <a:spAutoFit/>
          </a:bodyPr>
          <a:lstStyle/>
          <a:p>
            <a:pPr>
              <a:lnSpc>
                <a:spcPts val="4200"/>
              </a:lnSpc>
              <a:spcBef>
                <a:spcPct val="0"/>
              </a:spcBef>
            </a:pPr>
            <a:r>
              <a:rPr lang="en-US" sz="3000">
                <a:solidFill>
                  <a:srgbClr val="FFFFFF"/>
                </a:solidFill>
                <a:latin typeface="Montserrat"/>
              </a:rPr>
              <a:t>Growing espresso enthusiasts and those wishing to reduce their trips to coffee shops are driving growth in the market for home espresso machines worldwide. Worldwide, espresso is the favoured coffee. Customers want a quick substitute for high-end coffee shops. Home espresso makers can let you get your dose in the convenience of your kitchen. The worldwide market for home espresso machines is further driven by increasing disposable income, shifting beverage preferences, and growing penetration of portable smart kitchen products. Market participants are creating a compact, user-friendly, and quick-operating home espresso model. </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p:txBody>
      </p:sp>
      <p:grpSp>
        <p:nvGrpSpPr>
          <p:cNvPr id="3" name="Group 3"/>
          <p:cNvGrpSpPr/>
          <p:nvPr/>
        </p:nvGrpSpPr>
        <p:grpSpPr>
          <a:xfrm>
            <a:off x="238617" y="4199235"/>
            <a:ext cx="9327232" cy="2823812"/>
            <a:chExt cx="860407" cy="260488"/>
          </a:xfrm>
        </p:grpSpPr>
        <p:sp>
          <p:nvSpPr>
            <p:cNvPr id="4" name="Freeform 4"/>
            <p:cNvSpPr/>
            <p:nvPr/>
          </p:nvSpPr>
          <p:spPr>
            <a:xfrm>
              <a:off x="0" y="0"/>
              <a:ext cx="860407" cy="260488"/>
            </a:xfrm>
            <a:custGeom>
              <a:rect l="l" t="t" r="r" b="b"/>
              <a:pathLst>
                <a:path w="860407" h="260488">
                  <a:moveTo>
                    <a:pt x="83003" y="0"/>
                  </a:moveTo>
                  <a:lnTo>
                    <a:pt x="777404" y="0"/>
                  </a:lnTo>
                  <a:cubicBezTo>
                    <a:pt x="823245" y="0"/>
                    <a:pt x="860407" y="37162"/>
                    <a:pt x="860407" y="83003"/>
                  </a:cubicBezTo>
                  <a:lnTo>
                    <a:pt x="860407" y="177484"/>
                  </a:lnTo>
                  <a:cubicBezTo>
                    <a:pt x="860407" y="223326"/>
                    <a:pt x="823245" y="260488"/>
                    <a:pt x="777404" y="260488"/>
                  </a:cubicBezTo>
                  <a:lnTo>
                    <a:pt x="83003" y="260488"/>
                  </a:lnTo>
                  <a:cubicBezTo>
                    <a:pt x="37162" y="260488"/>
                    <a:pt x="0" y="223326"/>
                    <a:pt x="0" y="177484"/>
                  </a:cubicBezTo>
                  <a:lnTo>
                    <a:pt x="0" y="83003"/>
                  </a:lnTo>
                  <a:cubicBezTo>
                    <a:pt x="0" y="37162"/>
                    <a:pt x="37162" y="0"/>
                    <a:pt x="83003" y="0"/>
                  </a:cubicBezTo>
                  <a:close/>
                </a:path>
              </a:pathLst>
            </a:custGeom>
            <a:solidFill>
              <a:srgbClr val="411E11"/>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622577" y="4546189"/>
            <a:ext cx="2278196" cy="2275349"/>
          </a:xfrm>
          <a:custGeom>
            <a:rect l="l" t="t" r="r" b="b"/>
            <a:pathLst>
              <a:path w="2278196" h="2275349">
                <a:moveTo>
                  <a:pt x="0" y="0"/>
                </a:moveTo>
                <a:lnTo>
                  <a:pt x="2278197" y="0"/>
                </a:lnTo>
                <a:lnTo>
                  <a:pt x="2278197" y="2275349"/>
                </a:lnTo>
                <a:lnTo>
                  <a:pt x="0" y="2275349"/>
                </a:lnTo>
                <a:lnTo>
                  <a:pt x="0" y="0"/>
                </a:lnTo>
                <a:close/>
              </a:path>
            </a:pathLst>
          </a:custGeom>
          <a:blipFill>
            <a:blip r:embed="rId3"/>
            <a:stretch>
              <a:fillRect/>
            </a:stretch>
          </a:blipFill>
        </p:spPr>
        <p:txBody>
          <a:bodyPr/>
          <a:lstStyle/>
          <a:p/>
        </p:txBody>
      </p:sp>
      <p:grpSp>
        <p:nvGrpSpPr>
          <p:cNvPr id="7" name="Group 7"/>
          <p:cNvGrpSpPr/>
          <p:nvPr/>
        </p:nvGrpSpPr>
        <p:grpSpPr>
          <a:xfrm>
            <a:off x="569462" y="4455134"/>
            <a:ext cx="2244644" cy="2244644"/>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0" y="14287"/>
            <a:ext cx="18288000" cy="1362755"/>
            <a:chExt cx="4816593" cy="358915"/>
          </a:xfrm>
        </p:grpSpPr>
        <p:sp>
          <p:nvSpPr>
            <p:cNvPr id="11" name="Freeform 11"/>
            <p:cNvSpPr/>
            <p:nvPr/>
          </p:nvSpPr>
          <p:spPr>
            <a:xfrm>
              <a:off x="0" y="0"/>
              <a:ext cx="4816592" cy="358915"/>
            </a:xfrm>
            <a:custGeom>
              <a:rect l="l" t="t" r="r" b="b"/>
              <a:pathLst>
                <a:path w="4816592" h="358915">
                  <a:moveTo>
                    <a:pt x="0" y="0"/>
                  </a:moveTo>
                  <a:lnTo>
                    <a:pt x="4816592" y="0"/>
                  </a:lnTo>
                  <a:lnTo>
                    <a:pt x="4816592" y="358915"/>
                  </a:lnTo>
                  <a:lnTo>
                    <a:pt x="0" y="358915"/>
                  </a:lnTo>
                  <a:close/>
                </a:path>
              </a:pathLst>
            </a:custGeom>
            <a:solidFill>
              <a:srgbClr val="000000">
                <a:alpha val="69804"/>
              </a:srgbClr>
            </a:solidFill>
          </p:spPr>
          <p:txBody>
            <a:bodyPr/>
            <a:lstStyle/>
            <a:p/>
          </p:txBody>
        </p:sp>
        <p:sp>
          <p:nvSpPr>
            <p:cNvPr id="12" name="TextBox 12"/>
            <p:cNvSpPr txBox="1"/>
            <p:nvPr/>
          </p:nvSpPr>
          <p:spPr>
            <a:xfrm>
              <a:off x="0" y="-38100"/>
              <a:ext cx="4816593" cy="397015"/>
            </a:xfrm>
            <a:prstGeom prst="rect">
              <a:avLst/>
            </a:prstGeom>
          </p:spPr>
          <p:txBody>
            <a:bodyPr lIns="50800" tIns="50800" rIns="50800" bIns="50800" rtlCol="0" anchor="ctr"/>
            <a:lstStyle/>
            <a:p>
              <a:pPr algn="ctr">
                <a:lnSpc>
                  <a:spcPts val="2659"/>
                </a:lnSpc>
              </a:pPr>
              <a:endParaRPr/>
            </a:p>
          </p:txBody>
        </p:sp>
      </p:grpSp>
      <p:sp>
        <p:nvSpPr>
          <p:cNvPr id="13" name="TextBox 13"/>
          <p:cNvSpPr txBox="1"/>
          <p:nvPr/>
        </p:nvSpPr>
        <p:spPr>
          <a:xfrm>
            <a:off x="869634" y="4973239"/>
            <a:ext cx="1644300" cy="1560983"/>
          </a:xfrm>
          <a:prstGeom prst="rect">
            <a:avLst/>
          </a:prstGeom>
        </p:spPr>
        <p:txBody>
          <a:bodyPr lIns="0" tIns="0" rIns="0" bIns="0" rtlCol="0" anchor="t">
            <a:spAutoFit/>
          </a:bodyPr>
          <a:lstStyle/>
          <a:p>
            <a:pPr algn="ctr">
              <a:lnSpc>
                <a:spcPts val="3873"/>
              </a:lnSpc>
            </a:pPr>
            <a:r>
              <a:rPr lang="en-US" sz="4842">
                <a:solidFill>
                  <a:srgbClr val="1E3048"/>
                </a:solidFill>
                <a:latin typeface="Poppins Bold"/>
              </a:rPr>
              <a:t>2023- 2030</a:t>
            </a:r>
          </a:p>
        </p:txBody>
      </p:sp>
      <p:sp>
        <p:nvSpPr>
          <p:cNvPr id="14" name="TextBox 14"/>
          <p:cNvSpPr txBox="1"/>
          <p:nvPr/>
        </p:nvSpPr>
        <p:spPr>
          <a:xfrm>
            <a:off x="2814106" y="4580953"/>
            <a:ext cx="6266903" cy="1850131"/>
          </a:xfrm>
          <a:prstGeom prst="rect">
            <a:avLst/>
          </a:prstGeom>
        </p:spPr>
        <p:txBody>
          <a:bodyPr lIns="0" tIns="0" rIns="0" bIns="0" rtlCol="0" anchor="t">
            <a:spAutoFit/>
          </a:bodyPr>
          <a:lstStyle/>
          <a:p>
            <a:pPr algn="ctr">
              <a:lnSpc>
                <a:spcPts val="7266"/>
              </a:lnSpc>
            </a:pPr>
            <a:r>
              <a:rPr lang="en-US" sz="5190">
                <a:solidFill>
                  <a:srgbClr val="FFFFFF"/>
                </a:solidFill>
                <a:latin typeface="Poppins"/>
              </a:rPr>
              <a:t>CAGR</a:t>
            </a:r>
          </a:p>
          <a:p>
            <a:pPr algn="ctr">
              <a:lnSpc>
                <a:spcPts val="7266"/>
              </a:lnSpc>
              <a:spcBef>
                <a:spcPct val="0"/>
              </a:spcBef>
            </a:pPr>
            <a:r>
              <a:rPr lang="en-US" sz="5190">
                <a:solidFill>
                  <a:srgbClr val="FFFFFF"/>
                </a:solidFill>
                <a:latin typeface="Poppins"/>
              </a:rPr>
              <a:t>5.90%</a:t>
            </a:r>
          </a:p>
        </p:txBody>
      </p:sp>
      <p:sp>
        <p:nvSpPr>
          <p:cNvPr id="15" name="TextBox 15"/>
          <p:cNvSpPr txBox="1"/>
          <p:nvPr/>
        </p:nvSpPr>
        <p:spPr>
          <a:xfrm>
            <a:off x="5347472" y="367053"/>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0" y="0"/>
            <a:ext cx="18288000" cy="1319223"/>
            <a:chExt cx="4816593" cy="347450"/>
          </a:xfrm>
        </p:grpSpPr>
        <p:sp>
          <p:nvSpPr>
            <p:cNvPr id="4" name="Freeform 4"/>
            <p:cNvSpPr/>
            <p:nvPr/>
          </p:nvSpPr>
          <p:spPr>
            <a:xfrm>
              <a:off x="0" y="0"/>
              <a:ext cx="4816592" cy="347450"/>
            </a:xfrm>
            <a:custGeom>
              <a:rect l="l" t="t" r="r" b="b"/>
              <a:pathLst>
                <a:path w="4816592" h="347450">
                  <a:moveTo>
                    <a:pt x="0" y="0"/>
                  </a:moveTo>
                  <a:lnTo>
                    <a:pt x="4816592" y="0"/>
                  </a:lnTo>
                  <a:lnTo>
                    <a:pt x="4816592" y="347450"/>
                  </a:lnTo>
                  <a:lnTo>
                    <a:pt x="0" y="347450"/>
                  </a:lnTo>
                  <a:close/>
                </a:path>
              </a:pathLst>
            </a:custGeom>
            <a:solidFill>
              <a:srgbClr val="000000">
                <a:alpha val="69804"/>
              </a:srgbClr>
            </a:solidFill>
          </p:spPr>
          <p:txBody>
            <a:bodyPr/>
            <a:lstStyle/>
            <a:p/>
          </p:txBody>
        </p:sp>
        <p:sp>
          <p:nvSpPr>
            <p:cNvPr id="5" name="TextBox 5"/>
            <p:cNvSpPr txBox="1"/>
            <p:nvPr/>
          </p:nvSpPr>
          <p:spPr>
            <a:xfrm>
              <a:off x="0" y="-38100"/>
              <a:ext cx="4816593" cy="385550"/>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691004" y="2204304"/>
            <a:ext cx="7764571" cy="3337677"/>
            <a:chExt cx="8245593" cy="3544449"/>
          </a:xfrm>
        </p:grpSpPr>
        <p:sp>
          <p:nvSpPr>
            <p:cNvPr id="7" name="Freeform 7"/>
            <p:cNvSpPr/>
            <p:nvPr/>
          </p:nvSpPr>
          <p:spPr>
            <a:xfrm>
              <a:off x="0" y="0"/>
              <a:ext cx="8245593" cy="3544449"/>
            </a:xfrm>
            <a:custGeom>
              <a:rect l="l" t="t" r="r" b="b"/>
              <a:pathLst>
                <a:path w="8245593" h="3544449">
                  <a:moveTo>
                    <a:pt x="8121133" y="3544449"/>
                  </a:moveTo>
                  <a:lnTo>
                    <a:pt x="124460" y="3544449"/>
                  </a:lnTo>
                  <a:cubicBezTo>
                    <a:pt x="55880" y="3544449"/>
                    <a:pt x="0" y="3488569"/>
                    <a:pt x="0" y="3419989"/>
                  </a:cubicBezTo>
                  <a:lnTo>
                    <a:pt x="0" y="124460"/>
                  </a:lnTo>
                  <a:cubicBezTo>
                    <a:pt x="0" y="55880"/>
                    <a:pt x="55880" y="0"/>
                    <a:pt x="124460" y="0"/>
                  </a:cubicBezTo>
                  <a:lnTo>
                    <a:pt x="8121133" y="0"/>
                  </a:lnTo>
                  <a:cubicBezTo>
                    <a:pt x="8189713" y="0"/>
                    <a:pt x="8245593" y="55880"/>
                    <a:pt x="8245593" y="124460"/>
                  </a:cubicBezTo>
                  <a:lnTo>
                    <a:pt x="8245593" y="3419989"/>
                  </a:lnTo>
                  <a:cubicBezTo>
                    <a:pt x="8245593" y="3488569"/>
                    <a:pt x="8189713" y="3544449"/>
                    <a:pt x="8121133" y="3544449"/>
                  </a:cubicBezTo>
                  <a:close/>
                </a:path>
              </a:pathLst>
            </a:custGeom>
            <a:solidFill>
              <a:srgbClr val="583313"/>
            </a:solidFill>
          </p:spPr>
          <p:txBody>
            <a:bodyPr/>
            <a:lstStyle/>
            <a:p/>
          </p:txBody>
        </p:sp>
      </p:grpSp>
      <p:grpSp>
        <p:nvGrpSpPr>
          <p:cNvPr id="8" name="Group 8"/>
          <p:cNvGrpSpPr/>
          <p:nvPr/>
        </p:nvGrpSpPr>
        <p:grpSpPr>
          <a:xfrm rot="5400000">
            <a:off x="1581150" y="1743391"/>
            <a:ext cx="968595" cy="4130896"/>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2691004" y="5973649"/>
            <a:ext cx="7764571" cy="3284651"/>
            <a:chExt cx="8245593" cy="3488138"/>
          </a:xfrm>
        </p:grpSpPr>
        <p:sp>
          <p:nvSpPr>
            <p:cNvPr id="11" name="Freeform 11"/>
            <p:cNvSpPr/>
            <p:nvPr/>
          </p:nvSpPr>
          <p:spPr>
            <a:xfrm>
              <a:off x="0" y="0"/>
              <a:ext cx="8245593" cy="3488138"/>
            </a:xfrm>
            <a:custGeom>
              <a:rect l="l" t="t" r="r" b="b"/>
              <a:pathLst>
                <a:path w="8245593" h="3488138">
                  <a:moveTo>
                    <a:pt x="8121133" y="3488138"/>
                  </a:moveTo>
                  <a:lnTo>
                    <a:pt x="124460" y="3488138"/>
                  </a:lnTo>
                  <a:cubicBezTo>
                    <a:pt x="55880" y="3488138"/>
                    <a:pt x="0" y="3432258"/>
                    <a:pt x="0" y="3363678"/>
                  </a:cubicBezTo>
                  <a:lnTo>
                    <a:pt x="0" y="124460"/>
                  </a:lnTo>
                  <a:cubicBezTo>
                    <a:pt x="0" y="55880"/>
                    <a:pt x="55880" y="0"/>
                    <a:pt x="124460" y="0"/>
                  </a:cubicBezTo>
                  <a:lnTo>
                    <a:pt x="8121133" y="0"/>
                  </a:lnTo>
                  <a:cubicBezTo>
                    <a:pt x="8189713" y="0"/>
                    <a:pt x="8245593" y="55880"/>
                    <a:pt x="8245593" y="124460"/>
                  </a:cubicBezTo>
                  <a:lnTo>
                    <a:pt x="8245593" y="3363678"/>
                  </a:lnTo>
                  <a:cubicBezTo>
                    <a:pt x="8245593" y="3432258"/>
                    <a:pt x="8189713" y="3488138"/>
                    <a:pt x="8121133" y="3488138"/>
                  </a:cubicBezTo>
                  <a:close/>
                </a:path>
              </a:pathLst>
            </a:custGeom>
            <a:solidFill>
              <a:srgbClr val="373739"/>
            </a:solidFill>
          </p:spPr>
          <p:txBody>
            <a:bodyPr/>
            <a:lstStyle/>
            <a:p/>
          </p:txBody>
        </p:sp>
      </p:grpSp>
      <p:grpSp>
        <p:nvGrpSpPr>
          <p:cNvPr id="12" name="Group 12"/>
          <p:cNvGrpSpPr/>
          <p:nvPr/>
        </p:nvGrpSpPr>
        <p:grpSpPr>
          <a:xfrm rot="5400000">
            <a:off x="1581150" y="5565762"/>
            <a:ext cx="968595" cy="4130896"/>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4" name="TextBox 14"/>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5" name="TextBox 15"/>
          <p:cNvSpPr txBox="1"/>
          <p:nvPr/>
        </p:nvSpPr>
        <p:spPr>
          <a:xfrm>
            <a:off x="4164564" y="2989689"/>
            <a:ext cx="5878532" cy="1581150"/>
          </a:xfrm>
          <a:prstGeom prst="rect">
            <a:avLst/>
          </a:prstGeom>
        </p:spPr>
        <p:txBody>
          <a:bodyPr lIns="0" tIns="0" rIns="0" bIns="0" rtlCol="0" anchor="t">
            <a:spAutoFit/>
          </a:bodyPr>
          <a:lstStyle/>
          <a:p>
            <a:pPr marL="647700" lvl="1" indent="-323850">
              <a:lnSpc>
                <a:spcPts val="4200"/>
              </a:lnSpc>
              <a:buFont typeface="Arial"/>
              <a:buChar char="•"/>
            </a:pPr>
            <a:r>
              <a:rPr lang="en-US" sz="3000">
                <a:solidFill>
                  <a:srgbClr val="FFFFFF"/>
                </a:solidFill>
                <a:latin typeface="Montserrat"/>
              </a:rPr>
              <a:t>Steam-Driven Machines</a:t>
            </a:r>
          </a:p>
          <a:p>
            <a:pPr marL="647700" lvl="1" indent="-323850">
              <a:lnSpc>
                <a:spcPts val="4200"/>
              </a:lnSpc>
              <a:buFont typeface="Arial"/>
              <a:buChar char="•"/>
            </a:pPr>
            <a:r>
              <a:rPr lang="en-US" sz="3000">
                <a:solidFill>
                  <a:srgbClr val="FFFFFF"/>
                </a:solidFill>
                <a:latin typeface="Montserrat"/>
              </a:rPr>
              <a:t>Lever-Driven Machines</a:t>
            </a:r>
          </a:p>
          <a:p>
            <a:pPr marL="647700" lvl="1" indent="-323850">
              <a:lnSpc>
                <a:spcPts val="4200"/>
              </a:lnSpc>
              <a:buFont typeface="Arial"/>
              <a:buChar char="•"/>
            </a:pPr>
            <a:r>
              <a:rPr lang="en-US" sz="3000">
                <a:solidFill>
                  <a:srgbClr val="FFFFFF"/>
                </a:solidFill>
                <a:latin typeface="Montserrat"/>
              </a:rPr>
              <a:t>Pump-Driven Machines</a:t>
            </a:r>
          </a:p>
        </p:txBody>
      </p:sp>
      <p:sp>
        <p:nvSpPr>
          <p:cNvPr id="16" name="TextBox 16"/>
          <p:cNvSpPr txBox="1"/>
          <p:nvPr/>
        </p:nvSpPr>
        <p:spPr>
          <a:xfrm>
            <a:off x="293346" y="3604449"/>
            <a:ext cx="3544205" cy="435459"/>
          </a:xfrm>
          <a:prstGeom prst="rect">
            <a:avLst/>
          </a:prstGeom>
        </p:spPr>
        <p:txBody>
          <a:bodyPr lIns="0" tIns="0" rIns="0" bIns="0" rtlCol="0" anchor="t">
            <a:spAutoFit/>
          </a:bodyPr>
          <a:lstStyle/>
          <a:p>
            <a:pPr algn="ctr">
              <a:lnSpc>
                <a:spcPts val="3319"/>
              </a:lnSpc>
            </a:pPr>
            <a:r>
              <a:rPr lang="en-US" sz="3287">
                <a:solidFill>
                  <a:srgbClr val="43B4BE"/>
                </a:solidFill>
                <a:latin typeface="Montserrat Classic"/>
              </a:rPr>
              <a:t>Type Segment</a:t>
            </a:r>
          </a:p>
        </p:txBody>
      </p:sp>
      <p:sp>
        <p:nvSpPr>
          <p:cNvPr id="17" name="TextBox 17"/>
          <p:cNvSpPr txBox="1"/>
          <p:nvPr/>
        </p:nvSpPr>
        <p:spPr>
          <a:xfrm>
            <a:off x="4039154" y="6278660"/>
            <a:ext cx="6129352" cy="2647950"/>
          </a:xfrm>
          <a:prstGeom prst="rect">
            <a:avLst/>
          </a:prstGeom>
        </p:spPr>
        <p:txBody>
          <a:bodyPr lIns="0" tIns="0" rIns="0" bIns="0" rtlCol="0" anchor="t">
            <a:spAutoFit/>
          </a:bodyPr>
          <a:lstStyle/>
          <a:p>
            <a:pPr marL="647700" lvl="1" indent="-323850">
              <a:lnSpc>
                <a:spcPts val="4200"/>
              </a:lnSpc>
              <a:buFont typeface="Arial"/>
              <a:buChar char="•"/>
            </a:pPr>
            <a:r>
              <a:rPr lang="en-US" sz="3000">
                <a:solidFill>
                  <a:srgbClr val="FFFFFF"/>
                </a:solidFill>
                <a:latin typeface="Montserrat"/>
              </a:rPr>
              <a:t>Manual Machines</a:t>
            </a:r>
          </a:p>
          <a:p>
            <a:pPr marL="647700" lvl="1" indent="-323850">
              <a:lnSpc>
                <a:spcPts val="4200"/>
              </a:lnSpc>
              <a:buFont typeface="Arial"/>
              <a:buChar char="•"/>
            </a:pPr>
            <a:r>
              <a:rPr lang="en-US" sz="3000">
                <a:solidFill>
                  <a:srgbClr val="FFFFFF"/>
                </a:solidFill>
                <a:latin typeface="Montserrat"/>
              </a:rPr>
              <a:t>Semi-Automatic Machines</a:t>
            </a:r>
          </a:p>
          <a:p>
            <a:pPr marL="647700" lvl="1" indent="-323850">
              <a:lnSpc>
                <a:spcPts val="4200"/>
              </a:lnSpc>
              <a:buFont typeface="Arial"/>
              <a:buChar char="•"/>
            </a:pPr>
            <a:r>
              <a:rPr lang="en-US" sz="3000">
                <a:solidFill>
                  <a:srgbClr val="FFFFFF"/>
                </a:solidFill>
                <a:latin typeface="Montserrat"/>
              </a:rPr>
              <a:t>Automatic Machines</a:t>
            </a:r>
          </a:p>
          <a:p>
            <a:pPr marL="647700" lvl="1" indent="-323850">
              <a:lnSpc>
                <a:spcPts val="4200"/>
              </a:lnSpc>
              <a:buFont typeface="Arial"/>
              <a:buChar char="•"/>
            </a:pPr>
            <a:r>
              <a:rPr lang="en-US" sz="3000">
                <a:solidFill>
                  <a:srgbClr val="FFFFFF"/>
                </a:solidFill>
                <a:latin typeface="Montserrat"/>
              </a:rPr>
              <a:t>Super-Automatic Machines</a:t>
            </a:r>
          </a:p>
          <a:p>
            <a:pPr marL="647700" lvl="1" indent="-323850">
              <a:lnSpc>
                <a:spcPts val="4200"/>
              </a:lnSpc>
              <a:buFont typeface="Arial"/>
              <a:buChar char="•"/>
            </a:pPr>
            <a:r>
              <a:rPr lang="en-US" sz="3000">
                <a:solidFill>
                  <a:srgbClr val="FFFFFF"/>
                </a:solidFill>
                <a:latin typeface="Montserrat"/>
              </a:rPr>
              <a:t>Coffee Pod Machines</a:t>
            </a:r>
          </a:p>
        </p:txBody>
      </p:sp>
      <p:sp>
        <p:nvSpPr>
          <p:cNvPr id="18" name="TextBox 18"/>
          <p:cNvSpPr txBox="1"/>
          <p:nvPr/>
        </p:nvSpPr>
        <p:spPr>
          <a:xfrm>
            <a:off x="293346" y="7203605"/>
            <a:ext cx="3544205" cy="848749"/>
          </a:xfrm>
          <a:prstGeom prst="rect">
            <a:avLst/>
          </a:prstGeom>
        </p:spPr>
        <p:txBody>
          <a:bodyPr lIns="0" tIns="0" rIns="0" bIns="0" rtlCol="0" anchor="t">
            <a:spAutoFit/>
          </a:bodyPr>
          <a:lstStyle/>
          <a:p>
            <a:pPr algn="ctr">
              <a:lnSpc>
                <a:spcPts val="3319"/>
              </a:lnSpc>
            </a:pPr>
            <a:r>
              <a:rPr lang="en-US" sz="3287">
                <a:solidFill>
                  <a:srgbClr val="43B4BE"/>
                </a:solidFill>
                <a:latin typeface="Montserrat Classic"/>
              </a:rPr>
              <a:t>Operation Segment</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135983" y="1404325"/>
            <a:ext cx="11741809" cy="8791680"/>
          </a:xfrm>
          <a:custGeom>
            <a:rect l="l" t="t" r="r" b="b"/>
            <a:pathLst>
              <a:path w="11741809" h="8791680">
                <a:moveTo>
                  <a:pt x="0" y="0"/>
                </a:moveTo>
                <a:lnTo>
                  <a:pt x="11741809" y="0"/>
                </a:lnTo>
                <a:lnTo>
                  <a:pt x="11741809" y="8791680"/>
                </a:lnTo>
                <a:lnTo>
                  <a:pt x="0" y="879168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10830962" y="5172075"/>
            <a:ext cx="7798289" cy="1183004"/>
          </a:xfrm>
          <a:prstGeom prst="rect">
            <a:avLst/>
          </a:prstGeom>
        </p:spPr>
        <p:txBody>
          <a:bodyPr lIns="0" tIns="0" rIns="0" bIns="0" rtlCol="0" anchor="t">
            <a:spAutoFit/>
          </a:bodyPr>
          <a:lstStyle/>
          <a:p>
            <a:pPr algn="ctr">
              <a:lnSpc>
                <a:spcPts val="9359"/>
              </a:lnSpc>
            </a:pPr>
            <a:r>
              <a:rPr lang="en-US" sz="7999">
                <a:solidFill>
                  <a:srgbClr val="000000"/>
                </a:solidFill>
                <a:latin typeface="Montserrat"/>
              </a:rPr>
              <a:t>Europe</a:t>
            </a:r>
          </a:p>
        </p:txBody>
      </p:sp>
      <p:sp>
        <p:nvSpPr>
          <p:cNvPr id="4" name="TextBox 4"/>
          <p:cNvSpPr txBox="1"/>
          <p:nvPr/>
        </p:nvSpPr>
        <p:spPr>
          <a:xfrm>
            <a:off x="135983" y="276224"/>
            <a:ext cx="18016034" cy="679451"/>
          </a:xfrm>
          <a:prstGeom prst="rect">
            <a:avLst/>
          </a:prstGeom>
        </p:spPr>
        <p:txBody>
          <a:bodyPr lIns="0" tIns="0" rIns="0" bIns="0" rtlCol="0" anchor="t">
            <a:spAutoFit/>
          </a:bodyPr>
          <a:lstStyle/>
          <a:p>
            <a:pPr algn="ctr">
              <a:lnSpc>
                <a:spcPts val="5599"/>
              </a:lnSpc>
              <a:spcBef>
                <a:spcPct val="0"/>
              </a:spcBef>
            </a:pPr>
            <a:r>
              <a:rPr lang="en-US" sz="3999" spc="127">
                <a:solidFill>
                  <a:srgbClr val="000000"/>
                </a:solidFill>
                <a:latin typeface="Canva Sans"/>
              </a:rPr>
              <a:t>Global Home Espresso Machines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8888" b="-8888"/>
            </a:stretch>
          </a:blipFill>
        </p:spPr>
        <p:txBody>
          <a:bodyPr/>
          <a:lstStyle/>
          <a:p/>
        </p:txBody>
      </p:sp>
      <p:grpSp>
        <p:nvGrpSpPr>
          <p:cNvPr id="3" name="Group 3"/>
          <p:cNvGrpSpPr/>
          <p:nvPr/>
        </p:nvGrpSpPr>
        <p:grpSpPr>
          <a:xfrm>
            <a:off x="4795827" y="5358967"/>
            <a:ext cx="9635068" cy="3284424"/>
            <a:chExt cx="7487197" cy="2552253"/>
          </a:xfrm>
        </p:grpSpPr>
        <p:sp>
          <p:nvSpPr>
            <p:cNvPr id="4" name="Freeform 4"/>
            <p:cNvSpPr/>
            <p:nvPr/>
          </p:nvSpPr>
          <p:spPr>
            <a:xfrm>
              <a:off x="0" y="0"/>
              <a:ext cx="7487197" cy="2552253"/>
            </a:xfrm>
            <a:custGeom>
              <a:rect l="l" t="t" r="r" b="b"/>
              <a:pathLst>
                <a:path w="7487197" h="2552253">
                  <a:moveTo>
                    <a:pt x="7362737" y="2552253"/>
                  </a:moveTo>
                  <a:lnTo>
                    <a:pt x="124460" y="2552253"/>
                  </a:lnTo>
                  <a:cubicBezTo>
                    <a:pt x="55880" y="2552253"/>
                    <a:pt x="0" y="2496373"/>
                    <a:pt x="0" y="2427793"/>
                  </a:cubicBezTo>
                  <a:lnTo>
                    <a:pt x="0" y="124460"/>
                  </a:lnTo>
                  <a:cubicBezTo>
                    <a:pt x="0" y="55880"/>
                    <a:pt x="55880" y="0"/>
                    <a:pt x="124460" y="0"/>
                  </a:cubicBezTo>
                  <a:lnTo>
                    <a:pt x="7362737" y="0"/>
                  </a:lnTo>
                  <a:cubicBezTo>
                    <a:pt x="7431317" y="0"/>
                    <a:pt x="7487197" y="55880"/>
                    <a:pt x="7487197" y="124460"/>
                  </a:cubicBezTo>
                  <a:lnTo>
                    <a:pt x="7487197" y="2427793"/>
                  </a:lnTo>
                  <a:cubicBezTo>
                    <a:pt x="7487197" y="2496373"/>
                    <a:pt x="7431317" y="2552253"/>
                    <a:pt x="7362737" y="2552253"/>
                  </a:cubicBezTo>
                  <a:close/>
                </a:path>
              </a:pathLst>
            </a:custGeom>
            <a:solidFill>
              <a:srgbClr val="536680"/>
            </a:solidFill>
          </p:spPr>
          <p:txBody>
            <a:bodyPr/>
            <a:lstStyle/>
            <a:p/>
          </p:txBody>
        </p:sp>
      </p:grpSp>
      <p:grpSp>
        <p:nvGrpSpPr>
          <p:cNvPr id="5" name="Group 5"/>
          <p:cNvGrpSpPr/>
          <p:nvPr/>
        </p:nvGrpSpPr>
        <p:grpSpPr>
          <a:xfrm>
            <a:off x="4795827" y="1643609"/>
            <a:ext cx="9635068" cy="3248143"/>
            <a:chExt cx="7487197" cy="2524059"/>
          </a:xfrm>
        </p:grpSpPr>
        <p:sp>
          <p:nvSpPr>
            <p:cNvPr id="6" name="Freeform 6"/>
            <p:cNvSpPr/>
            <p:nvPr/>
          </p:nvSpPr>
          <p:spPr>
            <a:xfrm>
              <a:off x="0" y="0"/>
              <a:ext cx="7487197" cy="2524060"/>
            </a:xfrm>
            <a:custGeom>
              <a:rect l="l" t="t" r="r" b="b"/>
              <a:pathLst>
                <a:path w="7487197" h="2524060">
                  <a:moveTo>
                    <a:pt x="7362737" y="2524060"/>
                  </a:moveTo>
                  <a:lnTo>
                    <a:pt x="124460" y="2524060"/>
                  </a:lnTo>
                  <a:cubicBezTo>
                    <a:pt x="55880" y="2524060"/>
                    <a:pt x="0" y="2468180"/>
                    <a:pt x="0" y="2399599"/>
                  </a:cubicBezTo>
                  <a:lnTo>
                    <a:pt x="0" y="124460"/>
                  </a:lnTo>
                  <a:cubicBezTo>
                    <a:pt x="0" y="55880"/>
                    <a:pt x="55880" y="0"/>
                    <a:pt x="124460" y="0"/>
                  </a:cubicBezTo>
                  <a:lnTo>
                    <a:pt x="7362737" y="0"/>
                  </a:lnTo>
                  <a:cubicBezTo>
                    <a:pt x="7431317" y="0"/>
                    <a:pt x="7487197" y="55880"/>
                    <a:pt x="7487197" y="124460"/>
                  </a:cubicBezTo>
                  <a:lnTo>
                    <a:pt x="7487197" y="2399600"/>
                  </a:lnTo>
                  <a:cubicBezTo>
                    <a:pt x="7487197" y="2468180"/>
                    <a:pt x="7431317" y="2524060"/>
                    <a:pt x="7362737" y="2524060"/>
                  </a:cubicBezTo>
                  <a:close/>
                </a:path>
              </a:pathLst>
            </a:custGeom>
            <a:solidFill>
              <a:srgbClr val="262016"/>
            </a:solidFill>
          </p:spPr>
          <p:txBody>
            <a:bodyPr/>
            <a:lstStyle/>
            <a:p/>
          </p:txBody>
        </p:sp>
      </p:grpSp>
      <p:grpSp>
        <p:nvGrpSpPr>
          <p:cNvPr id="7" name="Group 7"/>
          <p:cNvGrpSpPr/>
          <p:nvPr/>
        </p:nvGrpSpPr>
        <p:grpSpPr>
          <a:xfrm>
            <a:off x="3273819" y="2146144"/>
            <a:ext cx="2759617" cy="2243073"/>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536680"/>
            </a:solidFill>
          </p:spPr>
          <p:txBody>
            <a:bodyPr/>
            <a:lstStyle/>
            <a:p/>
          </p:txBody>
        </p:sp>
      </p:grpSp>
      <p:grpSp>
        <p:nvGrpSpPr>
          <p:cNvPr id="9" name="Group 9"/>
          <p:cNvGrpSpPr/>
          <p:nvPr/>
        </p:nvGrpSpPr>
        <p:grpSpPr>
          <a:xfrm>
            <a:off x="3273819" y="5879642"/>
            <a:ext cx="2759617" cy="2243073"/>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262016"/>
            </a:solidFill>
          </p:spPr>
          <p:txBody>
            <a:bodyPr/>
            <a:lstStyle/>
            <a:p/>
          </p:txBody>
        </p:sp>
      </p:grpSp>
      <p:grpSp>
        <p:nvGrpSpPr>
          <p:cNvPr id="11" name="Group 11"/>
          <p:cNvGrpSpPr>
            <a:grpSpLocks noChangeAspect="1"/>
          </p:cNvGrpSpPr>
          <p:nvPr/>
        </p:nvGrpSpPr>
        <p:grpSpPr>
          <a:xfrm rot="5400000">
            <a:off x="5902769" y="2943063"/>
            <a:ext cx="749694" cy="649235"/>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536680"/>
            </a:solidFill>
          </p:spPr>
          <p:txBody>
            <a:bodyPr/>
            <a:lstStyle/>
            <a:p/>
          </p:txBody>
        </p:sp>
      </p:grpSp>
      <p:grpSp>
        <p:nvGrpSpPr>
          <p:cNvPr id="13" name="Group 13"/>
          <p:cNvGrpSpPr>
            <a:grpSpLocks noChangeAspect="1"/>
          </p:cNvGrpSpPr>
          <p:nvPr/>
        </p:nvGrpSpPr>
        <p:grpSpPr>
          <a:xfrm rot="5400000">
            <a:off x="5902769" y="6676562"/>
            <a:ext cx="749694" cy="649235"/>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262016"/>
            </a:solidFill>
          </p:spPr>
          <p:txBody>
            <a:bodyPr/>
            <a:lstStyle/>
            <a:p/>
          </p:txBody>
        </p:sp>
      </p:grpSp>
      <p:sp>
        <p:nvSpPr>
          <p:cNvPr id="15" name="TextBox 15"/>
          <p:cNvSpPr txBox="1"/>
          <p:nvPr/>
        </p:nvSpPr>
        <p:spPr>
          <a:xfrm>
            <a:off x="3477780" y="3083912"/>
            <a:ext cx="2475219"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Drivers</a:t>
            </a:r>
          </a:p>
        </p:txBody>
      </p:sp>
      <p:sp>
        <p:nvSpPr>
          <p:cNvPr id="16" name="TextBox 16"/>
          <p:cNvSpPr txBox="1"/>
          <p:nvPr/>
        </p:nvSpPr>
        <p:spPr>
          <a:xfrm>
            <a:off x="3273819" y="6723874"/>
            <a:ext cx="3044016"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Restraints</a:t>
            </a:r>
          </a:p>
        </p:txBody>
      </p:sp>
      <p:sp>
        <p:nvSpPr>
          <p:cNvPr id="17" name="TextBox 17"/>
          <p:cNvSpPr txBox="1"/>
          <p:nvPr/>
        </p:nvSpPr>
        <p:spPr>
          <a:xfrm>
            <a:off x="6977376" y="2446181"/>
            <a:ext cx="6920490" cy="1219200"/>
          </a:xfrm>
          <a:prstGeom prst="rect">
            <a:avLst/>
          </a:prstGeom>
        </p:spPr>
        <p:txBody>
          <a:bodyPr lIns="0" tIns="0" rIns="0" bIns="0" rtlCol="0" anchor="t">
            <a:spAutoFit/>
          </a:bodyPr>
          <a:lstStyle/>
          <a:p>
            <a:pPr>
              <a:lnSpc>
                <a:spcPts val="4724"/>
              </a:lnSpc>
            </a:pPr>
            <a:r>
              <a:rPr lang="en-US" sz="4499" spc="143">
                <a:solidFill>
                  <a:srgbClr val="FFFFFF"/>
                </a:solidFill>
                <a:latin typeface="Barlow"/>
              </a:rPr>
              <a:t>Price Cut Surging the Sale of Espresso Maker Market</a:t>
            </a:r>
          </a:p>
        </p:txBody>
      </p:sp>
      <p:sp>
        <p:nvSpPr>
          <p:cNvPr id="18" name="TextBox 18"/>
          <p:cNvSpPr txBox="1"/>
          <p:nvPr/>
        </p:nvSpPr>
        <p:spPr>
          <a:xfrm>
            <a:off x="6883590" y="6120117"/>
            <a:ext cx="7108062" cy="1809750"/>
          </a:xfrm>
          <a:prstGeom prst="rect">
            <a:avLst/>
          </a:prstGeom>
        </p:spPr>
        <p:txBody>
          <a:bodyPr lIns="0" tIns="0" rIns="0" bIns="0" rtlCol="0" anchor="t">
            <a:spAutoFit/>
          </a:bodyPr>
          <a:lstStyle/>
          <a:p>
            <a:pPr>
              <a:lnSpc>
                <a:spcPts val="4724"/>
              </a:lnSpc>
            </a:pPr>
            <a:r>
              <a:rPr lang="en-US" sz="4499" spc="143">
                <a:solidFill>
                  <a:srgbClr val="FFFFFF"/>
                </a:solidFill>
                <a:latin typeface="Barlow"/>
              </a:rPr>
              <a:t>High Maintenance and Repair Cost Hinder Market Growth</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913913" y="1452905"/>
            <a:ext cx="14460175" cy="8097040"/>
            <a:chExt cx="3808441" cy="2132554"/>
          </a:xfrm>
        </p:grpSpPr>
        <p:sp>
          <p:nvSpPr>
            <p:cNvPr id="4" name="Freeform 4"/>
            <p:cNvSpPr/>
            <p:nvPr/>
          </p:nvSpPr>
          <p:spPr>
            <a:xfrm>
              <a:off x="0" y="0"/>
              <a:ext cx="3808441" cy="2132554"/>
            </a:xfrm>
            <a:custGeom>
              <a:rect l="l" t="t" r="r" b="b"/>
              <a:pathLst>
                <a:path w="3808440" h="2132554">
                  <a:moveTo>
                    <a:pt x="0" y="0"/>
                  </a:moveTo>
                  <a:lnTo>
                    <a:pt x="3808441" y="0"/>
                  </a:lnTo>
                  <a:lnTo>
                    <a:pt x="3808441" y="2132554"/>
                  </a:lnTo>
                  <a:lnTo>
                    <a:pt x="0" y="2132554"/>
                  </a:lnTo>
                  <a:close/>
                </a:path>
              </a:pathLst>
            </a:custGeom>
            <a:solidFill>
              <a:srgbClr val="583313">
                <a:alpha val="89804"/>
              </a:srgbClr>
            </a:solidFill>
          </p:spPr>
          <p:txBody>
            <a:bodyPr/>
            <a:lstStyle/>
            <a:p/>
          </p:txBody>
        </p:sp>
        <p:sp>
          <p:nvSpPr>
            <p:cNvPr id="5" name="TextBox 5"/>
            <p:cNvSpPr txBox="1"/>
            <p:nvPr/>
          </p:nvSpPr>
          <p:spPr>
            <a:xfrm>
              <a:off x="0" y="-38100"/>
              <a:ext cx="3808441" cy="2170654"/>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2248298" y="2919390"/>
            <a:ext cx="13791405" cy="6157596"/>
          </a:xfrm>
          <a:prstGeom prst="rect">
            <a:avLst/>
          </a:prstGeom>
        </p:spPr>
        <p:txBody>
          <a:bodyPr lIns="0" tIns="0" rIns="0" bIns="0" rtlCol="0" anchor="t">
            <a:spAutoFit/>
          </a:bodyPr>
          <a:lstStyle/>
          <a:p>
            <a:pPr marL="690869" lvl="1" indent="-345435">
              <a:lnSpc>
                <a:spcPts val="4479"/>
              </a:lnSpc>
              <a:buFont typeface="Arial"/>
              <a:buChar char="•"/>
            </a:pPr>
            <a:r>
              <a:rPr lang="en-US" sz="3199">
                <a:solidFill>
                  <a:srgbClr val="FFFFFF"/>
                </a:solidFill>
                <a:latin typeface="Canva Sans"/>
              </a:rPr>
              <a:t>The Global Home Espresso Machines Market is witnessing significant growth in the near future.</a:t>
            </a:r>
          </a:p>
          <a:p>
            <a:pPr marL="690869" lvl="1" indent="-345435">
              <a:lnSpc>
                <a:spcPts val="4479"/>
              </a:lnSpc>
              <a:buFont typeface="Arial"/>
              <a:buChar char="•"/>
            </a:pPr>
            <a:r>
              <a:rPr lang="en-US" sz="3199">
                <a:solidFill>
                  <a:srgbClr val="FFFFFF"/>
                </a:solidFill>
                <a:latin typeface="Canva Sans"/>
              </a:rPr>
              <a:t>Espresso requires a specific group of pressure (usually 9 bars), and pump-driven machines can consistently achieve and maintain this pressure, which is crucial for producing authentic espresso shots with crema.</a:t>
            </a:r>
          </a:p>
          <a:p>
            <a:pPr marL="690869" lvl="1" indent="-345435">
              <a:lnSpc>
                <a:spcPts val="4479"/>
              </a:lnSpc>
              <a:buFont typeface="Arial"/>
              <a:buChar char="•"/>
            </a:pPr>
            <a:r>
              <a:rPr lang="en-US" sz="3199">
                <a:solidFill>
                  <a:srgbClr val="FFFFFF"/>
                </a:solidFill>
                <a:latin typeface="Canva Sans"/>
              </a:rPr>
              <a:t>Physical retail stores provide this opportunity, allowing potential buyers to get a feel for the machine's build quality, size, and features</a:t>
            </a:r>
          </a:p>
          <a:p>
            <a:pPr marL="690869" lvl="1" indent="-345435">
              <a:lnSpc>
                <a:spcPts val="4479"/>
              </a:lnSpc>
              <a:buFont typeface="Arial"/>
              <a:buChar char="•"/>
            </a:pPr>
            <a:r>
              <a:rPr lang="en-US" sz="3199">
                <a:solidFill>
                  <a:srgbClr val="FFFFFF"/>
                </a:solidFill>
                <a:latin typeface="Canva Sans"/>
              </a:rPr>
              <a:t>Semi-automatic machines typically offer a range of customizable settings, including grind size, shot volume, and brew temperature..</a:t>
            </a:r>
          </a:p>
        </p:txBody>
      </p:sp>
      <p:sp>
        <p:nvSpPr>
          <p:cNvPr id="7" name="TextBox 7"/>
          <p:cNvSpPr txBox="1"/>
          <p:nvPr/>
        </p:nvSpPr>
        <p:spPr>
          <a:xfrm>
            <a:off x="3732607" y="1896676"/>
            <a:ext cx="10822785"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AUTHOR'S PERSPECTIVE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77" b="-9277"/>
            </a:stretch>
          </a:blipFill>
        </p:spPr>
        <p:txBody>
          <a:bodyPr/>
          <a:lstStyle/>
          <a:p/>
        </p:txBody>
      </p:sp>
      <p:sp>
        <p:nvSpPr>
          <p:cNvPr id="3" name="Freeform 3"/>
          <p:cNvSpPr/>
          <p:nvPr/>
        </p:nvSpPr>
        <p:spPr>
          <a:xfrm>
            <a:off x="167668" y="1557337"/>
            <a:ext cx="3301449" cy="1884095"/>
          </a:xfrm>
          <a:custGeom>
            <a:rect l="l" t="t" r="r" b="b"/>
            <a:pathLst>
              <a:path w="3301449" h="1884095">
                <a:moveTo>
                  <a:pt x="0" y="0"/>
                </a:moveTo>
                <a:lnTo>
                  <a:pt x="3301449" y="0"/>
                </a:lnTo>
                <a:lnTo>
                  <a:pt x="3301449" y="1884096"/>
                </a:lnTo>
                <a:lnTo>
                  <a:pt x="0" y="1884096"/>
                </a:lnTo>
                <a:lnTo>
                  <a:pt x="0" y="0"/>
                </a:lnTo>
                <a:close/>
              </a:path>
            </a:pathLst>
          </a:custGeom>
          <a:blipFill>
            <a:blip r:embed="rId3"/>
            <a:stretch>
              <a:fillRect/>
            </a:stretch>
          </a:blipFill>
        </p:spPr>
        <p:txBody>
          <a:bodyPr/>
          <a:lstStyle/>
          <a:p/>
        </p:txBody>
      </p:sp>
      <p:sp>
        <p:nvSpPr>
          <p:cNvPr id="4" name="Freeform 4"/>
          <p:cNvSpPr/>
          <p:nvPr/>
        </p:nvSpPr>
        <p:spPr>
          <a:xfrm>
            <a:off x="3961800" y="2027451"/>
            <a:ext cx="3799220" cy="943869"/>
          </a:xfrm>
          <a:custGeom>
            <a:rect l="l" t="t" r="r" b="b"/>
            <a:pathLst>
              <a:path w="3799220" h="943869">
                <a:moveTo>
                  <a:pt x="0" y="0"/>
                </a:moveTo>
                <a:lnTo>
                  <a:pt x="3799220" y="0"/>
                </a:lnTo>
                <a:lnTo>
                  <a:pt x="3799220" y="943869"/>
                </a:lnTo>
                <a:lnTo>
                  <a:pt x="0" y="943869"/>
                </a:lnTo>
                <a:lnTo>
                  <a:pt x="0" y="0"/>
                </a:lnTo>
                <a:close/>
              </a:path>
            </a:pathLst>
          </a:custGeom>
          <a:blipFill>
            <a:blip r:embed="rId4"/>
            <a:stretch>
              <a:fillRect/>
            </a:stretch>
          </a:blipFill>
        </p:spPr>
        <p:txBody>
          <a:bodyPr/>
          <a:lstStyle/>
          <a:p/>
        </p:txBody>
      </p:sp>
      <p:sp>
        <p:nvSpPr>
          <p:cNvPr id="5" name="Freeform 5"/>
          <p:cNvSpPr/>
          <p:nvPr/>
        </p:nvSpPr>
        <p:spPr>
          <a:xfrm>
            <a:off x="8435032" y="2205148"/>
            <a:ext cx="3461618" cy="588475"/>
          </a:xfrm>
          <a:custGeom>
            <a:rect l="l" t="t" r="r" b="b"/>
            <a:pathLst>
              <a:path w="3461617" h="588475">
                <a:moveTo>
                  <a:pt x="0" y="0"/>
                </a:moveTo>
                <a:lnTo>
                  <a:pt x="3461618" y="0"/>
                </a:lnTo>
                <a:lnTo>
                  <a:pt x="3461618" y="588475"/>
                </a:lnTo>
                <a:lnTo>
                  <a:pt x="0" y="588475"/>
                </a:lnTo>
                <a:lnTo>
                  <a:pt x="0" y="0"/>
                </a:lnTo>
                <a:close/>
              </a:path>
            </a:pathLst>
          </a:custGeom>
          <a:blipFill>
            <a:blip r:embed="rId5"/>
            <a:stretch>
              <a:fillRect/>
            </a:stretch>
          </a:blipFill>
        </p:spPr>
        <p:txBody>
          <a:bodyPr/>
          <a:lstStyle/>
          <a:p/>
        </p:txBody>
      </p:sp>
      <p:sp>
        <p:nvSpPr>
          <p:cNvPr id="6" name="Freeform 6"/>
          <p:cNvSpPr/>
          <p:nvPr/>
        </p:nvSpPr>
        <p:spPr>
          <a:xfrm>
            <a:off x="386584" y="3634995"/>
            <a:ext cx="5490691" cy="1291582"/>
          </a:xfrm>
          <a:custGeom>
            <a:rect l="l" t="t" r="r" b="b"/>
            <a:pathLst>
              <a:path w="5490691" h="1291582">
                <a:moveTo>
                  <a:pt x="0" y="0"/>
                </a:moveTo>
                <a:lnTo>
                  <a:pt x="5490691" y="0"/>
                </a:lnTo>
                <a:lnTo>
                  <a:pt x="5490691" y="1291581"/>
                </a:lnTo>
                <a:lnTo>
                  <a:pt x="0" y="1291581"/>
                </a:lnTo>
                <a:lnTo>
                  <a:pt x="0" y="0"/>
                </a:lnTo>
                <a:close/>
              </a:path>
            </a:pathLst>
          </a:custGeom>
          <a:blipFill>
            <a:blip r:embed="rId6"/>
            <a:stretch>
              <a:fillRect t="-47553" b="-43001"/>
            </a:stretch>
          </a:blipFill>
        </p:spPr>
        <p:txBody>
          <a:bodyPr/>
          <a:lstStyle/>
          <a:p/>
        </p:txBody>
      </p:sp>
      <p:sp>
        <p:nvSpPr>
          <p:cNvPr id="7" name="Freeform 7"/>
          <p:cNvSpPr/>
          <p:nvPr/>
        </p:nvSpPr>
        <p:spPr>
          <a:xfrm>
            <a:off x="6632877" y="3438045"/>
            <a:ext cx="4799232" cy="1488532"/>
          </a:xfrm>
          <a:custGeom>
            <a:rect l="l" t="t" r="r" b="b"/>
            <a:pathLst>
              <a:path w="4799232" h="1488532">
                <a:moveTo>
                  <a:pt x="0" y="0"/>
                </a:moveTo>
                <a:lnTo>
                  <a:pt x="4799231" y="0"/>
                </a:lnTo>
                <a:lnTo>
                  <a:pt x="4799231" y="1488531"/>
                </a:lnTo>
                <a:lnTo>
                  <a:pt x="0" y="1488531"/>
                </a:lnTo>
                <a:lnTo>
                  <a:pt x="0" y="0"/>
                </a:lnTo>
                <a:close/>
              </a:path>
            </a:pathLst>
          </a:custGeom>
          <a:blipFill>
            <a:blip r:embed="rId7"/>
            <a:stretch>
              <a:fillRect/>
            </a:stretch>
          </a:blipFill>
        </p:spPr>
        <p:txBody>
          <a:bodyPr/>
          <a:lstStyle/>
          <a:p/>
        </p:txBody>
      </p:sp>
      <p:sp>
        <p:nvSpPr>
          <p:cNvPr id="8" name="Freeform 8"/>
          <p:cNvSpPr/>
          <p:nvPr/>
        </p:nvSpPr>
        <p:spPr>
          <a:xfrm>
            <a:off x="370720" y="5574289"/>
            <a:ext cx="5083926" cy="1165066"/>
          </a:xfrm>
          <a:custGeom>
            <a:rect l="l" t="t" r="r" b="b"/>
            <a:pathLst>
              <a:path w="5083926" h="1165066">
                <a:moveTo>
                  <a:pt x="0" y="0"/>
                </a:moveTo>
                <a:lnTo>
                  <a:pt x="5083925" y="0"/>
                </a:lnTo>
                <a:lnTo>
                  <a:pt x="5083925" y="1165067"/>
                </a:lnTo>
                <a:lnTo>
                  <a:pt x="0" y="1165067"/>
                </a:lnTo>
                <a:lnTo>
                  <a:pt x="0" y="0"/>
                </a:lnTo>
                <a:close/>
              </a:path>
            </a:pathLst>
          </a:custGeom>
          <a:blipFill>
            <a:blip r:embed="rId8"/>
            <a:stretch>
              <a:fillRect/>
            </a:stretch>
          </a:blipFill>
        </p:spPr>
        <p:txBody>
          <a:bodyPr/>
          <a:lstStyle/>
          <a:p/>
        </p:txBody>
      </p:sp>
      <p:sp>
        <p:nvSpPr>
          <p:cNvPr id="9" name="Freeform 9"/>
          <p:cNvSpPr/>
          <p:nvPr/>
        </p:nvSpPr>
        <p:spPr>
          <a:xfrm>
            <a:off x="5877275" y="5396690"/>
            <a:ext cx="3767491" cy="1613322"/>
          </a:xfrm>
          <a:custGeom>
            <a:rect l="l" t="t" r="r" b="b"/>
            <a:pathLst>
              <a:path w="3767491" h="1613322">
                <a:moveTo>
                  <a:pt x="0" y="0"/>
                </a:moveTo>
                <a:lnTo>
                  <a:pt x="3767491" y="0"/>
                </a:lnTo>
                <a:lnTo>
                  <a:pt x="3767491" y="1613322"/>
                </a:lnTo>
                <a:lnTo>
                  <a:pt x="0" y="1613322"/>
                </a:lnTo>
                <a:lnTo>
                  <a:pt x="0" y="0"/>
                </a:lnTo>
                <a:close/>
              </a:path>
            </a:pathLst>
          </a:custGeom>
          <a:blipFill>
            <a:blip r:embed="rId9"/>
            <a:stretch>
              <a:fillRect/>
            </a:stretch>
          </a:blipFill>
        </p:spPr>
        <p:txBody>
          <a:bodyPr/>
          <a:lstStyle/>
          <a:p/>
        </p:txBody>
      </p:sp>
      <p:sp>
        <p:nvSpPr>
          <p:cNvPr id="10" name="Freeform 10"/>
          <p:cNvSpPr/>
          <p:nvPr/>
        </p:nvSpPr>
        <p:spPr>
          <a:xfrm>
            <a:off x="9857984" y="5292492"/>
            <a:ext cx="2038665" cy="2594665"/>
          </a:xfrm>
          <a:custGeom>
            <a:rect l="l" t="t" r="r" b="b"/>
            <a:pathLst>
              <a:path w="2038665" h="2594665">
                <a:moveTo>
                  <a:pt x="0" y="0"/>
                </a:moveTo>
                <a:lnTo>
                  <a:pt x="2038666" y="0"/>
                </a:lnTo>
                <a:lnTo>
                  <a:pt x="2038666" y="2594665"/>
                </a:lnTo>
                <a:lnTo>
                  <a:pt x="0" y="2594665"/>
                </a:lnTo>
                <a:lnTo>
                  <a:pt x="0" y="0"/>
                </a:lnTo>
                <a:close/>
              </a:path>
            </a:pathLst>
          </a:custGeom>
          <a:blipFill>
            <a:blip r:embed="rId10"/>
            <a:stretch>
              <a:fillRect/>
            </a:stretch>
          </a:blipFill>
        </p:spPr>
        <p:txBody>
          <a:bodyPr/>
          <a:lstStyle/>
          <a:p/>
        </p:txBody>
      </p:sp>
      <p:sp>
        <p:nvSpPr>
          <p:cNvPr id="11" name="Freeform 11"/>
          <p:cNvSpPr/>
          <p:nvPr/>
        </p:nvSpPr>
        <p:spPr>
          <a:xfrm>
            <a:off x="239674" y="7165507"/>
            <a:ext cx="5370419" cy="1443300"/>
          </a:xfrm>
          <a:custGeom>
            <a:rect l="l" t="t" r="r" b="b"/>
            <a:pathLst>
              <a:path w="5370419" h="1443300">
                <a:moveTo>
                  <a:pt x="0" y="0"/>
                </a:moveTo>
                <a:lnTo>
                  <a:pt x="5370419" y="0"/>
                </a:lnTo>
                <a:lnTo>
                  <a:pt x="5370419" y="1443300"/>
                </a:lnTo>
                <a:lnTo>
                  <a:pt x="0" y="1443300"/>
                </a:lnTo>
                <a:lnTo>
                  <a:pt x="0" y="0"/>
                </a:lnTo>
                <a:close/>
              </a:path>
            </a:pathLst>
          </a:custGeom>
          <a:blipFill>
            <a:blip r:embed="rId11"/>
            <a:stretch>
              <a:fillRect/>
            </a:stretch>
          </a:blipFill>
        </p:spPr>
        <p:txBody>
          <a:bodyPr/>
          <a:lstStyle/>
          <a:p/>
        </p:txBody>
      </p:sp>
      <p:sp>
        <p:nvSpPr>
          <p:cNvPr id="12" name="Freeform 12"/>
          <p:cNvSpPr/>
          <p:nvPr/>
        </p:nvSpPr>
        <p:spPr>
          <a:xfrm>
            <a:off x="6279296" y="7657712"/>
            <a:ext cx="3578688" cy="1263066"/>
          </a:xfrm>
          <a:custGeom>
            <a:rect l="l" t="t" r="r" b="b"/>
            <a:pathLst>
              <a:path w="3578687" h="1263066">
                <a:moveTo>
                  <a:pt x="0" y="0"/>
                </a:moveTo>
                <a:lnTo>
                  <a:pt x="3578688" y="0"/>
                </a:lnTo>
                <a:lnTo>
                  <a:pt x="3578688" y="1263066"/>
                </a:lnTo>
                <a:lnTo>
                  <a:pt x="0" y="1263066"/>
                </a:lnTo>
                <a:lnTo>
                  <a:pt x="0" y="0"/>
                </a:lnTo>
                <a:close/>
              </a:path>
            </a:pathLst>
          </a:custGeom>
          <a:blipFill>
            <a:blip r:embed="rId12"/>
            <a:stretch>
              <a:fillRect/>
            </a:stretch>
          </a:blipFill>
        </p:spPr>
        <p:txBody>
          <a:bodyPr/>
          <a:lstStyle/>
          <a:p/>
        </p:txBody>
      </p:sp>
      <p:sp>
        <p:nvSpPr>
          <p:cNvPr id="13" name="TextBox 13"/>
          <p:cNvSpPr txBox="1"/>
          <p:nvPr/>
        </p:nvSpPr>
        <p:spPr>
          <a:xfrm>
            <a:off x="4575774" y="700088"/>
            <a:ext cx="6856334"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
        <p:nvSpPr>
          <p:cNvPr id="14" name="Freeform 14"/>
          <p:cNvSpPr/>
          <p:nvPr/>
        </p:nvSpPr>
        <p:spPr>
          <a:xfrm>
            <a:off x="256156" y="8761207"/>
            <a:ext cx="5353937" cy="1338484"/>
          </a:xfrm>
          <a:custGeom>
            <a:rect l="l" t="t" r="r" b="b"/>
            <a:pathLst>
              <a:path w="5353937" h="1338484">
                <a:moveTo>
                  <a:pt x="0" y="0"/>
                </a:moveTo>
                <a:lnTo>
                  <a:pt x="5353937" y="0"/>
                </a:lnTo>
                <a:lnTo>
                  <a:pt x="5353937" y="1338484"/>
                </a:lnTo>
                <a:lnTo>
                  <a:pt x="0" y="1338484"/>
                </a:lnTo>
                <a:lnTo>
                  <a:pt x="0" y="0"/>
                </a:lnTo>
                <a:close/>
              </a:path>
            </a:pathLst>
          </a:custGeom>
          <a:blipFill>
            <a:blip r:embed="rId13"/>
            <a:stretch>
              <a:fillRect l="-1736" t="-6944" r="-2430" b="0"/>
            </a:stretch>
          </a:blipFill>
        </p:spPr>
        <p:txBody>
          <a:bodyPr/>
          <a:lstStyle/>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tinyurl.com/5n9ypmrp"/>
              </a:rPr>
              <a:t>http://tinyurl.com/5n9ypmrp</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43</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Home Espresso Machines Market Report 2024</dc:title>
  <cp:lastModifiedBy>decipher market</cp:lastModifiedBy>
  <cp:revision>2</cp:revision>
  <dcterms:created xsi:type="dcterms:W3CDTF">2006-08-16T00:00:00Z</dcterms:created>
  <dcterms:modified xsi:type="dcterms:W3CDTF">2024-03-02T07:57:43Z</dcterms:modified>
</cp:coreProperties>
</file>