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09372" y="3127078"/>
            <a:ext cx="11601450" cy="3702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371472" y="2811081"/>
            <a:ext cx="8273415" cy="2708910"/>
          </a:xfrm>
          <a:custGeom>
            <a:avLst/>
            <a:gdLst/>
            <a:ahLst/>
            <a:cxnLst/>
            <a:rect l="l" t="t" r="r" b="b"/>
            <a:pathLst>
              <a:path w="8273415" h="2708910">
                <a:moveTo>
                  <a:pt x="8135465" y="2708324"/>
                </a:moveTo>
                <a:lnTo>
                  <a:pt x="139701" y="2708324"/>
                </a:lnTo>
                <a:lnTo>
                  <a:pt x="95624" y="2701188"/>
                </a:lnTo>
                <a:lnTo>
                  <a:pt x="57277" y="2681321"/>
                </a:lnTo>
                <a:lnTo>
                  <a:pt x="27007" y="2651056"/>
                </a:lnTo>
                <a:lnTo>
                  <a:pt x="7139" y="2612718"/>
                </a:lnTo>
                <a:lnTo>
                  <a:pt x="0" y="2568638"/>
                </a:lnTo>
                <a:lnTo>
                  <a:pt x="0" y="139704"/>
                </a:lnTo>
                <a:lnTo>
                  <a:pt x="7139" y="95615"/>
                </a:lnTo>
                <a:lnTo>
                  <a:pt x="27007" y="57273"/>
                </a:lnTo>
                <a:lnTo>
                  <a:pt x="57277" y="27005"/>
                </a:lnTo>
                <a:lnTo>
                  <a:pt x="95624" y="7139"/>
                </a:lnTo>
                <a:lnTo>
                  <a:pt x="139719" y="0"/>
                </a:lnTo>
                <a:lnTo>
                  <a:pt x="8135446" y="0"/>
                </a:lnTo>
                <a:lnTo>
                  <a:pt x="8179542" y="7139"/>
                </a:lnTo>
                <a:lnTo>
                  <a:pt x="8217888" y="27005"/>
                </a:lnTo>
                <a:lnTo>
                  <a:pt x="8248158" y="57273"/>
                </a:lnTo>
                <a:lnTo>
                  <a:pt x="8268027" y="95615"/>
                </a:lnTo>
                <a:lnTo>
                  <a:pt x="8273085" y="126855"/>
                </a:lnTo>
                <a:lnTo>
                  <a:pt x="8273085" y="2581484"/>
                </a:lnTo>
                <a:lnTo>
                  <a:pt x="8248158" y="2651056"/>
                </a:lnTo>
                <a:lnTo>
                  <a:pt x="8217888" y="2681321"/>
                </a:lnTo>
                <a:lnTo>
                  <a:pt x="8179542" y="2701188"/>
                </a:lnTo>
                <a:lnTo>
                  <a:pt x="8135465" y="2708324"/>
                </a:lnTo>
                <a:close/>
              </a:path>
            </a:pathLst>
          </a:custGeom>
          <a:solidFill>
            <a:srgbClr val="AC54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515441"/>
            <a:ext cx="5817235" cy="1590040"/>
          </a:xfrm>
          <a:custGeom>
            <a:avLst/>
            <a:gdLst/>
            <a:ahLst/>
            <a:cxnLst/>
            <a:rect l="l" t="t" r="r" b="b"/>
            <a:pathLst>
              <a:path w="5817235" h="1590039">
                <a:moveTo>
                  <a:pt x="0" y="1589633"/>
                </a:moveTo>
                <a:lnTo>
                  <a:pt x="0" y="0"/>
                </a:lnTo>
                <a:lnTo>
                  <a:pt x="5245942" y="0"/>
                </a:lnTo>
                <a:lnTo>
                  <a:pt x="5816643" y="1589633"/>
                </a:lnTo>
                <a:lnTo>
                  <a:pt x="0" y="158963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610778" y="6136701"/>
            <a:ext cx="8030845" cy="3110230"/>
          </a:xfrm>
          <a:custGeom>
            <a:avLst/>
            <a:gdLst/>
            <a:ahLst/>
            <a:cxnLst/>
            <a:rect l="l" t="t" r="r" b="b"/>
            <a:pathLst>
              <a:path w="8030845" h="3110229">
                <a:moveTo>
                  <a:pt x="7896158" y="3110165"/>
                </a:moveTo>
                <a:lnTo>
                  <a:pt x="139686" y="3110165"/>
                </a:lnTo>
                <a:lnTo>
                  <a:pt x="95614" y="3103028"/>
                </a:lnTo>
                <a:lnTo>
                  <a:pt x="57273" y="3083161"/>
                </a:lnTo>
                <a:lnTo>
                  <a:pt x="27005" y="3052892"/>
                </a:lnTo>
                <a:lnTo>
                  <a:pt x="7139" y="3014550"/>
                </a:lnTo>
                <a:lnTo>
                  <a:pt x="0" y="2970460"/>
                </a:lnTo>
                <a:lnTo>
                  <a:pt x="0" y="139704"/>
                </a:lnTo>
                <a:lnTo>
                  <a:pt x="7139" y="95614"/>
                </a:lnTo>
                <a:lnTo>
                  <a:pt x="27005" y="57273"/>
                </a:lnTo>
                <a:lnTo>
                  <a:pt x="57273" y="27005"/>
                </a:lnTo>
                <a:lnTo>
                  <a:pt x="95614" y="7139"/>
                </a:lnTo>
                <a:lnTo>
                  <a:pt x="139704" y="0"/>
                </a:lnTo>
                <a:lnTo>
                  <a:pt x="7896140" y="0"/>
                </a:lnTo>
                <a:lnTo>
                  <a:pt x="7940236" y="7139"/>
                </a:lnTo>
                <a:lnTo>
                  <a:pt x="7978583" y="27005"/>
                </a:lnTo>
                <a:lnTo>
                  <a:pt x="8008853" y="57273"/>
                </a:lnTo>
                <a:lnTo>
                  <a:pt x="8028721" y="95614"/>
                </a:lnTo>
                <a:lnTo>
                  <a:pt x="8030544" y="106873"/>
                </a:lnTo>
                <a:lnTo>
                  <a:pt x="8030544" y="3003291"/>
                </a:lnTo>
                <a:lnTo>
                  <a:pt x="8008853" y="3052892"/>
                </a:lnTo>
                <a:lnTo>
                  <a:pt x="7978583" y="3083161"/>
                </a:lnTo>
                <a:lnTo>
                  <a:pt x="7940236" y="3103028"/>
                </a:lnTo>
                <a:lnTo>
                  <a:pt x="7896158" y="3110165"/>
                </a:lnTo>
                <a:close/>
              </a:path>
            </a:pathLst>
          </a:custGeom>
          <a:solidFill>
            <a:srgbClr val="FF5656">
              <a:alpha val="97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896923"/>
            <a:ext cx="6029960" cy="1590040"/>
          </a:xfrm>
          <a:custGeom>
            <a:avLst/>
            <a:gdLst/>
            <a:ahLst/>
            <a:cxnLst/>
            <a:rect l="l" t="t" r="r" b="b"/>
            <a:pathLst>
              <a:path w="6029960" h="1590040">
                <a:moveTo>
                  <a:pt x="0" y="1589623"/>
                </a:moveTo>
                <a:lnTo>
                  <a:pt x="0" y="0"/>
                </a:lnTo>
                <a:lnTo>
                  <a:pt x="5458662" y="0"/>
                </a:lnTo>
                <a:lnTo>
                  <a:pt x="6029370" y="1589623"/>
                </a:lnTo>
                <a:lnTo>
                  <a:pt x="0" y="158962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6190" y="2190048"/>
            <a:ext cx="3590939" cy="204787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44157" y="2366741"/>
            <a:ext cx="5514959" cy="137159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21499" y="4528047"/>
            <a:ext cx="3476640" cy="17906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46155" y="3965478"/>
            <a:ext cx="2371724" cy="23621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96324" y="3965478"/>
            <a:ext cx="4543440" cy="16382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53610" y="6608703"/>
            <a:ext cx="4114799" cy="18478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37751" y="8219449"/>
            <a:ext cx="3619499" cy="19145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18635" y="8742639"/>
            <a:ext cx="4781549" cy="13906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1484" y="465170"/>
            <a:ext cx="660503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22585" y="4026781"/>
            <a:ext cx="1495234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2r8mjbh3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63655" y="2424424"/>
            <a:ext cx="13956665" cy="5438775"/>
          </a:xfrm>
          <a:custGeom>
            <a:avLst/>
            <a:gdLst/>
            <a:ahLst/>
            <a:cxnLst/>
            <a:rect l="l" t="t" r="r" b="b"/>
            <a:pathLst>
              <a:path w="13956665" h="5438775">
                <a:moveTo>
                  <a:pt x="13956494" y="5438147"/>
                </a:moveTo>
                <a:lnTo>
                  <a:pt x="0" y="5438147"/>
                </a:lnTo>
                <a:lnTo>
                  <a:pt x="0" y="0"/>
                </a:lnTo>
                <a:lnTo>
                  <a:pt x="13956494" y="0"/>
                </a:lnTo>
                <a:lnTo>
                  <a:pt x="13956494" y="5438147"/>
                </a:lnTo>
                <a:close/>
              </a:path>
            </a:pathLst>
          </a:custGeom>
          <a:solidFill>
            <a:srgbClr val="B0463D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940"/>
              </a:lnSpc>
              <a:spcBef>
                <a:spcPts val="100"/>
              </a:spcBef>
            </a:pPr>
            <a:r>
              <a:rPr dirty="0" sz="9000" spc="178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</a:t>
            </a:r>
            <a:endParaRPr sz="90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9080"/>
              </a:lnSpc>
              <a:spcBef>
                <a:spcPts val="869"/>
              </a:spcBef>
            </a:pPr>
            <a:r>
              <a:rPr dirty="0" sz="9000" spc="154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9000" spc="1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9000" spc="1735" b="0">
                <a:solidFill>
                  <a:srgbClr val="FFFFFF"/>
                </a:solidFill>
                <a:latin typeface="Yanone Kaffeesatz Thin"/>
                <a:cs typeface="Yanone Kaffeesatz Thin"/>
              </a:rPr>
              <a:t>PROTEIN</a:t>
            </a:r>
            <a:r>
              <a:rPr dirty="0" sz="9000" spc="1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9000" spc="1725" b="0">
                <a:solidFill>
                  <a:srgbClr val="FFFFFF"/>
                </a:solidFill>
                <a:latin typeface="Yanone Kaffeesatz Thin"/>
                <a:cs typeface="Yanone Kaffeesatz Thin"/>
              </a:rPr>
              <a:t>YOGURT </a:t>
            </a:r>
            <a:r>
              <a:rPr dirty="0" sz="9000" spc="19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9000" spc="1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9000" spc="1914" b="0">
                <a:solidFill>
                  <a:srgbClr val="FFFFFF"/>
                </a:solidFill>
                <a:latin typeface="Yanone Kaffeesatz Thin"/>
                <a:cs typeface="Yanone Kaffeesatz Thin"/>
              </a:rPr>
              <a:t>REPORT</a:t>
            </a:r>
            <a:r>
              <a:rPr dirty="0" sz="9000" spc="1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9000" spc="875" b="0">
                <a:solidFill>
                  <a:srgbClr val="FFFFFF"/>
                </a:solidFill>
                <a:latin typeface="Yanone Kaffeesatz Thin"/>
                <a:cs typeface="Yanone Kaffeesatz Thin"/>
              </a:rPr>
              <a:t>2024</a:t>
            </a:r>
            <a:endParaRPr sz="90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83972" y="7211726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417" rIns="0" bIns="0" rtlCol="0" vert="horz">
            <a:spAutoFit/>
          </a:bodyPr>
          <a:lstStyle/>
          <a:p>
            <a:pPr marL="11938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488266" y="1863725"/>
            <a:ext cx="9849485" cy="6426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Verdana"/>
                <a:cs typeface="Verdana"/>
              </a:rPr>
              <a:t>Proteins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are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large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molecules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95">
                <a:latin typeface="Verdana"/>
                <a:cs typeface="Verdana"/>
              </a:rPr>
              <a:t>made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130">
                <a:latin typeface="Verdana"/>
                <a:cs typeface="Verdana"/>
              </a:rPr>
              <a:t>up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numerous </a:t>
            </a:r>
            <a:r>
              <a:rPr dirty="0" sz="3000" spc="70">
                <a:latin typeface="Verdana"/>
                <a:cs typeface="Verdana"/>
              </a:rPr>
              <a:t>amino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acid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residues.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Yogurt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dairy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product </a:t>
            </a:r>
            <a:r>
              <a:rPr dirty="0" sz="3000">
                <a:latin typeface="Verdana"/>
                <a:cs typeface="Verdana"/>
              </a:rPr>
              <a:t>created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through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bacterial</a:t>
            </a:r>
            <a:r>
              <a:rPr dirty="0" sz="3000" spc="-15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fermentation.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High- </a:t>
            </a:r>
            <a:r>
              <a:rPr dirty="0" sz="3000">
                <a:latin typeface="Verdana"/>
                <a:cs typeface="Verdana"/>
              </a:rPr>
              <a:t>protein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yogurt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contains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85">
                <a:latin typeface="Verdana"/>
                <a:cs typeface="Verdana"/>
              </a:rPr>
              <a:t>amount</a:t>
            </a:r>
            <a:r>
              <a:rPr dirty="0" sz="3000" spc="-1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of </a:t>
            </a:r>
            <a:r>
              <a:rPr dirty="0" sz="3000">
                <a:latin typeface="Verdana"/>
                <a:cs typeface="Verdana"/>
              </a:rPr>
              <a:t>protein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compared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other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molecules.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180">
                <a:latin typeface="Verdana"/>
                <a:cs typeface="Verdana"/>
              </a:rPr>
              <a:t>It</a:t>
            </a:r>
            <a:r>
              <a:rPr dirty="0" sz="3000" spc="-17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was </a:t>
            </a:r>
            <a:r>
              <a:rPr dirty="0" sz="3000" spc="60">
                <a:latin typeface="Verdana"/>
                <a:cs typeface="Verdana"/>
              </a:rPr>
              <a:t>designed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attract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specific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customers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such</a:t>
            </a:r>
            <a:r>
              <a:rPr dirty="0" sz="3000" spc="-16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as </a:t>
            </a:r>
            <a:r>
              <a:rPr dirty="0" sz="3000" spc="-55">
                <a:latin typeface="Verdana"/>
                <a:cs typeface="Verdana"/>
              </a:rPr>
              <a:t>athletes,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young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people,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bodybuilders.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 spc="80">
                <a:latin typeface="Verdana"/>
                <a:cs typeface="Verdana"/>
              </a:rPr>
              <a:t>growing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awareness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consumer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dietary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habits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is </a:t>
            </a:r>
            <a:r>
              <a:rPr dirty="0" sz="3000" spc="50">
                <a:latin typeface="Verdana"/>
                <a:cs typeface="Verdana"/>
              </a:rPr>
              <a:t>boosting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high-protein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yogurt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market.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>
                <a:latin typeface="Verdana"/>
                <a:cs typeface="Verdana"/>
              </a:rPr>
              <a:t>increasing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105">
                <a:latin typeface="Verdana"/>
                <a:cs typeface="Verdana"/>
              </a:rPr>
              <a:t>demand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for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improved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nutrition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and </a:t>
            </a:r>
            <a:r>
              <a:rPr dirty="0" sz="3000" spc="45">
                <a:latin typeface="Verdana"/>
                <a:cs typeface="Verdana"/>
              </a:rPr>
              <a:t>convenience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also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driving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growth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high- </a:t>
            </a:r>
            <a:r>
              <a:rPr dirty="0" sz="3000">
                <a:latin typeface="Verdana"/>
                <a:cs typeface="Verdana"/>
              </a:rPr>
              <a:t>protein</a:t>
            </a:r>
            <a:r>
              <a:rPr dirty="0" sz="3000" spc="-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yogurt.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305257" y="5742675"/>
            <a:ext cx="7495540" cy="2269490"/>
            <a:chOff x="10305257" y="5742675"/>
            <a:chExt cx="7495540" cy="2269490"/>
          </a:xfrm>
        </p:grpSpPr>
        <p:sp>
          <p:nvSpPr>
            <p:cNvPr id="4" name="object 4" descr=""/>
            <p:cNvSpPr/>
            <p:nvPr/>
          </p:nvSpPr>
          <p:spPr>
            <a:xfrm>
              <a:off x="10305257" y="5742675"/>
              <a:ext cx="7495540" cy="2269490"/>
            </a:xfrm>
            <a:custGeom>
              <a:avLst/>
              <a:gdLst/>
              <a:ahLst/>
              <a:cxnLst/>
              <a:rect l="l" t="t" r="r" b="b"/>
              <a:pathLst>
                <a:path w="7495540" h="2269490">
                  <a:moveTo>
                    <a:pt x="6542958" y="2269235"/>
                  </a:moveTo>
                  <a:lnTo>
                    <a:pt x="952499" y="2269235"/>
                  </a:lnTo>
                  <a:lnTo>
                    <a:pt x="902130" y="2267904"/>
                  </a:lnTo>
                  <a:lnTo>
                    <a:pt x="852131" y="2263936"/>
                  </a:lnTo>
                  <a:lnTo>
                    <a:pt x="802598" y="2257371"/>
                  </a:lnTo>
                  <a:lnTo>
                    <a:pt x="753625" y="2248248"/>
                  </a:lnTo>
                  <a:lnTo>
                    <a:pt x="705308" y="2236606"/>
                  </a:lnTo>
                  <a:lnTo>
                    <a:pt x="657740" y="2222484"/>
                  </a:lnTo>
                  <a:lnTo>
                    <a:pt x="611016" y="2205923"/>
                  </a:lnTo>
                  <a:lnTo>
                    <a:pt x="565231" y="2186960"/>
                  </a:lnTo>
                  <a:lnTo>
                    <a:pt x="520480" y="2165635"/>
                  </a:lnTo>
                  <a:lnTo>
                    <a:pt x="476858" y="2141987"/>
                  </a:lnTo>
                  <a:lnTo>
                    <a:pt x="434458" y="2116056"/>
                  </a:lnTo>
                  <a:lnTo>
                    <a:pt x="393376" y="2087881"/>
                  </a:lnTo>
                  <a:lnTo>
                    <a:pt x="353706" y="2057501"/>
                  </a:lnTo>
                  <a:lnTo>
                    <a:pt x="315544" y="2024955"/>
                  </a:lnTo>
                  <a:lnTo>
                    <a:pt x="278983" y="1990282"/>
                  </a:lnTo>
                  <a:lnTo>
                    <a:pt x="244305" y="1953721"/>
                  </a:lnTo>
                  <a:lnTo>
                    <a:pt x="211754" y="1915557"/>
                  </a:lnTo>
                  <a:lnTo>
                    <a:pt x="181369" y="1875886"/>
                  </a:lnTo>
                  <a:lnTo>
                    <a:pt x="153191" y="1834802"/>
                  </a:lnTo>
                  <a:lnTo>
                    <a:pt x="127257" y="1792399"/>
                  </a:lnTo>
                  <a:lnTo>
                    <a:pt x="103607" y="1748774"/>
                  </a:lnTo>
                  <a:lnTo>
                    <a:pt x="82280" y="1704020"/>
                  </a:lnTo>
                  <a:lnTo>
                    <a:pt x="63315" y="1658232"/>
                  </a:lnTo>
                  <a:lnTo>
                    <a:pt x="46752" y="1611506"/>
                  </a:lnTo>
                  <a:lnTo>
                    <a:pt x="32630" y="1563935"/>
                  </a:lnTo>
                  <a:lnTo>
                    <a:pt x="20987" y="1515615"/>
                  </a:lnTo>
                  <a:lnTo>
                    <a:pt x="11864" y="1466640"/>
                  </a:lnTo>
                  <a:lnTo>
                    <a:pt x="5299" y="1417105"/>
                  </a:lnTo>
                  <a:lnTo>
                    <a:pt x="1331" y="1367105"/>
                  </a:lnTo>
                  <a:lnTo>
                    <a:pt x="0" y="1316744"/>
                  </a:lnTo>
                  <a:lnTo>
                    <a:pt x="0" y="952491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4" y="802598"/>
                  </a:lnTo>
                  <a:lnTo>
                    <a:pt x="20987" y="753625"/>
                  </a:lnTo>
                  <a:lnTo>
                    <a:pt x="32630" y="705308"/>
                  </a:lnTo>
                  <a:lnTo>
                    <a:pt x="46752" y="657740"/>
                  </a:lnTo>
                  <a:lnTo>
                    <a:pt x="63315" y="611016"/>
                  </a:lnTo>
                  <a:lnTo>
                    <a:pt x="82280" y="565231"/>
                  </a:lnTo>
                  <a:lnTo>
                    <a:pt x="103607" y="520480"/>
                  </a:lnTo>
                  <a:lnTo>
                    <a:pt x="127257" y="476858"/>
                  </a:lnTo>
                  <a:lnTo>
                    <a:pt x="153191" y="434458"/>
                  </a:lnTo>
                  <a:lnTo>
                    <a:pt x="181369" y="393376"/>
                  </a:lnTo>
                  <a:lnTo>
                    <a:pt x="211754" y="353707"/>
                  </a:lnTo>
                  <a:lnTo>
                    <a:pt x="244305" y="315544"/>
                  </a:lnTo>
                  <a:lnTo>
                    <a:pt x="278983" y="278983"/>
                  </a:lnTo>
                  <a:lnTo>
                    <a:pt x="315544" y="244310"/>
                  </a:lnTo>
                  <a:lnTo>
                    <a:pt x="353706" y="211763"/>
                  </a:lnTo>
                  <a:lnTo>
                    <a:pt x="393376" y="181381"/>
                  </a:lnTo>
                  <a:lnTo>
                    <a:pt x="434458" y="153204"/>
                  </a:lnTo>
                  <a:lnTo>
                    <a:pt x="476858" y="127270"/>
                  </a:lnTo>
                  <a:lnTo>
                    <a:pt x="520480" y="103620"/>
                  </a:lnTo>
                  <a:lnTo>
                    <a:pt x="565231" y="82292"/>
                  </a:lnTo>
                  <a:lnTo>
                    <a:pt x="611016" y="63326"/>
                  </a:lnTo>
                  <a:lnTo>
                    <a:pt x="657740" y="46761"/>
                  </a:lnTo>
                  <a:lnTo>
                    <a:pt x="705308" y="32637"/>
                  </a:lnTo>
                  <a:lnTo>
                    <a:pt x="753625" y="20992"/>
                  </a:lnTo>
                  <a:lnTo>
                    <a:pt x="802598" y="11867"/>
                  </a:lnTo>
                  <a:lnTo>
                    <a:pt x="852131" y="5300"/>
                  </a:lnTo>
                  <a:lnTo>
                    <a:pt x="902130" y="1331"/>
                  </a:lnTo>
                  <a:lnTo>
                    <a:pt x="952494" y="0"/>
                  </a:lnTo>
                  <a:lnTo>
                    <a:pt x="6542963" y="0"/>
                  </a:lnTo>
                  <a:lnTo>
                    <a:pt x="6593328" y="1331"/>
                  </a:lnTo>
                  <a:lnTo>
                    <a:pt x="6643328" y="5300"/>
                  </a:lnTo>
                  <a:lnTo>
                    <a:pt x="6692863" y="11867"/>
                  </a:lnTo>
                  <a:lnTo>
                    <a:pt x="6741837" y="20992"/>
                  </a:lnTo>
                  <a:lnTo>
                    <a:pt x="6790158" y="32637"/>
                  </a:lnTo>
                  <a:lnTo>
                    <a:pt x="6837728" y="46761"/>
                  </a:lnTo>
                  <a:lnTo>
                    <a:pt x="6884455" y="63326"/>
                  </a:lnTo>
                  <a:lnTo>
                    <a:pt x="6930243" y="82292"/>
                  </a:lnTo>
                  <a:lnTo>
                    <a:pt x="6974997" y="103620"/>
                  </a:lnTo>
                  <a:lnTo>
                    <a:pt x="7018622" y="127270"/>
                  </a:lnTo>
                  <a:lnTo>
                    <a:pt x="7061024" y="153204"/>
                  </a:lnTo>
                  <a:lnTo>
                    <a:pt x="7102109" y="181381"/>
                  </a:lnTo>
                  <a:lnTo>
                    <a:pt x="7141780" y="211763"/>
                  </a:lnTo>
                  <a:lnTo>
                    <a:pt x="7179944" y="244310"/>
                  </a:lnTo>
                  <a:lnTo>
                    <a:pt x="7216505" y="278983"/>
                  </a:lnTo>
                  <a:lnTo>
                    <a:pt x="7251177" y="315544"/>
                  </a:lnTo>
                  <a:lnTo>
                    <a:pt x="7283723" y="353707"/>
                  </a:lnTo>
                  <a:lnTo>
                    <a:pt x="7314104" y="393376"/>
                  </a:lnTo>
                  <a:lnTo>
                    <a:pt x="7342279" y="434458"/>
                  </a:lnTo>
                  <a:lnTo>
                    <a:pt x="7368210" y="476858"/>
                  </a:lnTo>
                  <a:lnTo>
                    <a:pt x="7391857" y="520480"/>
                  </a:lnTo>
                  <a:lnTo>
                    <a:pt x="7413182" y="565231"/>
                  </a:lnTo>
                  <a:lnTo>
                    <a:pt x="7432145" y="611016"/>
                  </a:lnTo>
                  <a:lnTo>
                    <a:pt x="7448707" y="657740"/>
                  </a:lnTo>
                  <a:lnTo>
                    <a:pt x="7462829" y="705308"/>
                  </a:lnTo>
                  <a:lnTo>
                    <a:pt x="7474471" y="753625"/>
                  </a:lnTo>
                  <a:lnTo>
                    <a:pt x="7483594" y="802598"/>
                  </a:lnTo>
                  <a:lnTo>
                    <a:pt x="7490159" y="852131"/>
                  </a:lnTo>
                  <a:lnTo>
                    <a:pt x="7494127" y="902130"/>
                  </a:lnTo>
                  <a:lnTo>
                    <a:pt x="7495458" y="952491"/>
                  </a:lnTo>
                  <a:lnTo>
                    <a:pt x="7495458" y="1316744"/>
                  </a:lnTo>
                  <a:lnTo>
                    <a:pt x="7494127" y="1367105"/>
                  </a:lnTo>
                  <a:lnTo>
                    <a:pt x="7490159" y="1417105"/>
                  </a:lnTo>
                  <a:lnTo>
                    <a:pt x="7483594" y="1466640"/>
                  </a:lnTo>
                  <a:lnTo>
                    <a:pt x="7474471" y="1515615"/>
                  </a:lnTo>
                  <a:lnTo>
                    <a:pt x="7462829" y="1563935"/>
                  </a:lnTo>
                  <a:lnTo>
                    <a:pt x="7448707" y="1611506"/>
                  </a:lnTo>
                  <a:lnTo>
                    <a:pt x="7432145" y="1658232"/>
                  </a:lnTo>
                  <a:lnTo>
                    <a:pt x="7413182" y="1704020"/>
                  </a:lnTo>
                  <a:lnTo>
                    <a:pt x="7391857" y="1748774"/>
                  </a:lnTo>
                  <a:lnTo>
                    <a:pt x="7368210" y="1792399"/>
                  </a:lnTo>
                  <a:lnTo>
                    <a:pt x="7342279" y="1834802"/>
                  </a:lnTo>
                  <a:lnTo>
                    <a:pt x="7314104" y="1875886"/>
                  </a:lnTo>
                  <a:lnTo>
                    <a:pt x="7283723" y="1915557"/>
                  </a:lnTo>
                  <a:lnTo>
                    <a:pt x="7251177" y="1953721"/>
                  </a:lnTo>
                  <a:lnTo>
                    <a:pt x="7216505" y="1990282"/>
                  </a:lnTo>
                  <a:lnTo>
                    <a:pt x="7179944" y="2024955"/>
                  </a:lnTo>
                  <a:lnTo>
                    <a:pt x="7141780" y="2057501"/>
                  </a:lnTo>
                  <a:lnTo>
                    <a:pt x="7102109" y="2087881"/>
                  </a:lnTo>
                  <a:lnTo>
                    <a:pt x="7061024" y="2116056"/>
                  </a:lnTo>
                  <a:lnTo>
                    <a:pt x="7018622" y="2141987"/>
                  </a:lnTo>
                  <a:lnTo>
                    <a:pt x="6974997" y="2165635"/>
                  </a:lnTo>
                  <a:lnTo>
                    <a:pt x="6930243" y="2186960"/>
                  </a:lnTo>
                  <a:lnTo>
                    <a:pt x="6884455" y="2205923"/>
                  </a:lnTo>
                  <a:lnTo>
                    <a:pt x="6837728" y="2222484"/>
                  </a:lnTo>
                  <a:lnTo>
                    <a:pt x="6790158" y="2236606"/>
                  </a:lnTo>
                  <a:lnTo>
                    <a:pt x="6741837" y="2248248"/>
                  </a:lnTo>
                  <a:lnTo>
                    <a:pt x="6692863" y="2257371"/>
                  </a:lnTo>
                  <a:lnTo>
                    <a:pt x="6643328" y="2263936"/>
                  </a:lnTo>
                  <a:lnTo>
                    <a:pt x="6593328" y="2267904"/>
                  </a:lnTo>
                  <a:lnTo>
                    <a:pt x="6542958" y="2269235"/>
                  </a:lnTo>
                  <a:close/>
                </a:path>
              </a:pathLst>
            </a:custGeom>
            <a:solidFill>
              <a:srgbClr val="FF56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13806" y="6021506"/>
              <a:ext cx="18287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571134" y="5948324"/>
              <a:ext cx="1804035" cy="1804035"/>
            </a:xfrm>
            <a:custGeom>
              <a:avLst/>
              <a:gdLst/>
              <a:ahLst/>
              <a:cxnLst/>
              <a:rect l="l" t="t" r="r" b="b"/>
              <a:pathLst>
                <a:path w="1804034" h="1804034">
                  <a:moveTo>
                    <a:pt x="902486" y="1803821"/>
                  </a:moveTo>
                  <a:lnTo>
                    <a:pt x="901319" y="1803821"/>
                  </a:lnTo>
                  <a:lnTo>
                    <a:pt x="854004" y="1802586"/>
                  </a:lnTo>
                  <a:lnTo>
                    <a:pt x="806756" y="1798877"/>
                  </a:lnTo>
                  <a:lnTo>
                    <a:pt x="760222" y="1792771"/>
                  </a:lnTo>
                  <a:lnTo>
                    <a:pt x="714463" y="1784331"/>
                  </a:lnTo>
                  <a:lnTo>
                    <a:pt x="669543" y="1773619"/>
                  </a:lnTo>
                  <a:lnTo>
                    <a:pt x="625523" y="1760697"/>
                  </a:lnTo>
                  <a:lnTo>
                    <a:pt x="582466" y="1745628"/>
                  </a:lnTo>
                  <a:lnTo>
                    <a:pt x="540434" y="1728475"/>
                  </a:lnTo>
                  <a:lnTo>
                    <a:pt x="499489" y="1709298"/>
                  </a:lnTo>
                  <a:lnTo>
                    <a:pt x="459695" y="1688162"/>
                  </a:lnTo>
                  <a:lnTo>
                    <a:pt x="421112" y="1665127"/>
                  </a:lnTo>
                  <a:lnTo>
                    <a:pt x="383804" y="1640258"/>
                  </a:lnTo>
                  <a:lnTo>
                    <a:pt x="347833" y="1613615"/>
                  </a:lnTo>
                  <a:lnTo>
                    <a:pt x="313260" y="1585261"/>
                  </a:lnTo>
                  <a:lnTo>
                    <a:pt x="280150" y="1555258"/>
                  </a:lnTo>
                  <a:lnTo>
                    <a:pt x="248563" y="1523670"/>
                  </a:lnTo>
                  <a:lnTo>
                    <a:pt x="218562" y="1490558"/>
                  </a:lnTo>
                  <a:lnTo>
                    <a:pt x="190209" y="1455984"/>
                  </a:lnTo>
                  <a:lnTo>
                    <a:pt x="163568" y="1420011"/>
                  </a:lnTo>
                  <a:lnTo>
                    <a:pt x="138699" y="1382702"/>
                  </a:lnTo>
                  <a:lnTo>
                    <a:pt x="115666" y="1344118"/>
                  </a:lnTo>
                  <a:lnTo>
                    <a:pt x="94531" y="1304322"/>
                  </a:lnTo>
                  <a:lnTo>
                    <a:pt x="75356" y="1263376"/>
                  </a:lnTo>
                  <a:lnTo>
                    <a:pt x="58203" y="1221343"/>
                  </a:lnTo>
                  <a:lnTo>
                    <a:pt x="43135" y="1178285"/>
                  </a:lnTo>
                  <a:lnTo>
                    <a:pt x="30215" y="1134264"/>
                  </a:lnTo>
                  <a:lnTo>
                    <a:pt x="19503" y="1089343"/>
                  </a:lnTo>
                  <a:lnTo>
                    <a:pt x="11064" y="1043584"/>
                  </a:lnTo>
                  <a:lnTo>
                    <a:pt x="4958" y="997050"/>
                  </a:lnTo>
                  <a:lnTo>
                    <a:pt x="1249" y="949802"/>
                  </a:lnTo>
                  <a:lnTo>
                    <a:pt x="0" y="901912"/>
                  </a:lnTo>
                  <a:lnTo>
                    <a:pt x="1249" y="854004"/>
                  </a:lnTo>
                  <a:lnTo>
                    <a:pt x="4958" y="806756"/>
                  </a:lnTo>
                  <a:lnTo>
                    <a:pt x="11064" y="760222"/>
                  </a:lnTo>
                  <a:lnTo>
                    <a:pt x="19503" y="714463"/>
                  </a:lnTo>
                  <a:lnTo>
                    <a:pt x="30215" y="669543"/>
                  </a:lnTo>
                  <a:lnTo>
                    <a:pt x="43135" y="625523"/>
                  </a:lnTo>
                  <a:lnTo>
                    <a:pt x="58203" y="582466"/>
                  </a:lnTo>
                  <a:lnTo>
                    <a:pt x="75356" y="540434"/>
                  </a:lnTo>
                  <a:lnTo>
                    <a:pt x="94531" y="499490"/>
                  </a:lnTo>
                  <a:lnTo>
                    <a:pt x="115666" y="459695"/>
                  </a:lnTo>
                  <a:lnTo>
                    <a:pt x="138699" y="421112"/>
                  </a:lnTo>
                  <a:lnTo>
                    <a:pt x="163568" y="383804"/>
                  </a:lnTo>
                  <a:lnTo>
                    <a:pt x="190209" y="347833"/>
                  </a:lnTo>
                  <a:lnTo>
                    <a:pt x="218562" y="313261"/>
                  </a:lnTo>
                  <a:lnTo>
                    <a:pt x="248563" y="280150"/>
                  </a:lnTo>
                  <a:lnTo>
                    <a:pt x="280150" y="248563"/>
                  </a:lnTo>
                  <a:lnTo>
                    <a:pt x="313260" y="218562"/>
                  </a:lnTo>
                  <a:lnTo>
                    <a:pt x="347833" y="190210"/>
                  </a:lnTo>
                  <a:lnTo>
                    <a:pt x="383804" y="163568"/>
                  </a:lnTo>
                  <a:lnTo>
                    <a:pt x="421112" y="138699"/>
                  </a:lnTo>
                  <a:lnTo>
                    <a:pt x="459695" y="115666"/>
                  </a:lnTo>
                  <a:lnTo>
                    <a:pt x="499489" y="94531"/>
                  </a:lnTo>
                  <a:lnTo>
                    <a:pt x="540434" y="75356"/>
                  </a:lnTo>
                  <a:lnTo>
                    <a:pt x="582466" y="58203"/>
                  </a:lnTo>
                  <a:lnTo>
                    <a:pt x="625523" y="43136"/>
                  </a:lnTo>
                  <a:lnTo>
                    <a:pt x="669543" y="30215"/>
                  </a:lnTo>
                  <a:lnTo>
                    <a:pt x="714463" y="19503"/>
                  </a:lnTo>
                  <a:lnTo>
                    <a:pt x="760222" y="11064"/>
                  </a:lnTo>
                  <a:lnTo>
                    <a:pt x="806756" y="4958"/>
                  </a:lnTo>
                  <a:lnTo>
                    <a:pt x="854004" y="1250"/>
                  </a:lnTo>
                  <a:lnTo>
                    <a:pt x="901897" y="0"/>
                  </a:lnTo>
                  <a:lnTo>
                    <a:pt x="949801" y="1250"/>
                  </a:lnTo>
                  <a:lnTo>
                    <a:pt x="997049" y="4958"/>
                  </a:lnTo>
                  <a:lnTo>
                    <a:pt x="1043583" y="11064"/>
                  </a:lnTo>
                  <a:lnTo>
                    <a:pt x="1089342" y="19503"/>
                  </a:lnTo>
                  <a:lnTo>
                    <a:pt x="1134262" y="30215"/>
                  </a:lnTo>
                  <a:lnTo>
                    <a:pt x="1178282" y="43136"/>
                  </a:lnTo>
                  <a:lnTo>
                    <a:pt x="1221339" y="58203"/>
                  </a:lnTo>
                  <a:lnTo>
                    <a:pt x="1263371" y="75356"/>
                  </a:lnTo>
                  <a:lnTo>
                    <a:pt x="1304316" y="94531"/>
                  </a:lnTo>
                  <a:lnTo>
                    <a:pt x="1344110" y="115666"/>
                  </a:lnTo>
                  <a:lnTo>
                    <a:pt x="1382693" y="138699"/>
                  </a:lnTo>
                  <a:lnTo>
                    <a:pt x="1420001" y="163568"/>
                  </a:lnTo>
                  <a:lnTo>
                    <a:pt x="1455972" y="190210"/>
                  </a:lnTo>
                  <a:lnTo>
                    <a:pt x="1490545" y="218562"/>
                  </a:lnTo>
                  <a:lnTo>
                    <a:pt x="1523655" y="248563"/>
                  </a:lnTo>
                  <a:lnTo>
                    <a:pt x="1555242" y="280150"/>
                  </a:lnTo>
                  <a:lnTo>
                    <a:pt x="1585243" y="313261"/>
                  </a:lnTo>
                  <a:lnTo>
                    <a:pt x="1613596" y="347833"/>
                  </a:lnTo>
                  <a:lnTo>
                    <a:pt x="1640237" y="383804"/>
                  </a:lnTo>
                  <a:lnTo>
                    <a:pt x="1665106" y="421112"/>
                  </a:lnTo>
                  <a:lnTo>
                    <a:pt x="1688139" y="459695"/>
                  </a:lnTo>
                  <a:lnTo>
                    <a:pt x="1709274" y="499490"/>
                  </a:lnTo>
                  <a:lnTo>
                    <a:pt x="1728449" y="540434"/>
                  </a:lnTo>
                  <a:lnTo>
                    <a:pt x="1745602" y="582466"/>
                  </a:lnTo>
                  <a:lnTo>
                    <a:pt x="1760670" y="625523"/>
                  </a:lnTo>
                  <a:lnTo>
                    <a:pt x="1773590" y="669543"/>
                  </a:lnTo>
                  <a:lnTo>
                    <a:pt x="1784302" y="714463"/>
                  </a:lnTo>
                  <a:lnTo>
                    <a:pt x="1792741" y="760222"/>
                  </a:lnTo>
                  <a:lnTo>
                    <a:pt x="1798847" y="806756"/>
                  </a:lnTo>
                  <a:lnTo>
                    <a:pt x="1802556" y="854004"/>
                  </a:lnTo>
                  <a:lnTo>
                    <a:pt x="1803805" y="901894"/>
                  </a:lnTo>
                  <a:lnTo>
                    <a:pt x="1802556" y="949802"/>
                  </a:lnTo>
                  <a:lnTo>
                    <a:pt x="1798847" y="997050"/>
                  </a:lnTo>
                  <a:lnTo>
                    <a:pt x="1792741" y="1043584"/>
                  </a:lnTo>
                  <a:lnTo>
                    <a:pt x="1784302" y="1089343"/>
                  </a:lnTo>
                  <a:lnTo>
                    <a:pt x="1773590" y="1134264"/>
                  </a:lnTo>
                  <a:lnTo>
                    <a:pt x="1760670" y="1178285"/>
                  </a:lnTo>
                  <a:lnTo>
                    <a:pt x="1745602" y="1221343"/>
                  </a:lnTo>
                  <a:lnTo>
                    <a:pt x="1728449" y="1263376"/>
                  </a:lnTo>
                  <a:lnTo>
                    <a:pt x="1709274" y="1304322"/>
                  </a:lnTo>
                  <a:lnTo>
                    <a:pt x="1688139" y="1344118"/>
                  </a:lnTo>
                  <a:lnTo>
                    <a:pt x="1665106" y="1382702"/>
                  </a:lnTo>
                  <a:lnTo>
                    <a:pt x="1640237" y="1420011"/>
                  </a:lnTo>
                  <a:lnTo>
                    <a:pt x="1613596" y="1455984"/>
                  </a:lnTo>
                  <a:lnTo>
                    <a:pt x="1585243" y="1490558"/>
                  </a:lnTo>
                  <a:lnTo>
                    <a:pt x="1555242" y="1523670"/>
                  </a:lnTo>
                  <a:lnTo>
                    <a:pt x="1523655" y="1555258"/>
                  </a:lnTo>
                  <a:lnTo>
                    <a:pt x="1490545" y="1585261"/>
                  </a:lnTo>
                  <a:lnTo>
                    <a:pt x="1455972" y="1613615"/>
                  </a:lnTo>
                  <a:lnTo>
                    <a:pt x="1420001" y="1640258"/>
                  </a:lnTo>
                  <a:lnTo>
                    <a:pt x="1382693" y="1665127"/>
                  </a:lnTo>
                  <a:lnTo>
                    <a:pt x="1344110" y="1688162"/>
                  </a:lnTo>
                  <a:lnTo>
                    <a:pt x="1304316" y="1709298"/>
                  </a:lnTo>
                  <a:lnTo>
                    <a:pt x="1263371" y="1728475"/>
                  </a:lnTo>
                  <a:lnTo>
                    <a:pt x="1221339" y="1745628"/>
                  </a:lnTo>
                  <a:lnTo>
                    <a:pt x="1178282" y="1760697"/>
                  </a:lnTo>
                  <a:lnTo>
                    <a:pt x="1134262" y="1773619"/>
                  </a:lnTo>
                  <a:lnTo>
                    <a:pt x="1089342" y="1784331"/>
                  </a:lnTo>
                  <a:lnTo>
                    <a:pt x="1043583" y="1792771"/>
                  </a:lnTo>
                  <a:lnTo>
                    <a:pt x="997049" y="1798877"/>
                  </a:lnTo>
                  <a:lnTo>
                    <a:pt x="949801" y="1802586"/>
                  </a:lnTo>
                  <a:lnTo>
                    <a:pt x="902486" y="18038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0305257" y="3178911"/>
            <a:ext cx="7495540" cy="2269490"/>
            <a:chOff x="10305257" y="3178911"/>
            <a:chExt cx="7495540" cy="2269490"/>
          </a:xfrm>
        </p:grpSpPr>
        <p:sp>
          <p:nvSpPr>
            <p:cNvPr id="8" name="object 8" descr=""/>
            <p:cNvSpPr/>
            <p:nvPr/>
          </p:nvSpPr>
          <p:spPr>
            <a:xfrm>
              <a:off x="10305257" y="3178911"/>
              <a:ext cx="7495540" cy="2269490"/>
            </a:xfrm>
            <a:custGeom>
              <a:avLst/>
              <a:gdLst/>
              <a:ahLst/>
              <a:cxnLst/>
              <a:rect l="l" t="t" r="r" b="b"/>
              <a:pathLst>
                <a:path w="7495540" h="2269490">
                  <a:moveTo>
                    <a:pt x="6542958" y="2269235"/>
                  </a:moveTo>
                  <a:lnTo>
                    <a:pt x="952499" y="2269235"/>
                  </a:lnTo>
                  <a:lnTo>
                    <a:pt x="902130" y="2267904"/>
                  </a:lnTo>
                  <a:lnTo>
                    <a:pt x="852131" y="2263936"/>
                  </a:lnTo>
                  <a:lnTo>
                    <a:pt x="802598" y="2257371"/>
                  </a:lnTo>
                  <a:lnTo>
                    <a:pt x="753625" y="2248247"/>
                  </a:lnTo>
                  <a:lnTo>
                    <a:pt x="705308" y="2236605"/>
                  </a:lnTo>
                  <a:lnTo>
                    <a:pt x="657740" y="2222483"/>
                  </a:lnTo>
                  <a:lnTo>
                    <a:pt x="611016" y="2205919"/>
                  </a:lnTo>
                  <a:lnTo>
                    <a:pt x="565231" y="2186955"/>
                  </a:lnTo>
                  <a:lnTo>
                    <a:pt x="520480" y="2165628"/>
                  </a:lnTo>
                  <a:lnTo>
                    <a:pt x="476858" y="2141978"/>
                  </a:lnTo>
                  <a:lnTo>
                    <a:pt x="434458" y="2116044"/>
                  </a:lnTo>
                  <a:lnTo>
                    <a:pt x="393376" y="2087865"/>
                  </a:lnTo>
                  <a:lnTo>
                    <a:pt x="353706" y="2057481"/>
                  </a:lnTo>
                  <a:lnTo>
                    <a:pt x="315544" y="2024930"/>
                  </a:lnTo>
                  <a:lnTo>
                    <a:pt x="278983" y="1990252"/>
                  </a:lnTo>
                  <a:lnTo>
                    <a:pt x="244305" y="1953696"/>
                  </a:lnTo>
                  <a:lnTo>
                    <a:pt x="211754" y="1915537"/>
                  </a:lnTo>
                  <a:lnTo>
                    <a:pt x="181369" y="1875870"/>
                  </a:lnTo>
                  <a:lnTo>
                    <a:pt x="153191" y="1834790"/>
                  </a:lnTo>
                  <a:lnTo>
                    <a:pt x="127257" y="1792391"/>
                  </a:lnTo>
                  <a:lnTo>
                    <a:pt x="103607" y="1748767"/>
                  </a:lnTo>
                  <a:lnTo>
                    <a:pt x="82280" y="1704015"/>
                  </a:lnTo>
                  <a:lnTo>
                    <a:pt x="63315" y="1658229"/>
                  </a:lnTo>
                  <a:lnTo>
                    <a:pt x="46752" y="1611504"/>
                  </a:lnTo>
                  <a:lnTo>
                    <a:pt x="32630" y="1563934"/>
                  </a:lnTo>
                  <a:lnTo>
                    <a:pt x="20987" y="1515614"/>
                  </a:lnTo>
                  <a:lnTo>
                    <a:pt x="11864" y="1466640"/>
                  </a:lnTo>
                  <a:lnTo>
                    <a:pt x="5299" y="1417105"/>
                  </a:lnTo>
                  <a:lnTo>
                    <a:pt x="1331" y="1367106"/>
                  </a:lnTo>
                  <a:lnTo>
                    <a:pt x="0" y="1316744"/>
                  </a:lnTo>
                  <a:lnTo>
                    <a:pt x="0" y="952491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4" y="802595"/>
                  </a:lnTo>
                  <a:lnTo>
                    <a:pt x="20987" y="753621"/>
                  </a:lnTo>
                  <a:lnTo>
                    <a:pt x="32630" y="705301"/>
                  </a:lnTo>
                  <a:lnTo>
                    <a:pt x="46752" y="657731"/>
                  </a:lnTo>
                  <a:lnTo>
                    <a:pt x="63315" y="611006"/>
                  </a:lnTo>
                  <a:lnTo>
                    <a:pt x="82280" y="565219"/>
                  </a:lnTo>
                  <a:lnTo>
                    <a:pt x="103607" y="520467"/>
                  </a:lnTo>
                  <a:lnTo>
                    <a:pt x="127257" y="476844"/>
                  </a:lnTo>
                  <a:lnTo>
                    <a:pt x="153191" y="434445"/>
                  </a:lnTo>
                  <a:lnTo>
                    <a:pt x="181369" y="393365"/>
                  </a:lnTo>
                  <a:lnTo>
                    <a:pt x="211754" y="353697"/>
                  </a:lnTo>
                  <a:lnTo>
                    <a:pt x="244305" y="315539"/>
                  </a:lnTo>
                  <a:lnTo>
                    <a:pt x="278983" y="278983"/>
                  </a:lnTo>
                  <a:lnTo>
                    <a:pt x="315544" y="244305"/>
                  </a:lnTo>
                  <a:lnTo>
                    <a:pt x="353706" y="211754"/>
                  </a:lnTo>
                  <a:lnTo>
                    <a:pt x="393376" y="181370"/>
                  </a:lnTo>
                  <a:lnTo>
                    <a:pt x="434458" y="153191"/>
                  </a:lnTo>
                  <a:lnTo>
                    <a:pt x="476858" y="127257"/>
                  </a:lnTo>
                  <a:lnTo>
                    <a:pt x="520480" y="103607"/>
                  </a:lnTo>
                  <a:lnTo>
                    <a:pt x="565231" y="82280"/>
                  </a:lnTo>
                  <a:lnTo>
                    <a:pt x="611016" y="63315"/>
                  </a:lnTo>
                  <a:lnTo>
                    <a:pt x="657740" y="46752"/>
                  </a:lnTo>
                  <a:lnTo>
                    <a:pt x="705308" y="32630"/>
                  </a:lnTo>
                  <a:lnTo>
                    <a:pt x="753625" y="20987"/>
                  </a:lnTo>
                  <a:lnTo>
                    <a:pt x="802598" y="11864"/>
                  </a:lnTo>
                  <a:lnTo>
                    <a:pt x="852131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6542961" y="0"/>
                  </a:lnTo>
                  <a:lnTo>
                    <a:pt x="6593328" y="1331"/>
                  </a:lnTo>
                  <a:lnTo>
                    <a:pt x="6643328" y="5299"/>
                  </a:lnTo>
                  <a:lnTo>
                    <a:pt x="6692863" y="11864"/>
                  </a:lnTo>
                  <a:lnTo>
                    <a:pt x="6741837" y="20987"/>
                  </a:lnTo>
                  <a:lnTo>
                    <a:pt x="6790158" y="32630"/>
                  </a:lnTo>
                  <a:lnTo>
                    <a:pt x="6837728" y="46752"/>
                  </a:lnTo>
                  <a:lnTo>
                    <a:pt x="6884455" y="63315"/>
                  </a:lnTo>
                  <a:lnTo>
                    <a:pt x="6930243" y="82280"/>
                  </a:lnTo>
                  <a:lnTo>
                    <a:pt x="6974997" y="103607"/>
                  </a:lnTo>
                  <a:lnTo>
                    <a:pt x="7018622" y="127257"/>
                  </a:lnTo>
                  <a:lnTo>
                    <a:pt x="7061024" y="153191"/>
                  </a:lnTo>
                  <a:lnTo>
                    <a:pt x="7102109" y="181370"/>
                  </a:lnTo>
                  <a:lnTo>
                    <a:pt x="7141780" y="211754"/>
                  </a:lnTo>
                  <a:lnTo>
                    <a:pt x="7179944" y="244305"/>
                  </a:lnTo>
                  <a:lnTo>
                    <a:pt x="7216505" y="278983"/>
                  </a:lnTo>
                  <a:lnTo>
                    <a:pt x="7251177" y="315539"/>
                  </a:lnTo>
                  <a:lnTo>
                    <a:pt x="7283723" y="353697"/>
                  </a:lnTo>
                  <a:lnTo>
                    <a:pt x="7314104" y="393365"/>
                  </a:lnTo>
                  <a:lnTo>
                    <a:pt x="7342279" y="434445"/>
                  </a:lnTo>
                  <a:lnTo>
                    <a:pt x="7368210" y="476844"/>
                  </a:lnTo>
                  <a:lnTo>
                    <a:pt x="7391857" y="520467"/>
                  </a:lnTo>
                  <a:lnTo>
                    <a:pt x="7413182" y="565219"/>
                  </a:lnTo>
                  <a:lnTo>
                    <a:pt x="7432145" y="611006"/>
                  </a:lnTo>
                  <a:lnTo>
                    <a:pt x="7448707" y="657731"/>
                  </a:lnTo>
                  <a:lnTo>
                    <a:pt x="7462829" y="705301"/>
                  </a:lnTo>
                  <a:lnTo>
                    <a:pt x="7474471" y="753621"/>
                  </a:lnTo>
                  <a:lnTo>
                    <a:pt x="7483594" y="802595"/>
                  </a:lnTo>
                  <a:lnTo>
                    <a:pt x="7490159" y="852130"/>
                  </a:lnTo>
                  <a:lnTo>
                    <a:pt x="7494127" y="902129"/>
                  </a:lnTo>
                  <a:lnTo>
                    <a:pt x="7495458" y="952491"/>
                  </a:lnTo>
                  <a:lnTo>
                    <a:pt x="7495458" y="1316744"/>
                  </a:lnTo>
                  <a:lnTo>
                    <a:pt x="7494127" y="1367106"/>
                  </a:lnTo>
                  <a:lnTo>
                    <a:pt x="7490159" y="1417105"/>
                  </a:lnTo>
                  <a:lnTo>
                    <a:pt x="7483594" y="1466640"/>
                  </a:lnTo>
                  <a:lnTo>
                    <a:pt x="7474471" y="1515614"/>
                  </a:lnTo>
                  <a:lnTo>
                    <a:pt x="7462829" y="1563934"/>
                  </a:lnTo>
                  <a:lnTo>
                    <a:pt x="7448707" y="1611504"/>
                  </a:lnTo>
                  <a:lnTo>
                    <a:pt x="7432145" y="1658229"/>
                  </a:lnTo>
                  <a:lnTo>
                    <a:pt x="7413182" y="1704015"/>
                  </a:lnTo>
                  <a:lnTo>
                    <a:pt x="7391857" y="1748767"/>
                  </a:lnTo>
                  <a:lnTo>
                    <a:pt x="7368210" y="1792391"/>
                  </a:lnTo>
                  <a:lnTo>
                    <a:pt x="7342279" y="1834790"/>
                  </a:lnTo>
                  <a:lnTo>
                    <a:pt x="7314104" y="1875870"/>
                  </a:lnTo>
                  <a:lnTo>
                    <a:pt x="7283723" y="1915537"/>
                  </a:lnTo>
                  <a:lnTo>
                    <a:pt x="7251177" y="1953696"/>
                  </a:lnTo>
                  <a:lnTo>
                    <a:pt x="7216505" y="1990252"/>
                  </a:lnTo>
                  <a:lnTo>
                    <a:pt x="7179944" y="2024930"/>
                  </a:lnTo>
                  <a:lnTo>
                    <a:pt x="7141780" y="2057481"/>
                  </a:lnTo>
                  <a:lnTo>
                    <a:pt x="7102109" y="2087865"/>
                  </a:lnTo>
                  <a:lnTo>
                    <a:pt x="7061024" y="2116044"/>
                  </a:lnTo>
                  <a:lnTo>
                    <a:pt x="7018622" y="2141978"/>
                  </a:lnTo>
                  <a:lnTo>
                    <a:pt x="6974997" y="2165628"/>
                  </a:lnTo>
                  <a:lnTo>
                    <a:pt x="6930243" y="2186955"/>
                  </a:lnTo>
                  <a:lnTo>
                    <a:pt x="6884455" y="2205919"/>
                  </a:lnTo>
                  <a:lnTo>
                    <a:pt x="6837728" y="2222483"/>
                  </a:lnTo>
                  <a:lnTo>
                    <a:pt x="6790158" y="2236605"/>
                  </a:lnTo>
                  <a:lnTo>
                    <a:pt x="6741837" y="2248247"/>
                  </a:lnTo>
                  <a:lnTo>
                    <a:pt x="6692863" y="2257371"/>
                  </a:lnTo>
                  <a:lnTo>
                    <a:pt x="6643328" y="2263936"/>
                  </a:lnTo>
                  <a:lnTo>
                    <a:pt x="6593328" y="2267904"/>
                  </a:lnTo>
                  <a:lnTo>
                    <a:pt x="6542958" y="2269235"/>
                  </a:lnTo>
                  <a:close/>
                </a:path>
              </a:pathLst>
            </a:custGeom>
            <a:solidFill>
              <a:srgbClr val="FF56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13806" y="3457711"/>
              <a:ext cx="1828799" cy="18287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571134" y="3384559"/>
              <a:ext cx="1804035" cy="1804035"/>
            </a:xfrm>
            <a:custGeom>
              <a:avLst/>
              <a:gdLst/>
              <a:ahLst/>
              <a:cxnLst/>
              <a:rect l="l" t="t" r="r" b="b"/>
              <a:pathLst>
                <a:path w="1804034" h="1804035">
                  <a:moveTo>
                    <a:pt x="901902" y="1803806"/>
                  </a:moveTo>
                  <a:lnTo>
                    <a:pt x="854004" y="1802556"/>
                  </a:lnTo>
                  <a:lnTo>
                    <a:pt x="806756" y="1798847"/>
                  </a:lnTo>
                  <a:lnTo>
                    <a:pt x="760222" y="1792741"/>
                  </a:lnTo>
                  <a:lnTo>
                    <a:pt x="714463" y="1784302"/>
                  </a:lnTo>
                  <a:lnTo>
                    <a:pt x="669543" y="1773591"/>
                  </a:lnTo>
                  <a:lnTo>
                    <a:pt x="625523" y="1760670"/>
                  </a:lnTo>
                  <a:lnTo>
                    <a:pt x="582466" y="1745602"/>
                  </a:lnTo>
                  <a:lnTo>
                    <a:pt x="540434" y="1728449"/>
                  </a:lnTo>
                  <a:lnTo>
                    <a:pt x="499489" y="1709274"/>
                  </a:lnTo>
                  <a:lnTo>
                    <a:pt x="459695" y="1688139"/>
                  </a:lnTo>
                  <a:lnTo>
                    <a:pt x="421112" y="1665106"/>
                  </a:lnTo>
                  <a:lnTo>
                    <a:pt x="383804" y="1640237"/>
                  </a:lnTo>
                  <a:lnTo>
                    <a:pt x="347833" y="1613596"/>
                  </a:lnTo>
                  <a:lnTo>
                    <a:pt x="313260" y="1585243"/>
                  </a:lnTo>
                  <a:lnTo>
                    <a:pt x="280150" y="1555242"/>
                  </a:lnTo>
                  <a:lnTo>
                    <a:pt x="248563" y="1523655"/>
                  </a:lnTo>
                  <a:lnTo>
                    <a:pt x="218562" y="1490545"/>
                  </a:lnTo>
                  <a:lnTo>
                    <a:pt x="190209" y="1455972"/>
                  </a:lnTo>
                  <a:lnTo>
                    <a:pt x="163568" y="1420001"/>
                  </a:lnTo>
                  <a:lnTo>
                    <a:pt x="138699" y="1382693"/>
                  </a:lnTo>
                  <a:lnTo>
                    <a:pt x="115666" y="1344110"/>
                  </a:lnTo>
                  <a:lnTo>
                    <a:pt x="94531" y="1304316"/>
                  </a:lnTo>
                  <a:lnTo>
                    <a:pt x="75356" y="1263371"/>
                  </a:lnTo>
                  <a:lnTo>
                    <a:pt x="58203" y="1221339"/>
                  </a:lnTo>
                  <a:lnTo>
                    <a:pt x="43135" y="1178282"/>
                  </a:lnTo>
                  <a:lnTo>
                    <a:pt x="30215" y="1134262"/>
                  </a:lnTo>
                  <a:lnTo>
                    <a:pt x="19503" y="1089342"/>
                  </a:lnTo>
                  <a:lnTo>
                    <a:pt x="11064" y="1043583"/>
                  </a:lnTo>
                  <a:lnTo>
                    <a:pt x="4958" y="997049"/>
                  </a:lnTo>
                  <a:lnTo>
                    <a:pt x="1249" y="949801"/>
                  </a:lnTo>
                  <a:lnTo>
                    <a:pt x="0" y="901912"/>
                  </a:lnTo>
                  <a:lnTo>
                    <a:pt x="1249" y="854004"/>
                  </a:lnTo>
                  <a:lnTo>
                    <a:pt x="4958" y="806756"/>
                  </a:lnTo>
                  <a:lnTo>
                    <a:pt x="11064" y="760222"/>
                  </a:lnTo>
                  <a:lnTo>
                    <a:pt x="19503" y="714463"/>
                  </a:lnTo>
                  <a:lnTo>
                    <a:pt x="30215" y="669543"/>
                  </a:lnTo>
                  <a:lnTo>
                    <a:pt x="43135" y="625523"/>
                  </a:lnTo>
                  <a:lnTo>
                    <a:pt x="58203" y="582466"/>
                  </a:lnTo>
                  <a:lnTo>
                    <a:pt x="75356" y="540434"/>
                  </a:lnTo>
                  <a:lnTo>
                    <a:pt x="94531" y="499490"/>
                  </a:lnTo>
                  <a:lnTo>
                    <a:pt x="115666" y="459695"/>
                  </a:lnTo>
                  <a:lnTo>
                    <a:pt x="138699" y="421112"/>
                  </a:lnTo>
                  <a:lnTo>
                    <a:pt x="163568" y="383804"/>
                  </a:lnTo>
                  <a:lnTo>
                    <a:pt x="190209" y="347833"/>
                  </a:lnTo>
                  <a:lnTo>
                    <a:pt x="218562" y="313261"/>
                  </a:lnTo>
                  <a:lnTo>
                    <a:pt x="248563" y="280150"/>
                  </a:lnTo>
                  <a:lnTo>
                    <a:pt x="280150" y="248563"/>
                  </a:lnTo>
                  <a:lnTo>
                    <a:pt x="313260" y="218562"/>
                  </a:lnTo>
                  <a:lnTo>
                    <a:pt x="347833" y="190210"/>
                  </a:lnTo>
                  <a:lnTo>
                    <a:pt x="383804" y="163568"/>
                  </a:lnTo>
                  <a:lnTo>
                    <a:pt x="421112" y="138700"/>
                  </a:lnTo>
                  <a:lnTo>
                    <a:pt x="459695" y="115666"/>
                  </a:lnTo>
                  <a:lnTo>
                    <a:pt x="499489" y="94531"/>
                  </a:lnTo>
                  <a:lnTo>
                    <a:pt x="540434" y="75356"/>
                  </a:lnTo>
                  <a:lnTo>
                    <a:pt x="582466" y="58203"/>
                  </a:lnTo>
                  <a:lnTo>
                    <a:pt x="625523" y="43136"/>
                  </a:lnTo>
                  <a:lnTo>
                    <a:pt x="669543" y="30215"/>
                  </a:lnTo>
                  <a:lnTo>
                    <a:pt x="714463" y="19503"/>
                  </a:lnTo>
                  <a:lnTo>
                    <a:pt x="760222" y="11064"/>
                  </a:lnTo>
                  <a:lnTo>
                    <a:pt x="806756" y="4959"/>
                  </a:lnTo>
                  <a:lnTo>
                    <a:pt x="854004" y="1250"/>
                  </a:lnTo>
                  <a:lnTo>
                    <a:pt x="901900" y="0"/>
                  </a:lnTo>
                  <a:lnTo>
                    <a:pt x="949801" y="1250"/>
                  </a:lnTo>
                  <a:lnTo>
                    <a:pt x="997049" y="4959"/>
                  </a:lnTo>
                  <a:lnTo>
                    <a:pt x="1043583" y="11064"/>
                  </a:lnTo>
                  <a:lnTo>
                    <a:pt x="1089342" y="19503"/>
                  </a:lnTo>
                  <a:lnTo>
                    <a:pt x="1134262" y="30215"/>
                  </a:lnTo>
                  <a:lnTo>
                    <a:pt x="1178282" y="43136"/>
                  </a:lnTo>
                  <a:lnTo>
                    <a:pt x="1221339" y="58203"/>
                  </a:lnTo>
                  <a:lnTo>
                    <a:pt x="1263371" y="75356"/>
                  </a:lnTo>
                  <a:lnTo>
                    <a:pt x="1304316" y="94531"/>
                  </a:lnTo>
                  <a:lnTo>
                    <a:pt x="1344110" y="115666"/>
                  </a:lnTo>
                  <a:lnTo>
                    <a:pt x="1382693" y="138700"/>
                  </a:lnTo>
                  <a:lnTo>
                    <a:pt x="1420001" y="163568"/>
                  </a:lnTo>
                  <a:lnTo>
                    <a:pt x="1455972" y="190210"/>
                  </a:lnTo>
                  <a:lnTo>
                    <a:pt x="1490545" y="218562"/>
                  </a:lnTo>
                  <a:lnTo>
                    <a:pt x="1523655" y="248563"/>
                  </a:lnTo>
                  <a:lnTo>
                    <a:pt x="1555242" y="280150"/>
                  </a:lnTo>
                  <a:lnTo>
                    <a:pt x="1585243" y="313261"/>
                  </a:lnTo>
                  <a:lnTo>
                    <a:pt x="1613596" y="347833"/>
                  </a:lnTo>
                  <a:lnTo>
                    <a:pt x="1640237" y="383804"/>
                  </a:lnTo>
                  <a:lnTo>
                    <a:pt x="1665106" y="421112"/>
                  </a:lnTo>
                  <a:lnTo>
                    <a:pt x="1688139" y="459695"/>
                  </a:lnTo>
                  <a:lnTo>
                    <a:pt x="1709274" y="499490"/>
                  </a:lnTo>
                  <a:lnTo>
                    <a:pt x="1728449" y="540434"/>
                  </a:lnTo>
                  <a:lnTo>
                    <a:pt x="1745602" y="582466"/>
                  </a:lnTo>
                  <a:lnTo>
                    <a:pt x="1760670" y="625523"/>
                  </a:lnTo>
                  <a:lnTo>
                    <a:pt x="1773590" y="669543"/>
                  </a:lnTo>
                  <a:lnTo>
                    <a:pt x="1784302" y="714463"/>
                  </a:lnTo>
                  <a:lnTo>
                    <a:pt x="1792741" y="760222"/>
                  </a:lnTo>
                  <a:lnTo>
                    <a:pt x="1798847" y="806756"/>
                  </a:lnTo>
                  <a:lnTo>
                    <a:pt x="1802556" y="854004"/>
                  </a:lnTo>
                  <a:lnTo>
                    <a:pt x="1803805" y="901894"/>
                  </a:lnTo>
                  <a:lnTo>
                    <a:pt x="1802556" y="949801"/>
                  </a:lnTo>
                  <a:lnTo>
                    <a:pt x="1798847" y="997049"/>
                  </a:lnTo>
                  <a:lnTo>
                    <a:pt x="1792741" y="1043583"/>
                  </a:lnTo>
                  <a:lnTo>
                    <a:pt x="1784302" y="1089342"/>
                  </a:lnTo>
                  <a:lnTo>
                    <a:pt x="1773590" y="1134262"/>
                  </a:lnTo>
                  <a:lnTo>
                    <a:pt x="1760670" y="1178282"/>
                  </a:lnTo>
                  <a:lnTo>
                    <a:pt x="1745602" y="1221339"/>
                  </a:lnTo>
                  <a:lnTo>
                    <a:pt x="1728449" y="1263371"/>
                  </a:lnTo>
                  <a:lnTo>
                    <a:pt x="1709274" y="1304316"/>
                  </a:lnTo>
                  <a:lnTo>
                    <a:pt x="1688139" y="1344110"/>
                  </a:lnTo>
                  <a:lnTo>
                    <a:pt x="1665106" y="1382693"/>
                  </a:lnTo>
                  <a:lnTo>
                    <a:pt x="1640237" y="1420001"/>
                  </a:lnTo>
                  <a:lnTo>
                    <a:pt x="1613596" y="1455972"/>
                  </a:lnTo>
                  <a:lnTo>
                    <a:pt x="1585243" y="1490545"/>
                  </a:lnTo>
                  <a:lnTo>
                    <a:pt x="1555242" y="1523655"/>
                  </a:lnTo>
                  <a:lnTo>
                    <a:pt x="1523655" y="1555242"/>
                  </a:lnTo>
                  <a:lnTo>
                    <a:pt x="1490545" y="1585243"/>
                  </a:lnTo>
                  <a:lnTo>
                    <a:pt x="1455972" y="1613596"/>
                  </a:lnTo>
                  <a:lnTo>
                    <a:pt x="1420001" y="1640237"/>
                  </a:lnTo>
                  <a:lnTo>
                    <a:pt x="1382693" y="1665106"/>
                  </a:lnTo>
                  <a:lnTo>
                    <a:pt x="1344110" y="1688139"/>
                  </a:lnTo>
                  <a:lnTo>
                    <a:pt x="1304316" y="1709274"/>
                  </a:lnTo>
                  <a:lnTo>
                    <a:pt x="1263371" y="1728449"/>
                  </a:lnTo>
                  <a:lnTo>
                    <a:pt x="1221339" y="1745602"/>
                  </a:lnTo>
                  <a:lnTo>
                    <a:pt x="1178282" y="1760670"/>
                  </a:lnTo>
                  <a:lnTo>
                    <a:pt x="1134262" y="1773591"/>
                  </a:lnTo>
                  <a:lnTo>
                    <a:pt x="1089342" y="1784302"/>
                  </a:lnTo>
                  <a:lnTo>
                    <a:pt x="1043583" y="1792741"/>
                  </a:lnTo>
                  <a:lnTo>
                    <a:pt x="997049" y="1798847"/>
                  </a:lnTo>
                  <a:lnTo>
                    <a:pt x="949801" y="1802556"/>
                  </a:lnTo>
                  <a:lnTo>
                    <a:pt x="901902" y="18038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867700" y="6208452"/>
            <a:ext cx="1210945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-47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317050" y="6596422"/>
            <a:ext cx="312420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32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847695" y="6984394"/>
            <a:ext cx="1250950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-40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026550" y="6061554"/>
            <a:ext cx="1537335" cy="15195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575" marR="5080" indent="-16510">
              <a:lnSpc>
                <a:spcPct val="116700"/>
              </a:lnSpc>
              <a:spcBef>
                <a:spcPts val="95"/>
              </a:spcBef>
            </a:pPr>
            <a:r>
              <a:rPr dirty="0" sz="42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200" spc="-40">
                <a:solidFill>
                  <a:srgbClr val="FFFFFF"/>
                </a:solidFill>
                <a:latin typeface="Arial"/>
                <a:cs typeface="Arial"/>
              </a:rPr>
              <a:t>7.50%</a:t>
            </a:r>
            <a:endParaRPr sz="42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10876035" y="3941502"/>
            <a:ext cx="1194435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-50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065092" y="3527485"/>
            <a:ext cx="3912870" cy="145732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4050" spc="-25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0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50" spc="-36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75"/>
              </a:spcBef>
            </a:pPr>
            <a:r>
              <a:rPr dirty="0" sz="40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0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50" spc="120">
                <a:solidFill>
                  <a:srgbClr val="FFFFFF"/>
                </a:solidFill>
                <a:latin typeface="Arial"/>
                <a:cs typeface="Arial"/>
              </a:rPr>
              <a:t>36.5</a:t>
            </a:r>
            <a:r>
              <a:rPr dirty="0" sz="40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50" spc="21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168" y="210330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827061" y="3854982"/>
            <a:ext cx="4162425" cy="7740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900" spc="125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4900" spc="-459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900" spc="-2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endParaRPr sz="49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8441" y="3727041"/>
            <a:ext cx="152827" cy="15282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8441" y="4385374"/>
            <a:ext cx="152827" cy="15282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281931" y="3373418"/>
            <a:ext cx="2336800" cy="1342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95"/>
              </a:spcBef>
            </a:pPr>
            <a:r>
              <a:rPr dirty="0" sz="3700" spc="-10">
                <a:solidFill>
                  <a:srgbClr val="FFFFFF"/>
                </a:solidFill>
                <a:latin typeface="Verdana"/>
                <a:cs typeface="Verdana"/>
              </a:rPr>
              <a:t>Spoonful </a:t>
            </a:r>
            <a:r>
              <a:rPr dirty="0" sz="3700" spc="35">
                <a:solidFill>
                  <a:srgbClr val="FFFFFF"/>
                </a:solidFill>
                <a:latin typeface="Verdana"/>
                <a:cs typeface="Verdana"/>
              </a:rPr>
              <a:t>Drinkable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85238" y="6996738"/>
            <a:ext cx="3646170" cy="1393825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450850" marR="5080" indent="-438784">
              <a:lnSpc>
                <a:spcPts val="4880"/>
              </a:lnSpc>
              <a:spcBef>
                <a:spcPts val="1105"/>
              </a:spcBef>
            </a:pPr>
            <a:r>
              <a:rPr dirty="0" sz="4900" spc="11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900">
              <a:latin typeface="Verdana"/>
              <a:cs typeface="Verdan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954176" y="6567830"/>
            <a:ext cx="123825" cy="2257425"/>
            <a:chOff x="5954176" y="6567830"/>
            <a:chExt cx="123825" cy="225742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4176" y="6567830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4176" y="7101230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4176" y="7634630"/>
              <a:ext cx="123825" cy="12382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4176" y="8168030"/>
              <a:ext cx="123825" cy="123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4176" y="8701430"/>
              <a:ext cx="123825" cy="123825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6246723" y="6278962"/>
            <a:ext cx="6127750" cy="269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753870">
              <a:lnSpc>
                <a:spcPct val="116700"/>
              </a:lnSpc>
              <a:spcBef>
                <a:spcPts val="95"/>
              </a:spcBef>
            </a:pP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(HoReCa)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Store-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Retailing</a:t>
            </a:r>
            <a:endParaRPr sz="3000">
              <a:latin typeface="Verdana"/>
              <a:cs typeface="Verdana"/>
            </a:endParaRPr>
          </a:p>
          <a:p>
            <a:pPr algn="just" marL="12700" marR="5080">
              <a:lnSpc>
                <a:spcPts val="4200"/>
              </a:lnSpc>
              <a:spcBef>
                <a:spcPts val="1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Supermarkets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Drink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Grocery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249" y="271236"/>
            <a:ext cx="170637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latin typeface="Verdana"/>
                <a:cs typeface="Verdana"/>
              </a:rPr>
              <a:t>Global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High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 spc="120">
                <a:latin typeface="Verdana"/>
                <a:cs typeface="Verdana"/>
              </a:rPr>
              <a:t>Protein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Yogurt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Market</a:t>
            </a:r>
            <a:r>
              <a:rPr dirty="0" sz="4500" spc="-125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Revenue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>
                <a:latin typeface="Verdana"/>
                <a:cs typeface="Verdana"/>
              </a:rPr>
              <a:t>share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 spc="130">
                <a:latin typeface="Verdana"/>
                <a:cs typeface="Verdana"/>
              </a:rPr>
              <a:t>for</a:t>
            </a:r>
            <a:r>
              <a:rPr dirty="0" sz="4500" spc="-130">
                <a:latin typeface="Verdana"/>
                <a:cs typeface="Verdana"/>
              </a:rPr>
              <a:t> </a:t>
            </a:r>
            <a:r>
              <a:rPr dirty="0" sz="4500" spc="-20">
                <a:latin typeface="Verdana"/>
                <a:cs typeface="Verdana"/>
              </a:rPr>
              <a:t>2022</a:t>
            </a:r>
            <a:endParaRPr sz="45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51" y="1033125"/>
            <a:ext cx="10844583" cy="92006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2079291" y="4829645"/>
            <a:ext cx="538099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>
                <a:latin typeface="Verdana"/>
                <a:cs typeface="Verdana"/>
              </a:rPr>
              <a:t>North</a:t>
            </a:r>
            <a:r>
              <a:rPr dirty="0" sz="6000" spc="-630">
                <a:latin typeface="Verdana"/>
                <a:cs typeface="Verdana"/>
              </a:rPr>
              <a:t> </a:t>
            </a:r>
            <a:r>
              <a:rPr dirty="0" sz="6000" spc="-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092921" y="1680228"/>
            <a:ext cx="8314055" cy="3064510"/>
          </a:xfrm>
          <a:custGeom>
            <a:avLst/>
            <a:gdLst/>
            <a:ahLst/>
            <a:cxnLst/>
            <a:rect l="l" t="t" r="r" b="b"/>
            <a:pathLst>
              <a:path w="8314055" h="3064510">
                <a:moveTo>
                  <a:pt x="8162665" y="3064227"/>
                </a:moveTo>
                <a:lnTo>
                  <a:pt x="151089" y="3064227"/>
                </a:lnTo>
                <a:lnTo>
                  <a:pt x="103399" y="3056508"/>
                </a:lnTo>
                <a:lnTo>
                  <a:pt x="61932" y="3035026"/>
                </a:lnTo>
                <a:lnTo>
                  <a:pt x="29201" y="3002294"/>
                </a:lnTo>
                <a:lnTo>
                  <a:pt x="7719" y="2960827"/>
                </a:lnTo>
                <a:lnTo>
                  <a:pt x="0" y="2913139"/>
                </a:lnTo>
                <a:lnTo>
                  <a:pt x="0" y="151094"/>
                </a:lnTo>
                <a:lnTo>
                  <a:pt x="7719" y="103411"/>
                </a:lnTo>
                <a:lnTo>
                  <a:pt x="29201" y="61943"/>
                </a:lnTo>
                <a:lnTo>
                  <a:pt x="61932" y="29207"/>
                </a:lnTo>
                <a:lnTo>
                  <a:pt x="103399" y="7721"/>
                </a:lnTo>
                <a:lnTo>
                  <a:pt x="151088" y="0"/>
                </a:lnTo>
                <a:lnTo>
                  <a:pt x="8162666" y="0"/>
                </a:lnTo>
                <a:lnTo>
                  <a:pt x="8210355" y="7721"/>
                </a:lnTo>
                <a:lnTo>
                  <a:pt x="8251822" y="29207"/>
                </a:lnTo>
                <a:lnTo>
                  <a:pt x="8284554" y="61943"/>
                </a:lnTo>
                <a:lnTo>
                  <a:pt x="8306036" y="103411"/>
                </a:lnTo>
                <a:lnTo>
                  <a:pt x="8313755" y="151094"/>
                </a:lnTo>
                <a:lnTo>
                  <a:pt x="8313755" y="2913139"/>
                </a:lnTo>
                <a:lnTo>
                  <a:pt x="8306036" y="2960827"/>
                </a:lnTo>
                <a:lnTo>
                  <a:pt x="8284554" y="3002294"/>
                </a:lnTo>
                <a:lnTo>
                  <a:pt x="8251822" y="3035026"/>
                </a:lnTo>
                <a:lnTo>
                  <a:pt x="8210355" y="3056508"/>
                </a:lnTo>
                <a:lnTo>
                  <a:pt x="8162665" y="3064227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317146" y="4929185"/>
            <a:ext cx="9090025" cy="3098800"/>
          </a:xfrm>
          <a:custGeom>
            <a:avLst/>
            <a:gdLst/>
            <a:ahLst/>
            <a:cxnLst/>
            <a:rect l="l" t="t" r="r" b="b"/>
            <a:pathLst>
              <a:path w="9090025" h="3098800">
                <a:moveTo>
                  <a:pt x="8938441" y="3098453"/>
                </a:moveTo>
                <a:lnTo>
                  <a:pt x="151095" y="3098453"/>
                </a:lnTo>
                <a:lnTo>
                  <a:pt x="103411" y="3090733"/>
                </a:lnTo>
                <a:lnTo>
                  <a:pt x="61943" y="3069249"/>
                </a:lnTo>
                <a:lnTo>
                  <a:pt x="29207" y="3036517"/>
                </a:lnTo>
                <a:lnTo>
                  <a:pt x="7721" y="2995051"/>
                </a:lnTo>
                <a:lnTo>
                  <a:pt x="0" y="2947366"/>
                </a:lnTo>
                <a:lnTo>
                  <a:pt x="0" y="151095"/>
                </a:lnTo>
                <a:lnTo>
                  <a:pt x="7721" y="103411"/>
                </a:lnTo>
                <a:lnTo>
                  <a:pt x="29207" y="61943"/>
                </a:lnTo>
                <a:lnTo>
                  <a:pt x="61943" y="29207"/>
                </a:lnTo>
                <a:lnTo>
                  <a:pt x="103411" y="7721"/>
                </a:lnTo>
                <a:lnTo>
                  <a:pt x="151095" y="0"/>
                </a:lnTo>
                <a:lnTo>
                  <a:pt x="8938441" y="0"/>
                </a:lnTo>
                <a:lnTo>
                  <a:pt x="8986130" y="7721"/>
                </a:lnTo>
                <a:lnTo>
                  <a:pt x="9027597" y="29207"/>
                </a:lnTo>
                <a:lnTo>
                  <a:pt x="9060329" y="61943"/>
                </a:lnTo>
                <a:lnTo>
                  <a:pt x="9081811" y="103411"/>
                </a:lnTo>
                <a:lnTo>
                  <a:pt x="9089530" y="151095"/>
                </a:lnTo>
                <a:lnTo>
                  <a:pt x="9089530" y="2947366"/>
                </a:lnTo>
                <a:lnTo>
                  <a:pt x="9081811" y="2995051"/>
                </a:lnTo>
                <a:lnTo>
                  <a:pt x="9060329" y="3036517"/>
                </a:lnTo>
                <a:lnTo>
                  <a:pt x="9027597" y="3069249"/>
                </a:lnTo>
                <a:lnTo>
                  <a:pt x="8986130" y="3090733"/>
                </a:lnTo>
                <a:lnTo>
                  <a:pt x="8938441" y="3098453"/>
                </a:lnTo>
                <a:close/>
              </a:path>
            </a:pathLst>
          </a:custGeom>
          <a:solidFill>
            <a:srgbClr val="A63029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881313" y="1680228"/>
            <a:ext cx="10521315" cy="3064510"/>
            <a:chOff x="3881313" y="1680228"/>
            <a:chExt cx="10521315" cy="3064510"/>
          </a:xfrm>
        </p:grpSpPr>
        <p:sp>
          <p:nvSpPr>
            <p:cNvPr id="6" name="object 6" descr=""/>
            <p:cNvSpPr/>
            <p:nvPr/>
          </p:nvSpPr>
          <p:spPr>
            <a:xfrm>
              <a:off x="5317144" y="1680228"/>
              <a:ext cx="9085580" cy="3064510"/>
            </a:xfrm>
            <a:custGeom>
              <a:avLst/>
              <a:gdLst/>
              <a:ahLst/>
              <a:cxnLst/>
              <a:rect l="l" t="t" r="r" b="b"/>
              <a:pathLst>
                <a:path w="9085580" h="3064510">
                  <a:moveTo>
                    <a:pt x="8938442" y="3064227"/>
                  </a:moveTo>
                  <a:lnTo>
                    <a:pt x="151089" y="3064227"/>
                  </a:lnTo>
                  <a:lnTo>
                    <a:pt x="103411" y="3056508"/>
                  </a:lnTo>
                  <a:lnTo>
                    <a:pt x="61945" y="3035026"/>
                  </a:lnTo>
                  <a:lnTo>
                    <a:pt x="29209" y="3002294"/>
                  </a:lnTo>
                  <a:lnTo>
                    <a:pt x="7722" y="2960827"/>
                  </a:lnTo>
                  <a:lnTo>
                    <a:pt x="0" y="2913138"/>
                  </a:lnTo>
                  <a:lnTo>
                    <a:pt x="0" y="151094"/>
                  </a:lnTo>
                  <a:lnTo>
                    <a:pt x="7722" y="103411"/>
                  </a:lnTo>
                  <a:lnTo>
                    <a:pt x="29209" y="61943"/>
                  </a:lnTo>
                  <a:lnTo>
                    <a:pt x="61945" y="29207"/>
                  </a:lnTo>
                  <a:lnTo>
                    <a:pt x="103411" y="7721"/>
                  </a:lnTo>
                  <a:lnTo>
                    <a:pt x="151089" y="0"/>
                  </a:lnTo>
                  <a:lnTo>
                    <a:pt x="8938443" y="0"/>
                  </a:lnTo>
                  <a:lnTo>
                    <a:pt x="8986132" y="7721"/>
                  </a:lnTo>
                  <a:lnTo>
                    <a:pt x="9027599" y="29207"/>
                  </a:lnTo>
                  <a:lnTo>
                    <a:pt x="9060331" y="61943"/>
                  </a:lnTo>
                  <a:lnTo>
                    <a:pt x="9081813" y="103411"/>
                  </a:lnTo>
                  <a:lnTo>
                    <a:pt x="9084986" y="123015"/>
                  </a:lnTo>
                  <a:lnTo>
                    <a:pt x="9084986" y="2941221"/>
                  </a:lnTo>
                  <a:lnTo>
                    <a:pt x="9060331" y="3002294"/>
                  </a:lnTo>
                  <a:lnTo>
                    <a:pt x="9027599" y="3035026"/>
                  </a:lnTo>
                  <a:lnTo>
                    <a:pt x="8986132" y="3056508"/>
                  </a:lnTo>
                  <a:lnTo>
                    <a:pt x="8938442" y="3064227"/>
                  </a:lnTo>
                  <a:close/>
                </a:path>
              </a:pathLst>
            </a:custGeom>
            <a:solidFill>
              <a:srgbClr val="FF56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81313" y="2154310"/>
              <a:ext cx="2603500" cy="2116455"/>
            </a:xfrm>
            <a:custGeom>
              <a:avLst/>
              <a:gdLst/>
              <a:ahLst/>
              <a:cxnLst/>
              <a:rect l="l" t="t" r="r" b="b"/>
              <a:pathLst>
                <a:path w="2603500" h="2116454">
                  <a:moveTo>
                    <a:pt x="2452297" y="2116070"/>
                  </a:moveTo>
                  <a:lnTo>
                    <a:pt x="151074" y="2116070"/>
                  </a:lnTo>
                  <a:lnTo>
                    <a:pt x="103411" y="2108353"/>
                  </a:lnTo>
                  <a:lnTo>
                    <a:pt x="61943" y="2086866"/>
                  </a:lnTo>
                  <a:lnTo>
                    <a:pt x="29207" y="2054130"/>
                  </a:lnTo>
                  <a:lnTo>
                    <a:pt x="7721" y="2012661"/>
                  </a:lnTo>
                  <a:lnTo>
                    <a:pt x="0" y="1964975"/>
                  </a:lnTo>
                  <a:lnTo>
                    <a:pt x="0" y="151095"/>
                  </a:lnTo>
                  <a:lnTo>
                    <a:pt x="7721" y="103411"/>
                  </a:lnTo>
                  <a:lnTo>
                    <a:pt x="29207" y="61943"/>
                  </a:lnTo>
                  <a:lnTo>
                    <a:pt x="61943" y="29207"/>
                  </a:lnTo>
                  <a:lnTo>
                    <a:pt x="103411" y="7721"/>
                  </a:lnTo>
                  <a:lnTo>
                    <a:pt x="151095" y="0"/>
                  </a:lnTo>
                  <a:lnTo>
                    <a:pt x="2452275" y="0"/>
                  </a:lnTo>
                  <a:lnTo>
                    <a:pt x="2499959" y="7721"/>
                  </a:lnTo>
                  <a:lnTo>
                    <a:pt x="2541427" y="29207"/>
                  </a:lnTo>
                  <a:lnTo>
                    <a:pt x="2574162" y="61943"/>
                  </a:lnTo>
                  <a:lnTo>
                    <a:pt x="2595649" y="103411"/>
                  </a:lnTo>
                  <a:lnTo>
                    <a:pt x="2603370" y="151095"/>
                  </a:lnTo>
                  <a:lnTo>
                    <a:pt x="2603370" y="1964975"/>
                  </a:lnTo>
                  <a:lnTo>
                    <a:pt x="2595649" y="2012661"/>
                  </a:lnTo>
                  <a:lnTo>
                    <a:pt x="2574162" y="2054130"/>
                  </a:lnTo>
                  <a:lnTo>
                    <a:pt x="2541427" y="2086866"/>
                  </a:lnTo>
                  <a:lnTo>
                    <a:pt x="2499959" y="2108353"/>
                  </a:lnTo>
                  <a:lnTo>
                    <a:pt x="2452297" y="2116070"/>
                  </a:lnTo>
                  <a:close/>
                </a:path>
              </a:pathLst>
            </a:custGeom>
            <a:solidFill>
              <a:srgbClr val="A63029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881323" y="5520080"/>
            <a:ext cx="2603500" cy="2116455"/>
          </a:xfrm>
          <a:custGeom>
            <a:avLst/>
            <a:gdLst/>
            <a:ahLst/>
            <a:cxnLst/>
            <a:rect l="l" t="t" r="r" b="b"/>
            <a:pathLst>
              <a:path w="2603500" h="2116454">
                <a:moveTo>
                  <a:pt x="2452286" y="2116070"/>
                </a:moveTo>
                <a:lnTo>
                  <a:pt x="151070" y="2116070"/>
                </a:lnTo>
                <a:lnTo>
                  <a:pt x="103399" y="2108354"/>
                </a:lnTo>
                <a:lnTo>
                  <a:pt x="61932" y="2086872"/>
                </a:lnTo>
                <a:lnTo>
                  <a:pt x="29201" y="2054141"/>
                </a:lnTo>
                <a:lnTo>
                  <a:pt x="7719" y="2012673"/>
                </a:lnTo>
                <a:lnTo>
                  <a:pt x="0" y="1964985"/>
                </a:lnTo>
                <a:lnTo>
                  <a:pt x="0" y="151119"/>
                </a:lnTo>
                <a:lnTo>
                  <a:pt x="7719" y="103427"/>
                </a:lnTo>
                <a:lnTo>
                  <a:pt x="29201" y="61952"/>
                </a:lnTo>
                <a:lnTo>
                  <a:pt x="61932" y="29211"/>
                </a:lnTo>
                <a:lnTo>
                  <a:pt x="103399" y="7722"/>
                </a:lnTo>
                <a:lnTo>
                  <a:pt x="151088" y="0"/>
                </a:lnTo>
                <a:lnTo>
                  <a:pt x="2452269" y="0"/>
                </a:lnTo>
                <a:lnTo>
                  <a:pt x="2499946" y="7722"/>
                </a:lnTo>
                <a:lnTo>
                  <a:pt x="2541411" y="29211"/>
                </a:lnTo>
                <a:lnTo>
                  <a:pt x="2574147" y="61952"/>
                </a:lnTo>
                <a:lnTo>
                  <a:pt x="2595635" y="103427"/>
                </a:lnTo>
                <a:lnTo>
                  <a:pt x="2603357" y="151119"/>
                </a:lnTo>
                <a:lnTo>
                  <a:pt x="2603357" y="1964985"/>
                </a:lnTo>
                <a:lnTo>
                  <a:pt x="2595635" y="2012673"/>
                </a:lnTo>
                <a:lnTo>
                  <a:pt x="2574147" y="2054141"/>
                </a:lnTo>
                <a:lnTo>
                  <a:pt x="2541411" y="2086872"/>
                </a:lnTo>
                <a:lnTo>
                  <a:pt x="2499946" y="2108354"/>
                </a:lnTo>
                <a:lnTo>
                  <a:pt x="2452286" y="2116070"/>
                </a:lnTo>
                <a:close/>
              </a:path>
            </a:pathLst>
          </a:custGeom>
          <a:solidFill>
            <a:srgbClr val="FF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08768" y="2858706"/>
            <a:ext cx="612775" cy="707390"/>
          </a:xfrm>
          <a:custGeom>
            <a:avLst/>
            <a:gdLst/>
            <a:ahLst/>
            <a:cxnLst/>
            <a:rect l="l" t="t" r="r" b="b"/>
            <a:pathLst>
              <a:path w="612775" h="707389">
                <a:moveTo>
                  <a:pt x="0" y="707245"/>
                </a:moveTo>
                <a:lnTo>
                  <a:pt x="0" y="0"/>
                </a:lnTo>
                <a:lnTo>
                  <a:pt x="612476" y="353622"/>
                </a:lnTo>
                <a:lnTo>
                  <a:pt x="4" y="707245"/>
                </a:lnTo>
                <a:close/>
              </a:path>
            </a:pathLst>
          </a:custGeom>
          <a:solidFill>
            <a:srgbClr val="A63029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08775" y="6110427"/>
            <a:ext cx="612775" cy="707390"/>
          </a:xfrm>
          <a:custGeom>
            <a:avLst/>
            <a:gdLst/>
            <a:ahLst/>
            <a:cxnLst/>
            <a:rect l="l" t="t" r="r" b="b"/>
            <a:pathLst>
              <a:path w="612775" h="707390">
                <a:moveTo>
                  <a:pt x="0" y="707234"/>
                </a:moveTo>
                <a:lnTo>
                  <a:pt x="0" y="0"/>
                </a:lnTo>
                <a:lnTo>
                  <a:pt x="612457" y="353607"/>
                </a:lnTo>
                <a:lnTo>
                  <a:pt x="1" y="707234"/>
                </a:lnTo>
                <a:close/>
              </a:path>
            </a:pathLst>
          </a:custGeom>
          <a:solidFill>
            <a:srgbClr val="FF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407348" y="2826168"/>
            <a:ext cx="1668145" cy="5194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4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124769" y="6173189"/>
            <a:ext cx="2384425" cy="5194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201112" y="2267764"/>
            <a:ext cx="538861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Innovation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Formulations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045004" y="5504236"/>
            <a:ext cx="5817235" cy="170180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algn="just" marL="12700" marR="5080">
              <a:lnSpc>
                <a:spcPts val="4200"/>
              </a:lnSpc>
              <a:spcBef>
                <a:spcPts val="740"/>
              </a:spcBef>
            </a:pP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Fluctuating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Raw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Costs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3438" y="582691"/>
            <a:ext cx="8375650" cy="86614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5500" spc="-150"/>
              <a:t>AUTHOR'S</a:t>
            </a:r>
            <a:r>
              <a:rPr dirty="0" sz="5500" spc="-535"/>
              <a:t> </a:t>
            </a:r>
            <a:r>
              <a:rPr dirty="0" sz="5500" spc="-100"/>
              <a:t>PERSPECTIVE</a:t>
            </a:r>
            <a:endParaRPr sz="5500"/>
          </a:p>
        </p:txBody>
      </p:sp>
      <p:sp>
        <p:nvSpPr>
          <p:cNvPr id="4" name="object 4" descr=""/>
          <p:cNvSpPr txBox="1"/>
          <p:nvPr/>
        </p:nvSpPr>
        <p:spPr>
          <a:xfrm>
            <a:off x="8401795" y="2242579"/>
            <a:ext cx="9584055" cy="747395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381635" indent="-346075">
              <a:lnSpc>
                <a:spcPct val="100000"/>
              </a:lnSpc>
              <a:spcBef>
                <a:spcPts val="550"/>
              </a:spcBef>
              <a:buAutoNum type="arabicPeriod"/>
              <a:tabLst>
                <a:tab pos="381635" algn="l"/>
              </a:tabLst>
            </a:pPr>
            <a:r>
              <a:rPr dirty="0" sz="2500" spc="95">
                <a:latin typeface="Verdana"/>
                <a:cs typeface="Verdana"/>
              </a:rPr>
              <a:t>The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Global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20">
                <a:latin typeface="Verdana"/>
                <a:cs typeface="Verdana"/>
              </a:rPr>
              <a:t>High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210">
                <a:latin typeface="Verdana"/>
                <a:cs typeface="Verdana"/>
              </a:rPr>
              <a:t>Protein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60">
                <a:latin typeface="Verdana"/>
                <a:cs typeface="Verdana"/>
              </a:rPr>
              <a:t>Yogurt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Market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is</a:t>
            </a:r>
            <a:endParaRPr sz="2500">
              <a:latin typeface="Verdana"/>
              <a:cs typeface="Verdana"/>
            </a:endParaRPr>
          </a:p>
          <a:p>
            <a:pPr marL="383540">
              <a:lnSpc>
                <a:spcPct val="100000"/>
              </a:lnSpc>
              <a:spcBef>
                <a:spcPts val="450"/>
              </a:spcBef>
            </a:pPr>
            <a:r>
              <a:rPr dirty="0" sz="2500" spc="160">
                <a:latin typeface="Verdana"/>
                <a:cs typeface="Verdana"/>
              </a:rPr>
              <a:t>witnessing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significant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50">
                <a:latin typeface="Verdana"/>
                <a:cs typeface="Verdana"/>
              </a:rPr>
              <a:t>growth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90">
                <a:latin typeface="Verdana"/>
                <a:cs typeface="Verdana"/>
              </a:rPr>
              <a:t>in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35">
                <a:latin typeface="Verdana"/>
                <a:cs typeface="Verdana"/>
              </a:rPr>
              <a:t>the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near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45">
                <a:latin typeface="Verdana"/>
                <a:cs typeface="Verdana"/>
              </a:rPr>
              <a:t>future.</a:t>
            </a:r>
            <a:endParaRPr sz="2500">
              <a:latin typeface="Verdana"/>
              <a:cs typeface="Verdana"/>
            </a:endParaRPr>
          </a:p>
          <a:p>
            <a:pPr marL="382270" indent="-351790">
              <a:lnSpc>
                <a:spcPct val="100000"/>
              </a:lnSpc>
              <a:spcBef>
                <a:spcPts val="450"/>
              </a:spcBef>
              <a:buAutoNum type="arabicPeriod" startAt="2"/>
              <a:tabLst>
                <a:tab pos="382270" algn="l"/>
              </a:tabLst>
            </a:pPr>
            <a:r>
              <a:rPr dirty="0" sz="2500" spc="200">
                <a:latin typeface="Verdana"/>
                <a:cs typeface="Verdana"/>
              </a:rPr>
              <a:t>Spoonful</a:t>
            </a:r>
            <a:r>
              <a:rPr dirty="0" sz="2500" spc="220">
                <a:latin typeface="Verdana"/>
                <a:cs typeface="Verdana"/>
              </a:rPr>
              <a:t> </a:t>
            </a:r>
            <a:r>
              <a:rPr dirty="0" sz="2500" spc="215">
                <a:latin typeface="Verdana"/>
                <a:cs typeface="Verdana"/>
              </a:rPr>
              <a:t>products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215">
                <a:latin typeface="Verdana"/>
                <a:cs typeface="Verdana"/>
              </a:rPr>
              <a:t>offer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classic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and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60">
                <a:latin typeface="Verdana"/>
                <a:cs typeface="Verdana"/>
              </a:rPr>
              <a:t>tangible</a:t>
            </a:r>
            <a:endParaRPr sz="2500">
              <a:latin typeface="Verdana"/>
              <a:cs typeface="Verdana"/>
            </a:endParaRPr>
          </a:p>
          <a:p>
            <a:pPr marL="383540" marR="302260">
              <a:lnSpc>
                <a:spcPct val="114999"/>
              </a:lnSpc>
            </a:pPr>
            <a:r>
              <a:rPr dirty="0" sz="2500" spc="140">
                <a:latin typeface="Verdana"/>
                <a:cs typeface="Verdana"/>
              </a:rPr>
              <a:t>yogurt-</a:t>
            </a:r>
            <a:r>
              <a:rPr dirty="0" sz="2500" spc="-630">
                <a:latin typeface="Verdana"/>
                <a:cs typeface="Verdana"/>
              </a:rPr>
              <a:t> </a:t>
            </a:r>
            <a:r>
              <a:rPr dirty="0" sz="2500" spc="135">
                <a:latin typeface="Verdana"/>
                <a:cs typeface="Verdana"/>
              </a:rPr>
              <a:t>eating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experience,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70">
                <a:latin typeface="Verdana"/>
                <a:cs typeface="Verdana"/>
              </a:rPr>
              <a:t>allowing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75">
                <a:latin typeface="Verdana"/>
                <a:cs typeface="Verdana"/>
              </a:rPr>
              <a:t>consumers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25">
                <a:latin typeface="Verdana"/>
                <a:cs typeface="Verdana"/>
              </a:rPr>
              <a:t>to </a:t>
            </a:r>
            <a:r>
              <a:rPr dirty="0" sz="2500" spc="130">
                <a:latin typeface="Verdana"/>
                <a:cs typeface="Verdana"/>
              </a:rPr>
              <a:t>enjoy</a:t>
            </a:r>
            <a:r>
              <a:rPr dirty="0" sz="2500" spc="215">
                <a:latin typeface="Verdana"/>
                <a:cs typeface="Verdana"/>
              </a:rPr>
              <a:t> </a:t>
            </a:r>
            <a:r>
              <a:rPr dirty="0" sz="2500" spc="105">
                <a:latin typeface="Verdana"/>
                <a:cs typeface="Verdana"/>
              </a:rPr>
              <a:t>high</a:t>
            </a:r>
            <a:r>
              <a:rPr dirty="0" sz="2500" spc="215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protein</a:t>
            </a:r>
            <a:r>
              <a:rPr dirty="0" sz="2500" spc="215">
                <a:latin typeface="Verdana"/>
                <a:cs typeface="Verdana"/>
              </a:rPr>
              <a:t> </a:t>
            </a:r>
            <a:r>
              <a:rPr dirty="0" sz="2500" spc="210">
                <a:latin typeface="Verdana"/>
                <a:cs typeface="Verdana"/>
              </a:rPr>
              <a:t>content</a:t>
            </a:r>
            <a:r>
              <a:rPr dirty="0" sz="2500" spc="220">
                <a:latin typeface="Verdana"/>
                <a:cs typeface="Verdana"/>
              </a:rPr>
              <a:t> </a:t>
            </a:r>
            <a:r>
              <a:rPr dirty="0" sz="2500" spc="90">
                <a:latin typeface="Verdana"/>
                <a:cs typeface="Verdana"/>
              </a:rPr>
              <a:t>in</a:t>
            </a:r>
            <a:r>
              <a:rPr dirty="0" sz="2500" spc="21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</a:t>
            </a:r>
            <a:r>
              <a:rPr dirty="0" sz="2500" spc="215">
                <a:latin typeface="Verdana"/>
                <a:cs typeface="Verdana"/>
              </a:rPr>
              <a:t> </a:t>
            </a:r>
            <a:r>
              <a:rPr dirty="0" sz="2500" spc="170">
                <a:latin typeface="Verdana"/>
                <a:cs typeface="Verdana"/>
              </a:rPr>
              <a:t>recognizable</a:t>
            </a:r>
            <a:endParaRPr sz="2500">
              <a:latin typeface="Verdana"/>
              <a:cs typeface="Verdana"/>
            </a:endParaRPr>
          </a:p>
          <a:p>
            <a:pPr marL="383540">
              <a:lnSpc>
                <a:spcPct val="100000"/>
              </a:lnSpc>
              <a:spcBef>
                <a:spcPts val="450"/>
              </a:spcBef>
            </a:pPr>
            <a:r>
              <a:rPr dirty="0" sz="2500" spc="140">
                <a:latin typeface="Verdana"/>
                <a:cs typeface="Verdana"/>
              </a:rPr>
              <a:t>format.</a:t>
            </a:r>
            <a:endParaRPr sz="2500">
              <a:latin typeface="Verdana"/>
              <a:cs typeface="Verdana"/>
            </a:endParaRPr>
          </a:p>
          <a:p>
            <a:pPr marL="381635" indent="-361315">
              <a:lnSpc>
                <a:spcPct val="100000"/>
              </a:lnSpc>
              <a:spcBef>
                <a:spcPts val="450"/>
              </a:spcBef>
              <a:buAutoNum type="arabicPeriod" startAt="3"/>
              <a:tabLst>
                <a:tab pos="381635" algn="l"/>
              </a:tabLst>
            </a:pPr>
            <a:r>
              <a:rPr dirty="0" sz="2500" spc="95">
                <a:latin typeface="Verdana"/>
                <a:cs typeface="Verdana"/>
              </a:rPr>
              <a:t>The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204">
                <a:latin typeface="Verdana"/>
                <a:cs typeface="Verdana"/>
              </a:rPr>
              <a:t>popularity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75">
                <a:latin typeface="Verdana"/>
                <a:cs typeface="Verdana"/>
              </a:rPr>
              <a:t>of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70">
                <a:latin typeface="Verdana"/>
                <a:cs typeface="Verdana"/>
              </a:rPr>
              <a:t>drinkable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yogurt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80">
                <a:latin typeface="Verdana"/>
                <a:cs typeface="Verdana"/>
              </a:rPr>
              <a:t>is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80">
                <a:latin typeface="Verdana"/>
                <a:cs typeface="Verdana"/>
              </a:rPr>
              <a:t>further</a:t>
            </a:r>
            <a:endParaRPr sz="2500">
              <a:latin typeface="Verdana"/>
              <a:cs typeface="Verdana"/>
            </a:endParaRPr>
          </a:p>
          <a:p>
            <a:pPr marL="383540" marR="5080">
              <a:lnSpc>
                <a:spcPct val="114999"/>
              </a:lnSpc>
            </a:pPr>
            <a:r>
              <a:rPr dirty="0" sz="2500" spc="195">
                <a:latin typeface="Verdana"/>
                <a:cs typeface="Verdana"/>
              </a:rPr>
              <a:t>fueled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05">
                <a:latin typeface="Verdana"/>
                <a:cs typeface="Verdana"/>
              </a:rPr>
              <a:t>by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45">
                <a:latin typeface="Verdana"/>
                <a:cs typeface="Verdana"/>
              </a:rPr>
              <a:t>its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suitability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for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40">
                <a:latin typeface="Verdana"/>
                <a:cs typeface="Verdana"/>
              </a:rPr>
              <a:t>busy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</a:t>
            </a:r>
            <a:r>
              <a:rPr dirty="0" sz="2500" spc="-625">
                <a:latin typeface="Verdana"/>
                <a:cs typeface="Verdana"/>
              </a:rPr>
              <a:t> </a:t>
            </a:r>
            <a:r>
              <a:rPr dirty="0" sz="2500" spc="195">
                <a:latin typeface="Verdana"/>
                <a:cs typeface="Verdana"/>
              </a:rPr>
              <a:t>ifestyles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and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10">
                <a:latin typeface="Verdana"/>
                <a:cs typeface="Verdana"/>
              </a:rPr>
              <a:t>the </a:t>
            </a:r>
            <a:r>
              <a:rPr dirty="0" sz="2500" spc="215">
                <a:latin typeface="Verdana"/>
                <a:cs typeface="Verdana"/>
              </a:rPr>
              <a:t>perception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75">
                <a:latin typeface="Verdana"/>
                <a:cs typeface="Verdana"/>
              </a:rPr>
              <a:t>of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25">
                <a:latin typeface="Verdana"/>
                <a:cs typeface="Verdana"/>
              </a:rPr>
              <a:t>it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40">
                <a:latin typeface="Verdana"/>
                <a:cs typeface="Verdana"/>
              </a:rPr>
              <a:t>being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</a:t>
            </a:r>
            <a:r>
              <a:rPr dirty="0" sz="2500" spc="229">
                <a:latin typeface="Verdana"/>
                <a:cs typeface="Verdana"/>
              </a:rPr>
              <a:t> </a:t>
            </a:r>
            <a:r>
              <a:rPr dirty="0" sz="2500" spc="195">
                <a:latin typeface="Verdana"/>
                <a:cs typeface="Verdana"/>
              </a:rPr>
              <a:t>nutritious</a:t>
            </a:r>
            <a:r>
              <a:rPr dirty="0" sz="2500" spc="225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beverage.</a:t>
            </a:r>
            <a:endParaRPr sz="2500">
              <a:latin typeface="Verdana"/>
              <a:cs typeface="Verdana"/>
            </a:endParaRPr>
          </a:p>
          <a:p>
            <a:pPr marL="383540" marR="231140" indent="-371475">
              <a:lnSpc>
                <a:spcPct val="114999"/>
              </a:lnSpc>
              <a:buAutoNum type="arabicPeriod" startAt="4"/>
              <a:tabLst>
                <a:tab pos="383540" algn="l"/>
                <a:tab pos="492759" algn="l"/>
              </a:tabLst>
            </a:pPr>
            <a:r>
              <a:rPr dirty="0" sz="2500">
                <a:latin typeface="Verdana"/>
                <a:cs typeface="Verdana"/>
              </a:rPr>
              <a:t>	</a:t>
            </a:r>
            <a:r>
              <a:rPr dirty="0" sz="2500" spc="165">
                <a:latin typeface="Verdana"/>
                <a:cs typeface="Verdana"/>
              </a:rPr>
              <a:t>Consumers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80">
                <a:latin typeface="Verdana"/>
                <a:cs typeface="Verdana"/>
              </a:rPr>
              <a:t>increasingly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turn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50">
                <a:latin typeface="Verdana"/>
                <a:cs typeface="Verdana"/>
              </a:rPr>
              <a:t>to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85">
                <a:latin typeface="Verdana"/>
                <a:cs typeface="Verdana"/>
              </a:rPr>
              <a:t>online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platforms </a:t>
            </a:r>
            <a:r>
              <a:rPr dirty="0" sz="2500" spc="150">
                <a:latin typeface="Verdana"/>
                <a:cs typeface="Verdana"/>
              </a:rPr>
              <a:t>to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70">
                <a:latin typeface="Verdana"/>
                <a:cs typeface="Verdana"/>
              </a:rPr>
              <a:t>explore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and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75">
                <a:latin typeface="Verdana"/>
                <a:cs typeface="Verdana"/>
              </a:rPr>
              <a:t>purchase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60">
                <a:latin typeface="Verdana"/>
                <a:cs typeface="Verdana"/>
              </a:rPr>
              <a:t>various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225">
                <a:latin typeface="Verdana"/>
                <a:cs typeface="Verdana"/>
              </a:rPr>
              <a:t>food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80">
                <a:latin typeface="Verdana"/>
                <a:cs typeface="Verdana"/>
              </a:rPr>
              <a:t>products,</a:t>
            </a:r>
            <a:endParaRPr sz="2500">
              <a:latin typeface="Verdana"/>
              <a:cs typeface="Verdana"/>
            </a:endParaRPr>
          </a:p>
          <a:p>
            <a:pPr marL="383540">
              <a:lnSpc>
                <a:spcPct val="100000"/>
              </a:lnSpc>
              <a:spcBef>
                <a:spcPts val="450"/>
              </a:spcBef>
            </a:pPr>
            <a:r>
              <a:rPr dirty="0" sz="2500" spc="190">
                <a:latin typeface="Verdana"/>
                <a:cs typeface="Verdana"/>
              </a:rPr>
              <a:t>including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05">
                <a:latin typeface="Verdana"/>
                <a:cs typeface="Verdana"/>
              </a:rPr>
              <a:t>high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protein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20">
                <a:latin typeface="Verdana"/>
                <a:cs typeface="Verdana"/>
              </a:rPr>
              <a:t>yogurt.</a:t>
            </a:r>
            <a:endParaRPr sz="2500">
              <a:latin typeface="Verdana"/>
              <a:cs typeface="Verdana"/>
            </a:endParaRPr>
          </a:p>
          <a:p>
            <a:pPr marL="381635" marR="721995" indent="-365125">
              <a:lnSpc>
                <a:spcPct val="114999"/>
              </a:lnSpc>
              <a:buAutoNum type="arabicPeriod" startAt="5"/>
              <a:tabLst>
                <a:tab pos="383540" algn="l"/>
              </a:tabLst>
            </a:pPr>
            <a:r>
              <a:rPr dirty="0" sz="2500" spc="165">
                <a:latin typeface="Verdana"/>
                <a:cs typeface="Verdana"/>
              </a:rPr>
              <a:t>Consumers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often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prefer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35">
                <a:latin typeface="Verdana"/>
                <a:cs typeface="Verdana"/>
              </a:rPr>
              <a:t>the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convenience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90">
                <a:latin typeface="Verdana"/>
                <a:cs typeface="Verdana"/>
              </a:rPr>
              <a:t>and </a:t>
            </a:r>
            <a:r>
              <a:rPr dirty="0" sz="2500" spc="90">
                <a:latin typeface="Verdana"/>
                <a:cs typeface="Verdana"/>
              </a:rPr>
              <a:t>	</a:t>
            </a:r>
            <a:r>
              <a:rPr dirty="0" sz="2500" spc="210">
                <a:latin typeface="Verdana"/>
                <a:cs typeface="Verdana"/>
              </a:rPr>
              <a:t>accessibility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75">
                <a:latin typeface="Verdana"/>
                <a:cs typeface="Verdana"/>
              </a:rPr>
              <a:t>of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hypermarkets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20">
                <a:latin typeface="Verdana"/>
                <a:cs typeface="Verdana"/>
              </a:rPr>
              <a:t>or</a:t>
            </a:r>
            <a:r>
              <a:rPr dirty="0" sz="2500" spc="254">
                <a:latin typeface="Verdana"/>
                <a:cs typeface="Verdana"/>
              </a:rPr>
              <a:t> </a:t>
            </a:r>
            <a:r>
              <a:rPr dirty="0" sz="2500" spc="145">
                <a:latin typeface="Verdana"/>
                <a:cs typeface="Verdana"/>
              </a:rPr>
              <a:t>supermarkets</a:t>
            </a:r>
            <a:endParaRPr sz="2500">
              <a:latin typeface="Verdana"/>
              <a:cs typeface="Verdana"/>
            </a:endParaRPr>
          </a:p>
          <a:p>
            <a:pPr marL="383540" marR="451484">
              <a:lnSpc>
                <a:spcPct val="114999"/>
              </a:lnSpc>
            </a:pPr>
            <a:r>
              <a:rPr dirty="0" sz="2500" spc="114">
                <a:latin typeface="Verdana"/>
                <a:cs typeface="Verdana"/>
              </a:rPr>
              <a:t>when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70">
                <a:latin typeface="Verdana"/>
                <a:cs typeface="Verdana"/>
              </a:rPr>
              <a:t>purchasing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95">
                <a:latin typeface="Verdana"/>
                <a:cs typeface="Verdana"/>
              </a:rPr>
              <a:t>high-</a:t>
            </a:r>
            <a:r>
              <a:rPr dirty="0" sz="2500" spc="-625">
                <a:latin typeface="Verdana"/>
                <a:cs typeface="Verdana"/>
              </a:rPr>
              <a:t> </a:t>
            </a:r>
            <a:r>
              <a:rPr dirty="0" sz="2500" spc="200">
                <a:latin typeface="Verdana"/>
                <a:cs typeface="Verdana"/>
              </a:rPr>
              <a:t>protein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55">
                <a:latin typeface="Verdana"/>
                <a:cs typeface="Verdana"/>
              </a:rPr>
              <a:t>yogurt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30">
                <a:latin typeface="Verdana"/>
                <a:cs typeface="Verdana"/>
              </a:rPr>
              <a:t>due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50">
                <a:latin typeface="Verdana"/>
                <a:cs typeface="Verdana"/>
              </a:rPr>
              <a:t>to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10">
                <a:latin typeface="Verdana"/>
                <a:cs typeface="Verdana"/>
              </a:rPr>
              <a:t>the </a:t>
            </a:r>
            <a:r>
              <a:rPr dirty="0" sz="2500" spc="170">
                <a:latin typeface="Verdana"/>
                <a:cs typeface="Verdana"/>
              </a:rPr>
              <a:t>diverse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225">
                <a:latin typeface="Verdana"/>
                <a:cs typeface="Verdana"/>
              </a:rPr>
              <a:t>product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90">
                <a:latin typeface="Verdana"/>
                <a:cs typeface="Verdana"/>
              </a:rPr>
              <a:t>offerings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and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35">
                <a:latin typeface="Verdana"/>
                <a:cs typeface="Verdana"/>
              </a:rPr>
              <a:t>the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95">
                <a:latin typeface="Verdana"/>
                <a:cs typeface="Verdana"/>
              </a:rPr>
              <a:t>ability</a:t>
            </a:r>
            <a:r>
              <a:rPr dirty="0" sz="2500" spc="240">
                <a:latin typeface="Verdana"/>
                <a:cs typeface="Verdana"/>
              </a:rPr>
              <a:t> </a:t>
            </a:r>
            <a:r>
              <a:rPr dirty="0" sz="2500" spc="125">
                <a:latin typeface="Verdana"/>
                <a:cs typeface="Verdana"/>
              </a:rPr>
              <a:t>to</a:t>
            </a:r>
            <a:endParaRPr sz="2500">
              <a:latin typeface="Verdana"/>
              <a:cs typeface="Verdana"/>
            </a:endParaRPr>
          </a:p>
          <a:p>
            <a:pPr marL="383540">
              <a:lnSpc>
                <a:spcPct val="100000"/>
              </a:lnSpc>
              <a:spcBef>
                <a:spcPts val="450"/>
              </a:spcBef>
            </a:pPr>
            <a:r>
              <a:rPr dirty="0" sz="2500" spc="175">
                <a:latin typeface="Verdana"/>
                <a:cs typeface="Verdana"/>
              </a:rPr>
              <a:t>compare</a:t>
            </a:r>
            <a:r>
              <a:rPr dirty="0" sz="2500" spc="245">
                <a:latin typeface="Verdana"/>
                <a:cs typeface="Verdana"/>
              </a:rPr>
              <a:t> </a:t>
            </a:r>
            <a:r>
              <a:rPr dirty="0" sz="2500" spc="114">
                <a:latin typeface="Verdana"/>
                <a:cs typeface="Verdana"/>
              </a:rPr>
              <a:t>and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95">
                <a:latin typeface="Verdana"/>
                <a:cs typeface="Verdana"/>
              </a:rPr>
              <a:t>select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65">
                <a:latin typeface="Verdana"/>
                <a:cs typeface="Verdana"/>
              </a:rPr>
              <a:t>from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60">
                <a:latin typeface="Verdana"/>
                <a:cs typeface="Verdana"/>
              </a:rPr>
              <a:t>various</a:t>
            </a:r>
            <a:r>
              <a:rPr dirty="0" sz="2500" spc="250">
                <a:latin typeface="Verdana"/>
                <a:cs typeface="Verdana"/>
              </a:rPr>
              <a:t> </a:t>
            </a:r>
            <a:r>
              <a:rPr dirty="0" sz="2500" spc="130">
                <a:latin typeface="Verdana"/>
                <a:cs typeface="Verdana"/>
              </a:rPr>
              <a:t>brands.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90631" y="5922660"/>
            <a:ext cx="5238749" cy="25336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http://tinyurl.com/2r8mjbh3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DAF6lp4M_Eg,BAFWDJyds2Y</cp:keywords>
  <dc:title>High Protein Yogurt Market Report 2024</dc:title>
  <dcterms:created xsi:type="dcterms:W3CDTF">2024-01-22T08:38:41Z</dcterms:created>
  <dcterms:modified xsi:type="dcterms:W3CDTF">2024-01-22T08:38:41Z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2024-01-22T00:00:00Z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