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Semi-Bold" panose="020B0604020202020204" charset="0"/>
      <p:regular r:id="rId12"/>
    </p:embeddedFont>
    <p:embeddedFont>
      <p:font typeface="Canva Sans" panose="020B0604020202020204" charset="0"/>
      <p:regular r:id="rId13"/>
    </p:embeddedFont>
    <p:embeddedFont>
      <p:font typeface="Canva Sans Bold" panose="020B0604020202020204" charset="0"/>
      <p:regular r:id="rId14"/>
    </p:embeddedFont>
    <p:embeddedFont>
      <p:font typeface="DM Sans" pitchFamily="2" charset="0"/>
      <p:regular r:id="rId15"/>
    </p:embeddedFont>
    <p:embeddedFont>
      <p:font typeface="Garet Bold" panose="020B0604020202020204" charset="0"/>
      <p:regular r:id="rId16"/>
    </p:embeddedFont>
    <p:embeddedFont>
      <p:font typeface="Georgia Pro Bold" panose="020B0604020202020204" charset="0"/>
      <p:regular r:id="rId17"/>
    </p:embeddedFont>
    <p:embeddedFont>
      <p:font typeface="Lato" panose="020F0502020204030203" pitchFamily="34" charset="0"/>
      <p:regular r:id="rId18"/>
    </p:embeddedFont>
    <p:embeddedFont>
      <p:font typeface="Lato Bold" panose="020F0502020204030203" charset="0"/>
      <p:regular r:id="rId19"/>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4/18/2024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4/18/2024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4/18/2024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4/18/2024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4/18/2024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4/18/2024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4/18/2024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 Id="rId3" Type="http://schemas.openxmlformats.org/officeDocument/2006/relationships/image" Target="../media/image7.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9.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13.jpeg" /><Relationship Id="rId6" Type="http://schemas.openxmlformats.org/officeDocument/2006/relationships/image" Target="../media/image14.jpeg" /><Relationship Id="rId7" Type="http://schemas.openxmlformats.org/officeDocument/2006/relationships/image" Target="../media/image15.jpeg" /><Relationship Id="rId8" Type="http://schemas.openxmlformats.org/officeDocument/2006/relationships/image" Target="../media/image1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7.jpeg" /><Relationship Id="rId3" Type="http://schemas.openxmlformats.org/officeDocument/2006/relationships/image" Target="../media/image18.jpeg" /><Relationship Id="rId4" Type="http://schemas.openxmlformats.org/officeDocument/2006/relationships/hyperlink" Target="https://shorturl.at/egvP6" TargetMode="External" /><Relationship Id="rId5" Type="http://schemas.openxmlformats.org/officeDocument/2006/relationships/hyperlink" Target="https://www.cognitivemarketresearch.com/Herbs-and-Spices-market-report" TargetMode="External" /><Relationship Id="rId6"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010" b="-76767"/>
            </a:stretch>
          </a:blipFill>
        </p:spPr>
        <p:txBody>
          <a:bodyPr/>
          <a:lstStyle/>
          <a:p/>
        </p:txBody>
      </p:sp>
      <p:sp>
        <p:nvSpPr>
          <p:cNvPr id="3" name="TextBox 3"/>
          <p:cNvSpPr txBox="1"/>
          <p:nvPr/>
        </p:nvSpPr>
        <p:spPr>
          <a:xfrm>
            <a:off x="1981200" y="5600700"/>
            <a:ext cx="14745247" cy="2154436"/>
          </a:xfrm>
          <a:prstGeom prst="rect">
            <a:avLst/>
          </a:prstGeom>
        </p:spPr>
        <p:txBody>
          <a:bodyPr wrap="square" lIns="0" tIns="0" rIns="0" bIns="0" rtlCol="0" anchor="t">
            <a:spAutoFit/>
          </a:bodyPr>
          <a:lstStyle/>
          <a:p>
            <a:pPr algn="ctr">
              <a:lnSpc>
                <a:spcPts val="8373"/>
              </a:lnSpc>
            </a:pPr>
            <a:r>
              <a:rPr lang="en-US" sz="7899">
                <a:solidFill>
                  <a:srgbClr val="FFFFFF"/>
                </a:solidFill>
                <a:latin typeface="Canva Sans"/>
              </a:rPr>
              <a:t>HERBS AND SPICES </a:t>
            </a:r>
          </a:p>
          <a:p>
            <a:pPr algn="ctr">
              <a:lnSpc>
                <a:spcPts val="8373"/>
              </a:lnSpc>
            </a:pPr>
            <a:r>
              <a:rPr lang="en-US" sz="7899">
                <a:solidFill>
                  <a:srgbClr val="FFFFFF"/>
                </a:solidFill>
                <a:latin typeface="Canva Sans"/>
              </a:rPr>
              <a:t>MARKET REPORT </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5488" b="-3030"/>
            </a:stretch>
          </a:blipFill>
        </p:spPr>
        <p:txBody>
          <a:bodyPr/>
          <a:lstStyle/>
          <a:p/>
        </p:txBody>
      </p:sp>
      <p:sp>
        <p:nvSpPr>
          <p:cNvPr id="3" name="TextBox 3"/>
          <p:cNvSpPr txBox="1"/>
          <p:nvPr/>
        </p:nvSpPr>
        <p:spPr>
          <a:xfrm>
            <a:off x="5771018" y="1621848"/>
            <a:ext cx="6745964" cy="876320"/>
          </a:xfrm>
          <a:prstGeom prst="rect">
            <a:avLst/>
          </a:prstGeom>
        </p:spPr>
        <p:txBody>
          <a:bodyPr lIns="0" tIns="0" rIns="0" bIns="0" rtlCol="0" anchor="t">
            <a:spAutoFit/>
          </a:bodyPr>
          <a:lstStyle/>
          <a:p>
            <a:pPr algn="ctr">
              <a:lnSpc>
                <a:spcPts val="6300"/>
              </a:lnSpc>
            </a:pPr>
            <a:r>
              <a:rPr lang="en-US" sz="7000">
                <a:solidFill>
                  <a:srgbClr val="503021"/>
                </a:solidFill>
                <a:latin typeface="DM Sans"/>
              </a:rPr>
              <a:t>INTRODUCTION</a:t>
            </a:r>
          </a:p>
        </p:txBody>
      </p:sp>
      <p:sp>
        <p:nvSpPr>
          <p:cNvPr id="4" name="TextBox 4"/>
          <p:cNvSpPr txBox="1"/>
          <p:nvPr/>
        </p:nvSpPr>
        <p:spPr>
          <a:xfrm>
            <a:off x="5429250" y="2964180"/>
            <a:ext cx="8442614" cy="4406265"/>
          </a:xfrm>
          <a:prstGeom prst="rect">
            <a:avLst/>
          </a:prstGeom>
        </p:spPr>
        <p:txBody>
          <a:bodyPr lIns="0" tIns="0" rIns="0" bIns="0" rtlCol="0" anchor="t">
            <a:spAutoFit/>
          </a:bodyPr>
          <a:lstStyle/>
          <a:p>
            <a:pPr>
              <a:lnSpc>
                <a:spcPts val="3180"/>
              </a:lnSpc>
              <a:spcBef>
                <a:spcPct val="0"/>
              </a:spcBef>
            </a:pPr>
            <a:r>
              <a:rPr lang="en-US" sz="3000">
                <a:solidFill>
                  <a:srgbClr val="503021"/>
                </a:solidFill>
                <a:latin typeface="Canva Sans"/>
              </a:rPr>
              <a:t>Spices are natural plant products used to improve the flavour, aroma, taste and color of food products. They are also used in beverages, liquors, and pharmaceutical, cosmetic and perfumery products. Herbs are the group of plants consumed for macronutrients with savory and aromatic properties and are used for flavouring, garnishing of food and also for medicinal purpose. Thus, herbs and spices have been used for cooking and medicinal purpose.</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sp>
        <p:nvSpPr>
          <p:cNvPr id="3" name="TextBox 3"/>
          <p:cNvSpPr txBox="1"/>
          <p:nvPr/>
        </p:nvSpPr>
        <p:spPr>
          <a:xfrm>
            <a:off x="9826315" y="1120392"/>
            <a:ext cx="7963503" cy="857248"/>
          </a:xfrm>
          <a:prstGeom prst="rect">
            <a:avLst/>
          </a:prstGeom>
        </p:spPr>
        <p:txBody>
          <a:bodyPr lIns="0" tIns="0" rIns="0" bIns="0" rtlCol="0" anchor="t">
            <a:spAutoFit/>
          </a:bodyPr>
          <a:lstStyle/>
          <a:p>
            <a:pPr algn="ctr">
              <a:lnSpc>
                <a:spcPts val="6299"/>
              </a:lnSpc>
            </a:pPr>
            <a:r>
              <a:rPr lang="en-US" sz="6999">
                <a:solidFill>
                  <a:srgbClr val="000000"/>
                </a:solidFill>
                <a:latin typeface="DM Sans"/>
              </a:rPr>
              <a:t>KEY INSIGHTS</a:t>
            </a:r>
          </a:p>
        </p:txBody>
      </p:sp>
      <p:sp>
        <p:nvSpPr>
          <p:cNvPr id="4" name="Freeform 4"/>
          <p:cNvSpPr/>
          <p:nvPr/>
        </p:nvSpPr>
        <p:spPr>
          <a:xfrm>
            <a:off x="10054774" y="7399673"/>
            <a:ext cx="7512380" cy="2331264"/>
          </a:xfrm>
          <a:custGeom>
            <a:rect l="l" t="t" r="r" b="b"/>
            <a:pathLst>
              <a:path w="7512379" h="2331264">
                <a:moveTo>
                  <a:pt x="0" y="0"/>
                </a:moveTo>
                <a:lnTo>
                  <a:pt x="7512380" y="0"/>
                </a:lnTo>
                <a:lnTo>
                  <a:pt x="7512380" y="2331264"/>
                </a:lnTo>
                <a:lnTo>
                  <a:pt x="0" y="2331264"/>
                </a:lnTo>
                <a:lnTo>
                  <a:pt x="0" y="0"/>
                </a:lnTo>
                <a:close/>
              </a:path>
            </a:pathLst>
          </a:custGeom>
          <a:blipFill>
            <a:blip r:embed="rId3">
              <a:alphaModFix amt="40000"/>
              <a:extLst>
                <a:ext uri="{96DAC541-7B7A-43D3-8B79-37D633B846F1}">
                  <asvg:svgBlip xmlns:asvg="http://schemas.microsoft.com/office/drawing/2016/SVG/main" r:embed="rId4"/>
                </a:ext>
              </a:extLst>
            </a:blip>
            <a:stretch>
              <a:fillRect t="-154842"/>
            </a:stretch>
          </a:blipFill>
        </p:spPr>
        <p:txBody>
          <a:bodyPr/>
          <a:lstStyle/>
          <a:p/>
        </p:txBody>
      </p:sp>
      <p:grpSp>
        <p:nvGrpSpPr>
          <p:cNvPr id="5" name="Group 5"/>
          <p:cNvGrpSpPr/>
          <p:nvPr/>
        </p:nvGrpSpPr>
        <p:grpSpPr>
          <a:xfrm>
            <a:off x="9826315" y="7157041"/>
            <a:ext cx="7969297" cy="1585500"/>
            <a:chExt cx="2156186" cy="428975"/>
          </a:xfrm>
        </p:grpSpPr>
        <p:sp>
          <p:nvSpPr>
            <p:cNvPr id="6" name="Freeform 6"/>
            <p:cNvSpPr/>
            <p:nvPr/>
          </p:nvSpPr>
          <p:spPr>
            <a:xfrm>
              <a:off x="0" y="0"/>
              <a:ext cx="2156186" cy="428975"/>
            </a:xfrm>
            <a:custGeom>
              <a:rect l="l" t="t" r="r" b="b"/>
              <a:pathLst>
                <a:path w="2156186" h="428975">
                  <a:moveTo>
                    <a:pt x="29144" y="0"/>
                  </a:moveTo>
                  <a:lnTo>
                    <a:pt x="2127042" y="0"/>
                  </a:lnTo>
                  <a:cubicBezTo>
                    <a:pt x="2143138" y="0"/>
                    <a:pt x="2156186" y="13048"/>
                    <a:pt x="2156186" y="29144"/>
                  </a:cubicBezTo>
                  <a:lnTo>
                    <a:pt x="2156186" y="399831"/>
                  </a:lnTo>
                  <a:cubicBezTo>
                    <a:pt x="2156186" y="415927"/>
                    <a:pt x="2143138" y="428975"/>
                    <a:pt x="2127042" y="428975"/>
                  </a:cubicBezTo>
                  <a:lnTo>
                    <a:pt x="29144" y="428975"/>
                  </a:lnTo>
                  <a:cubicBezTo>
                    <a:pt x="13048" y="428975"/>
                    <a:pt x="0" y="415927"/>
                    <a:pt x="0" y="399831"/>
                  </a:cubicBezTo>
                  <a:lnTo>
                    <a:pt x="0" y="29144"/>
                  </a:lnTo>
                  <a:cubicBezTo>
                    <a:pt x="0" y="13048"/>
                    <a:pt x="13048" y="0"/>
                    <a:pt x="29144" y="0"/>
                  </a:cubicBezTo>
                  <a:close/>
                </a:path>
              </a:pathLst>
            </a:custGeom>
            <a:solidFill>
              <a:srgbClr val="6D4A2E"/>
            </a:solidFill>
          </p:spPr>
          <p:txBody>
            <a:bodyPr/>
            <a:lstStyle/>
            <a:p/>
          </p:txBody>
        </p:sp>
        <p:sp>
          <p:nvSpPr>
            <p:cNvPr id="7" name="TextBox 7"/>
            <p:cNvSpPr txBox="1"/>
            <p:nvPr/>
          </p:nvSpPr>
          <p:spPr>
            <a:xfrm>
              <a:off x="0" y="-38100"/>
              <a:ext cx="2156186" cy="467075"/>
            </a:xfrm>
            <a:prstGeom prst="rect">
              <a:avLst/>
            </a:prstGeom>
          </p:spPr>
          <p:txBody>
            <a:bodyPr lIns="45720" tIns="45720" rIns="45720" bIns="45720" rtlCol="0" anchor="ctr"/>
            <a:lstStyle/>
            <a:p>
              <a:pPr algn="ctr">
                <a:lnSpc>
                  <a:spcPts val="2823"/>
                </a:lnSpc>
              </a:pPr>
              <a:endParaRPr/>
            </a:p>
          </p:txBody>
        </p:sp>
      </p:grpSp>
      <p:sp>
        <p:nvSpPr>
          <p:cNvPr id="8" name="Freeform 8"/>
          <p:cNvSpPr/>
          <p:nvPr/>
        </p:nvSpPr>
        <p:spPr>
          <a:xfrm>
            <a:off x="10054774" y="5378958"/>
            <a:ext cx="7512380" cy="2331264"/>
          </a:xfrm>
          <a:custGeom>
            <a:rect l="l" t="t" r="r" b="b"/>
            <a:pathLst>
              <a:path w="7512379" h="2331264">
                <a:moveTo>
                  <a:pt x="0" y="0"/>
                </a:moveTo>
                <a:lnTo>
                  <a:pt x="7512380" y="0"/>
                </a:lnTo>
                <a:lnTo>
                  <a:pt x="7512380" y="2331264"/>
                </a:lnTo>
                <a:lnTo>
                  <a:pt x="0" y="2331264"/>
                </a:lnTo>
                <a:lnTo>
                  <a:pt x="0" y="0"/>
                </a:lnTo>
                <a:close/>
              </a:path>
            </a:pathLst>
          </a:custGeom>
          <a:blipFill>
            <a:blip r:embed="rId3">
              <a:alphaModFix amt="40000"/>
              <a:extLst>
                <a:ext uri="{96DAC541-7B7A-43D3-8B79-37D633B846F1}">
                  <asvg:svgBlip xmlns:asvg="http://schemas.microsoft.com/office/drawing/2016/SVG/main" r:embed="rId4"/>
                </a:ext>
              </a:extLst>
            </a:blip>
            <a:stretch>
              <a:fillRect t="-154842"/>
            </a:stretch>
          </a:blipFill>
        </p:spPr>
        <p:txBody>
          <a:bodyPr/>
          <a:lstStyle/>
          <a:p/>
        </p:txBody>
      </p:sp>
      <p:grpSp>
        <p:nvGrpSpPr>
          <p:cNvPr id="9" name="Group 9"/>
          <p:cNvGrpSpPr/>
          <p:nvPr/>
        </p:nvGrpSpPr>
        <p:grpSpPr>
          <a:xfrm>
            <a:off x="9826315" y="5138841"/>
            <a:ext cx="7969297" cy="1585500"/>
            <a:chExt cx="2156186" cy="428975"/>
          </a:xfrm>
        </p:grpSpPr>
        <p:sp>
          <p:nvSpPr>
            <p:cNvPr id="10" name="Freeform 10"/>
            <p:cNvSpPr/>
            <p:nvPr/>
          </p:nvSpPr>
          <p:spPr>
            <a:xfrm>
              <a:off x="0" y="0"/>
              <a:ext cx="2156186" cy="428975"/>
            </a:xfrm>
            <a:custGeom>
              <a:rect l="l" t="t" r="r" b="b"/>
              <a:pathLst>
                <a:path w="2156186" h="428975">
                  <a:moveTo>
                    <a:pt x="29144" y="0"/>
                  </a:moveTo>
                  <a:lnTo>
                    <a:pt x="2127042" y="0"/>
                  </a:lnTo>
                  <a:cubicBezTo>
                    <a:pt x="2143138" y="0"/>
                    <a:pt x="2156186" y="13048"/>
                    <a:pt x="2156186" y="29144"/>
                  </a:cubicBezTo>
                  <a:lnTo>
                    <a:pt x="2156186" y="399831"/>
                  </a:lnTo>
                  <a:cubicBezTo>
                    <a:pt x="2156186" y="415927"/>
                    <a:pt x="2143138" y="428975"/>
                    <a:pt x="2127042" y="428975"/>
                  </a:cubicBezTo>
                  <a:lnTo>
                    <a:pt x="29144" y="428975"/>
                  </a:lnTo>
                  <a:cubicBezTo>
                    <a:pt x="13048" y="428975"/>
                    <a:pt x="0" y="415927"/>
                    <a:pt x="0" y="399831"/>
                  </a:cubicBezTo>
                  <a:lnTo>
                    <a:pt x="0" y="29144"/>
                  </a:lnTo>
                  <a:cubicBezTo>
                    <a:pt x="0" y="13048"/>
                    <a:pt x="13048" y="0"/>
                    <a:pt x="29144" y="0"/>
                  </a:cubicBezTo>
                  <a:close/>
                </a:path>
              </a:pathLst>
            </a:custGeom>
            <a:solidFill>
              <a:srgbClr val="6D4A2E"/>
            </a:solidFill>
          </p:spPr>
          <p:txBody>
            <a:bodyPr/>
            <a:lstStyle/>
            <a:p/>
          </p:txBody>
        </p:sp>
        <p:sp>
          <p:nvSpPr>
            <p:cNvPr id="11" name="TextBox 11"/>
            <p:cNvSpPr txBox="1"/>
            <p:nvPr/>
          </p:nvSpPr>
          <p:spPr>
            <a:xfrm>
              <a:off x="0" y="-38100"/>
              <a:ext cx="2156186" cy="467075"/>
            </a:xfrm>
            <a:prstGeom prst="rect">
              <a:avLst/>
            </a:prstGeom>
          </p:spPr>
          <p:txBody>
            <a:bodyPr lIns="45720" tIns="45720" rIns="45720" bIns="45720" rtlCol="0" anchor="ctr"/>
            <a:lstStyle/>
            <a:p>
              <a:pPr algn="ctr">
                <a:lnSpc>
                  <a:spcPts val="2823"/>
                </a:lnSpc>
              </a:pPr>
              <a:endParaRPr/>
            </a:p>
          </p:txBody>
        </p:sp>
      </p:grpSp>
      <p:sp>
        <p:nvSpPr>
          <p:cNvPr id="12" name="Freeform 12"/>
          <p:cNvSpPr/>
          <p:nvPr/>
        </p:nvSpPr>
        <p:spPr>
          <a:xfrm>
            <a:off x="10054774" y="3361522"/>
            <a:ext cx="7512380" cy="2331264"/>
          </a:xfrm>
          <a:custGeom>
            <a:rect l="l" t="t" r="r" b="b"/>
            <a:pathLst>
              <a:path w="7512379" h="2331264">
                <a:moveTo>
                  <a:pt x="0" y="0"/>
                </a:moveTo>
                <a:lnTo>
                  <a:pt x="7512380" y="0"/>
                </a:lnTo>
                <a:lnTo>
                  <a:pt x="7512380" y="2331264"/>
                </a:lnTo>
                <a:lnTo>
                  <a:pt x="0" y="2331264"/>
                </a:lnTo>
                <a:lnTo>
                  <a:pt x="0" y="0"/>
                </a:lnTo>
                <a:close/>
              </a:path>
            </a:pathLst>
          </a:custGeom>
          <a:blipFill>
            <a:blip r:embed="rId3">
              <a:alphaModFix amt="40000"/>
              <a:extLst>
                <a:ext uri="{96DAC541-7B7A-43D3-8B79-37D633B846F1}">
                  <asvg:svgBlip xmlns:asvg="http://schemas.microsoft.com/office/drawing/2016/SVG/main" r:embed="rId4"/>
                </a:ext>
              </a:extLst>
            </a:blip>
            <a:stretch>
              <a:fillRect t="-154842"/>
            </a:stretch>
          </a:blipFill>
        </p:spPr>
        <p:txBody>
          <a:bodyPr/>
          <a:lstStyle/>
          <a:p/>
        </p:txBody>
      </p:sp>
      <p:grpSp>
        <p:nvGrpSpPr>
          <p:cNvPr id="13" name="Group 13"/>
          <p:cNvGrpSpPr/>
          <p:nvPr/>
        </p:nvGrpSpPr>
        <p:grpSpPr>
          <a:xfrm>
            <a:off x="9826315" y="3120641"/>
            <a:ext cx="7969297" cy="1585500"/>
            <a:chExt cx="2156186" cy="428975"/>
          </a:xfrm>
        </p:grpSpPr>
        <p:sp>
          <p:nvSpPr>
            <p:cNvPr id="14" name="Freeform 14"/>
            <p:cNvSpPr/>
            <p:nvPr/>
          </p:nvSpPr>
          <p:spPr>
            <a:xfrm>
              <a:off x="0" y="0"/>
              <a:ext cx="2156186" cy="428975"/>
            </a:xfrm>
            <a:custGeom>
              <a:rect l="l" t="t" r="r" b="b"/>
              <a:pathLst>
                <a:path w="2156186" h="428975">
                  <a:moveTo>
                    <a:pt x="29144" y="0"/>
                  </a:moveTo>
                  <a:lnTo>
                    <a:pt x="2127042" y="0"/>
                  </a:lnTo>
                  <a:cubicBezTo>
                    <a:pt x="2143138" y="0"/>
                    <a:pt x="2156186" y="13048"/>
                    <a:pt x="2156186" y="29144"/>
                  </a:cubicBezTo>
                  <a:lnTo>
                    <a:pt x="2156186" y="399831"/>
                  </a:lnTo>
                  <a:cubicBezTo>
                    <a:pt x="2156186" y="415927"/>
                    <a:pt x="2143138" y="428975"/>
                    <a:pt x="2127042" y="428975"/>
                  </a:cubicBezTo>
                  <a:lnTo>
                    <a:pt x="29144" y="428975"/>
                  </a:lnTo>
                  <a:cubicBezTo>
                    <a:pt x="13048" y="428975"/>
                    <a:pt x="0" y="415927"/>
                    <a:pt x="0" y="399831"/>
                  </a:cubicBezTo>
                  <a:lnTo>
                    <a:pt x="0" y="29144"/>
                  </a:lnTo>
                  <a:cubicBezTo>
                    <a:pt x="0" y="13048"/>
                    <a:pt x="13048" y="0"/>
                    <a:pt x="29144" y="0"/>
                  </a:cubicBezTo>
                  <a:close/>
                </a:path>
              </a:pathLst>
            </a:custGeom>
            <a:solidFill>
              <a:srgbClr val="6D4A2E"/>
            </a:solidFill>
          </p:spPr>
          <p:txBody>
            <a:bodyPr/>
            <a:lstStyle/>
            <a:p/>
          </p:txBody>
        </p:sp>
        <p:sp>
          <p:nvSpPr>
            <p:cNvPr id="15" name="TextBox 15"/>
            <p:cNvSpPr txBox="1"/>
            <p:nvPr/>
          </p:nvSpPr>
          <p:spPr>
            <a:xfrm>
              <a:off x="0" y="-38100"/>
              <a:ext cx="2156186" cy="467075"/>
            </a:xfrm>
            <a:prstGeom prst="rect">
              <a:avLst/>
            </a:prstGeom>
          </p:spPr>
          <p:txBody>
            <a:bodyPr lIns="45720" tIns="45720" rIns="45720" bIns="45720" rtlCol="0" anchor="ctr"/>
            <a:lstStyle/>
            <a:p>
              <a:pPr algn="ctr">
                <a:lnSpc>
                  <a:spcPts val="2823"/>
                </a:lnSpc>
              </a:pPr>
              <a:endParaRPr/>
            </a:p>
          </p:txBody>
        </p:sp>
      </p:grpSp>
      <p:sp>
        <p:nvSpPr>
          <p:cNvPr id="16" name="AutoShape 16"/>
          <p:cNvSpPr/>
          <p:nvPr/>
        </p:nvSpPr>
        <p:spPr>
          <a:xfrm flipH="1" flipV="1">
            <a:off x="11479101" y="3496733"/>
            <a:ext cx="0" cy="833315"/>
          </a:xfrm>
          <a:prstGeom prst="line">
            <a:avLst/>
          </a:prstGeom>
          <a:ln w="28575" cap="flat">
            <a:solidFill>
              <a:srgbClr val="FFFFFF"/>
            </a:solidFill>
            <a:prstDash val="solid"/>
            <a:headEnd type="none" w="sm" len="sm"/>
            <a:tailEnd type="none" w="sm" len="sm"/>
          </a:ln>
        </p:spPr>
        <p:txBody>
          <a:bodyPr/>
          <a:lstStyle/>
          <a:p/>
        </p:txBody>
      </p:sp>
      <p:sp>
        <p:nvSpPr>
          <p:cNvPr id="17" name="AutoShape 17"/>
          <p:cNvSpPr/>
          <p:nvPr/>
        </p:nvSpPr>
        <p:spPr>
          <a:xfrm flipH="1" flipV="1">
            <a:off x="11479101" y="5514933"/>
            <a:ext cx="0" cy="833315"/>
          </a:xfrm>
          <a:prstGeom prst="line">
            <a:avLst/>
          </a:prstGeom>
          <a:ln w="28575" cap="flat">
            <a:solidFill>
              <a:srgbClr val="FFFFFF"/>
            </a:solidFill>
            <a:prstDash val="solid"/>
            <a:headEnd type="none" w="sm" len="sm"/>
            <a:tailEnd type="none" w="sm" len="sm"/>
          </a:ln>
        </p:spPr>
        <p:txBody>
          <a:bodyPr/>
          <a:lstStyle/>
          <a:p/>
        </p:txBody>
      </p:sp>
      <p:sp>
        <p:nvSpPr>
          <p:cNvPr id="18" name="AutoShape 18"/>
          <p:cNvSpPr/>
          <p:nvPr/>
        </p:nvSpPr>
        <p:spPr>
          <a:xfrm flipH="1" flipV="1">
            <a:off x="11479101" y="7533133"/>
            <a:ext cx="0" cy="833315"/>
          </a:xfrm>
          <a:prstGeom prst="line">
            <a:avLst/>
          </a:prstGeom>
          <a:ln w="28575" cap="flat">
            <a:solidFill>
              <a:srgbClr val="FFFFFF"/>
            </a:solidFill>
            <a:prstDash val="solid"/>
            <a:headEnd type="none" w="sm" len="sm"/>
            <a:tailEnd type="none" w="sm" len="sm"/>
          </a:ln>
        </p:spPr>
        <p:txBody>
          <a:bodyPr/>
          <a:lstStyle/>
          <a:p/>
        </p:txBody>
      </p:sp>
      <p:sp>
        <p:nvSpPr>
          <p:cNvPr id="19" name="TextBox 19"/>
          <p:cNvSpPr txBox="1"/>
          <p:nvPr/>
        </p:nvSpPr>
        <p:spPr>
          <a:xfrm>
            <a:off x="11641101" y="3251895"/>
            <a:ext cx="5799480" cy="1209724"/>
          </a:xfrm>
          <a:prstGeom prst="rect">
            <a:avLst/>
          </a:prstGeom>
        </p:spPr>
        <p:txBody>
          <a:bodyPr lIns="0" tIns="0" rIns="0" bIns="0" rtlCol="0" anchor="t">
            <a:spAutoFit/>
          </a:bodyPr>
          <a:lstStyle/>
          <a:p>
            <a:pPr algn="ctr">
              <a:lnSpc>
                <a:spcPts val="4805"/>
              </a:lnSpc>
            </a:pPr>
            <a:r>
              <a:rPr lang="en-US" sz="3432" spc="109">
                <a:solidFill>
                  <a:srgbClr val="FFFFFF"/>
                </a:solidFill>
                <a:latin typeface="Barlow Semi-Bold"/>
              </a:rPr>
              <a:t>MARKET SIZE</a:t>
            </a:r>
          </a:p>
          <a:p>
            <a:pPr algn="ctr">
              <a:lnSpc>
                <a:spcPts val="4805"/>
              </a:lnSpc>
              <a:spcBef>
                <a:spcPct val="0"/>
              </a:spcBef>
            </a:pPr>
            <a:r>
              <a:rPr lang="en-US" sz="3432" spc="109">
                <a:solidFill>
                  <a:srgbClr val="FFFFFF"/>
                </a:solidFill>
                <a:latin typeface="Barlow Semi-Bold"/>
              </a:rPr>
              <a:t>US$ 243 Billion</a:t>
            </a:r>
          </a:p>
        </p:txBody>
      </p:sp>
      <p:sp>
        <p:nvSpPr>
          <p:cNvPr id="20" name="TextBox 20"/>
          <p:cNvSpPr txBox="1"/>
          <p:nvPr/>
        </p:nvSpPr>
        <p:spPr>
          <a:xfrm>
            <a:off x="11641101" y="5288629"/>
            <a:ext cx="5799480" cy="1209724"/>
          </a:xfrm>
          <a:prstGeom prst="rect">
            <a:avLst/>
          </a:prstGeom>
        </p:spPr>
        <p:txBody>
          <a:bodyPr lIns="0" tIns="0" rIns="0" bIns="0" rtlCol="0" anchor="t">
            <a:spAutoFit/>
          </a:bodyPr>
          <a:lstStyle/>
          <a:p>
            <a:pPr algn="ctr">
              <a:lnSpc>
                <a:spcPts val="4805"/>
              </a:lnSpc>
            </a:pPr>
            <a:r>
              <a:rPr lang="en-US" sz="3432" spc="109">
                <a:solidFill>
                  <a:srgbClr val="FFFFFF"/>
                </a:solidFill>
                <a:latin typeface="Barlow Semi-Bold"/>
              </a:rPr>
              <a:t>FORECAST</a:t>
            </a:r>
          </a:p>
          <a:p>
            <a:pPr algn="ctr">
              <a:lnSpc>
                <a:spcPts val="4805"/>
              </a:lnSpc>
              <a:spcBef>
                <a:spcPct val="0"/>
              </a:spcBef>
            </a:pPr>
            <a:r>
              <a:rPr lang="en-US" sz="3432" spc="109">
                <a:solidFill>
                  <a:srgbClr val="FFFFFF"/>
                </a:solidFill>
                <a:latin typeface="Barlow Semi-Bold"/>
              </a:rPr>
              <a:t>$8,479.71 Million</a:t>
            </a:r>
          </a:p>
        </p:txBody>
      </p:sp>
      <p:sp>
        <p:nvSpPr>
          <p:cNvPr id="21" name="TextBox 21"/>
          <p:cNvSpPr txBox="1"/>
          <p:nvPr/>
        </p:nvSpPr>
        <p:spPr>
          <a:xfrm>
            <a:off x="11641101" y="7323473"/>
            <a:ext cx="5799480" cy="1209724"/>
          </a:xfrm>
          <a:prstGeom prst="rect">
            <a:avLst/>
          </a:prstGeom>
        </p:spPr>
        <p:txBody>
          <a:bodyPr lIns="0" tIns="0" rIns="0" bIns="0" rtlCol="0" anchor="t">
            <a:spAutoFit/>
          </a:bodyPr>
          <a:lstStyle/>
          <a:p>
            <a:pPr algn="ctr">
              <a:lnSpc>
                <a:spcPts val="4805"/>
              </a:lnSpc>
            </a:pPr>
            <a:r>
              <a:rPr lang="en-US" sz="3432" spc="109">
                <a:solidFill>
                  <a:srgbClr val="FFFFFF"/>
                </a:solidFill>
                <a:latin typeface="Barlow Semi-Bold"/>
              </a:rPr>
              <a:t>CAGR</a:t>
            </a:r>
          </a:p>
          <a:p>
            <a:pPr algn="ctr">
              <a:lnSpc>
                <a:spcPts val="4805"/>
              </a:lnSpc>
              <a:spcBef>
                <a:spcPct val="0"/>
              </a:spcBef>
            </a:pPr>
            <a:r>
              <a:rPr lang="en-US" sz="3432" spc="109">
                <a:solidFill>
                  <a:srgbClr val="FFFFFF"/>
                </a:solidFill>
                <a:latin typeface="Barlow Semi-Bold"/>
              </a:rPr>
              <a:t>4.31%</a:t>
            </a:r>
          </a:p>
        </p:txBody>
      </p:sp>
      <p:sp>
        <p:nvSpPr>
          <p:cNvPr id="22" name="TextBox 22"/>
          <p:cNvSpPr txBox="1"/>
          <p:nvPr/>
        </p:nvSpPr>
        <p:spPr>
          <a:xfrm>
            <a:off x="9954013" y="3622610"/>
            <a:ext cx="1441764" cy="599365"/>
          </a:xfrm>
          <a:prstGeom prst="rect">
            <a:avLst/>
          </a:prstGeom>
        </p:spPr>
        <p:txBody>
          <a:bodyPr lIns="0" tIns="0" rIns="0" bIns="0" rtlCol="0" anchor="t">
            <a:spAutoFit/>
          </a:bodyPr>
          <a:lstStyle/>
          <a:p>
            <a:pPr algn="ctr">
              <a:lnSpc>
                <a:spcPts val="4805"/>
              </a:lnSpc>
              <a:spcBef>
                <a:spcPct val="0"/>
              </a:spcBef>
            </a:pPr>
            <a:r>
              <a:rPr lang="en-US" sz="3432" spc="109">
                <a:solidFill>
                  <a:srgbClr val="FFFFFF"/>
                </a:solidFill>
                <a:latin typeface="Barlow Semi-Bold"/>
              </a:rPr>
              <a:t>2022</a:t>
            </a:r>
          </a:p>
        </p:txBody>
      </p:sp>
      <p:sp>
        <p:nvSpPr>
          <p:cNvPr id="23" name="TextBox 23"/>
          <p:cNvSpPr txBox="1"/>
          <p:nvPr/>
        </p:nvSpPr>
        <p:spPr>
          <a:xfrm>
            <a:off x="10020988" y="5616586"/>
            <a:ext cx="1441764" cy="599365"/>
          </a:xfrm>
          <a:prstGeom prst="rect">
            <a:avLst/>
          </a:prstGeom>
        </p:spPr>
        <p:txBody>
          <a:bodyPr lIns="0" tIns="0" rIns="0" bIns="0" rtlCol="0" anchor="t">
            <a:spAutoFit/>
          </a:bodyPr>
          <a:lstStyle/>
          <a:p>
            <a:pPr algn="ctr">
              <a:lnSpc>
                <a:spcPts val="4805"/>
              </a:lnSpc>
              <a:spcBef>
                <a:spcPct val="0"/>
              </a:spcBef>
            </a:pPr>
            <a:r>
              <a:rPr lang="en-US" sz="3432" spc="109">
                <a:solidFill>
                  <a:srgbClr val="FFFFFF"/>
                </a:solidFill>
                <a:latin typeface="Barlow Semi-Bold"/>
              </a:rPr>
              <a:t>2030</a:t>
            </a:r>
          </a:p>
        </p:txBody>
      </p:sp>
      <p:sp>
        <p:nvSpPr>
          <p:cNvPr id="24" name="TextBox 24"/>
          <p:cNvSpPr txBox="1"/>
          <p:nvPr/>
        </p:nvSpPr>
        <p:spPr>
          <a:xfrm>
            <a:off x="9954013" y="7306829"/>
            <a:ext cx="1441764" cy="1209724"/>
          </a:xfrm>
          <a:prstGeom prst="rect">
            <a:avLst/>
          </a:prstGeom>
        </p:spPr>
        <p:txBody>
          <a:bodyPr lIns="0" tIns="0" rIns="0" bIns="0" rtlCol="0" anchor="t">
            <a:spAutoFit/>
          </a:bodyPr>
          <a:lstStyle/>
          <a:p>
            <a:pPr algn="ctr">
              <a:lnSpc>
                <a:spcPts val="4805"/>
              </a:lnSpc>
            </a:pPr>
            <a:r>
              <a:rPr lang="en-US" sz="3432" spc="109">
                <a:solidFill>
                  <a:srgbClr val="FFFFFF"/>
                </a:solidFill>
                <a:latin typeface="Barlow Semi-Bold"/>
              </a:rPr>
              <a:t>2023-</a:t>
            </a:r>
          </a:p>
          <a:p>
            <a:pPr algn="ctr">
              <a:lnSpc>
                <a:spcPts val="4805"/>
              </a:lnSpc>
              <a:spcBef>
                <a:spcPct val="0"/>
              </a:spcBef>
            </a:pPr>
            <a:r>
              <a:rPr lang="en-US" sz="3432" spc="109">
                <a:solidFill>
                  <a:srgbClr val="FFFFFF"/>
                </a:solidFill>
                <a:latin typeface="Barlow Semi-Bold"/>
              </a:rPr>
              <a:t>2030</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8518"/>
            </a:stretch>
          </a:blipFill>
        </p:spPr>
        <p:txBody>
          <a:bodyPr/>
          <a:lstStyle/>
          <a:p/>
        </p:txBody>
      </p:sp>
      <p:grpSp>
        <p:nvGrpSpPr>
          <p:cNvPr id="3" name="Group 3"/>
          <p:cNvGrpSpPr/>
          <p:nvPr/>
        </p:nvGrpSpPr>
        <p:grpSpPr>
          <a:xfrm>
            <a:off x="1028700" y="2580474"/>
            <a:ext cx="4979823" cy="3493507"/>
            <a:chExt cx="888144" cy="623062"/>
          </a:xfrm>
        </p:grpSpPr>
        <p:sp>
          <p:nvSpPr>
            <p:cNvPr id="4" name="Freeform 4"/>
            <p:cNvSpPr/>
            <p:nvPr/>
          </p:nvSpPr>
          <p:spPr>
            <a:xfrm>
              <a:off x="0" y="0"/>
              <a:ext cx="888144" cy="623062"/>
            </a:xfrm>
            <a:custGeom>
              <a:rect l="l" t="t" r="r" b="b"/>
              <a:pathLst>
                <a:path w="888143" h="623062">
                  <a:moveTo>
                    <a:pt x="46640" y="0"/>
                  </a:moveTo>
                  <a:lnTo>
                    <a:pt x="841504" y="0"/>
                  </a:lnTo>
                  <a:cubicBezTo>
                    <a:pt x="853874" y="0"/>
                    <a:pt x="865737" y="4914"/>
                    <a:pt x="874484" y="13660"/>
                  </a:cubicBezTo>
                  <a:cubicBezTo>
                    <a:pt x="883230" y="22407"/>
                    <a:pt x="888144" y="34270"/>
                    <a:pt x="888144" y="46640"/>
                  </a:cubicBezTo>
                  <a:lnTo>
                    <a:pt x="888144" y="576422"/>
                  </a:lnTo>
                  <a:cubicBezTo>
                    <a:pt x="888144" y="602181"/>
                    <a:pt x="867263" y="623062"/>
                    <a:pt x="841504" y="623062"/>
                  </a:cubicBezTo>
                  <a:lnTo>
                    <a:pt x="46640" y="623062"/>
                  </a:lnTo>
                  <a:cubicBezTo>
                    <a:pt x="34270" y="623062"/>
                    <a:pt x="22407" y="618148"/>
                    <a:pt x="13660" y="609401"/>
                  </a:cubicBezTo>
                  <a:cubicBezTo>
                    <a:pt x="4914" y="600655"/>
                    <a:pt x="0" y="588792"/>
                    <a:pt x="0" y="576422"/>
                  </a:cubicBezTo>
                  <a:lnTo>
                    <a:pt x="0" y="46640"/>
                  </a:lnTo>
                  <a:cubicBezTo>
                    <a:pt x="0" y="34270"/>
                    <a:pt x="4914" y="22407"/>
                    <a:pt x="13660" y="13660"/>
                  </a:cubicBezTo>
                  <a:cubicBezTo>
                    <a:pt x="22407" y="4914"/>
                    <a:pt x="34270" y="0"/>
                    <a:pt x="46640" y="0"/>
                  </a:cubicBezTo>
                  <a:close/>
                </a:path>
              </a:pathLst>
            </a:custGeom>
            <a:solidFill>
              <a:srgbClr val="D29A45"/>
            </a:solidFill>
          </p:spPr>
          <p:txBody>
            <a:bodyPr/>
            <a:lstStyle/>
            <a:p/>
          </p:txBody>
        </p:sp>
        <p:sp>
          <p:nvSpPr>
            <p:cNvPr id="5" name="TextBox 5"/>
            <p:cNvSpPr txBox="1"/>
            <p:nvPr/>
          </p:nvSpPr>
          <p:spPr>
            <a:xfrm>
              <a:off x="0" y="-38100"/>
              <a:ext cx="888144" cy="661162"/>
            </a:xfrm>
            <a:prstGeom prst="rect">
              <a:avLst/>
            </a:prstGeom>
          </p:spPr>
          <p:txBody>
            <a:bodyPr lIns="50800" tIns="50800" rIns="50800" bIns="50800" rtlCol="0" anchor="ctr"/>
            <a:lstStyle/>
            <a:p>
              <a:pPr algn="ctr">
                <a:lnSpc>
                  <a:spcPts val="2823"/>
                </a:lnSpc>
              </a:pPr>
              <a:endParaRPr/>
            </a:p>
          </p:txBody>
        </p:sp>
      </p:grpSp>
      <p:sp>
        <p:nvSpPr>
          <p:cNvPr id="6" name="TextBox 6"/>
          <p:cNvSpPr txBox="1"/>
          <p:nvPr/>
        </p:nvSpPr>
        <p:spPr>
          <a:xfrm>
            <a:off x="1334949" y="2504274"/>
            <a:ext cx="4367325" cy="646252"/>
          </a:xfrm>
          <a:prstGeom prst="rect">
            <a:avLst/>
          </a:prstGeom>
        </p:spPr>
        <p:txBody>
          <a:bodyPr lIns="0" tIns="0" rIns="0" bIns="0" rtlCol="0" anchor="t">
            <a:spAutoFit/>
          </a:bodyPr>
          <a:lstStyle/>
          <a:p>
            <a:pPr algn="ctr">
              <a:lnSpc>
                <a:spcPts val="5236"/>
              </a:lnSpc>
              <a:spcBef>
                <a:spcPct val="0"/>
              </a:spcBef>
            </a:pPr>
            <a:r>
              <a:rPr lang="en-US" sz="3740" spc="119">
                <a:solidFill>
                  <a:srgbClr val="FFFFFF"/>
                </a:solidFill>
                <a:latin typeface="Barlow Semi-Bold"/>
              </a:rPr>
              <a:t>TYPE ANALYSIS</a:t>
            </a:r>
          </a:p>
        </p:txBody>
      </p:sp>
      <p:sp>
        <p:nvSpPr>
          <p:cNvPr id="7" name="TextBox 7"/>
          <p:cNvSpPr txBox="1"/>
          <p:nvPr/>
        </p:nvSpPr>
        <p:spPr>
          <a:xfrm>
            <a:off x="2166108" y="3222826"/>
            <a:ext cx="3282140" cy="2729148"/>
          </a:xfrm>
          <a:prstGeom prst="rect">
            <a:avLst/>
          </a:prstGeom>
        </p:spPr>
        <p:txBody>
          <a:bodyPr lIns="0" tIns="0" rIns="0" bIns="0" rtlCol="0" anchor="t">
            <a:spAutoFit/>
          </a:bodyPr>
          <a:lstStyle/>
          <a:p>
            <a:pPr marL="671526" lvl="1" indent="-335763">
              <a:lnSpc>
                <a:spcPts val="4354"/>
              </a:lnSpc>
              <a:buFont typeface="Arial"/>
              <a:buChar char="•"/>
            </a:pPr>
            <a:r>
              <a:rPr lang="en-US" sz="3110" spc="99">
                <a:solidFill>
                  <a:srgbClr val="FFFFFF"/>
                </a:solidFill>
                <a:latin typeface="Barlow Semi-Bold"/>
              </a:rPr>
              <a:t>Paprika</a:t>
            </a:r>
          </a:p>
          <a:p>
            <a:pPr marL="671526" lvl="1" indent="-335763">
              <a:lnSpc>
                <a:spcPts val="4354"/>
              </a:lnSpc>
              <a:buFont typeface="Arial"/>
              <a:buChar char="•"/>
            </a:pPr>
            <a:r>
              <a:rPr lang="en-US" sz="3110" spc="99">
                <a:solidFill>
                  <a:srgbClr val="FFFFFF"/>
                </a:solidFill>
                <a:latin typeface="Barlow Semi-Bold"/>
              </a:rPr>
              <a:t>Cumin</a:t>
            </a:r>
          </a:p>
          <a:p>
            <a:pPr marL="671526" lvl="1" indent="-335763">
              <a:lnSpc>
                <a:spcPts val="4354"/>
              </a:lnSpc>
              <a:buFont typeface="Arial"/>
              <a:buChar char="•"/>
            </a:pPr>
            <a:r>
              <a:rPr lang="en-US" sz="3110" spc="99">
                <a:solidFill>
                  <a:srgbClr val="FFFFFF"/>
                </a:solidFill>
                <a:latin typeface="Barlow Semi-Bold"/>
              </a:rPr>
              <a:t>Cinnamon</a:t>
            </a:r>
          </a:p>
          <a:p>
            <a:pPr marL="671526" lvl="1" indent="-335763">
              <a:lnSpc>
                <a:spcPts val="4354"/>
              </a:lnSpc>
              <a:buFont typeface="Arial"/>
              <a:buChar char="•"/>
            </a:pPr>
            <a:r>
              <a:rPr lang="en-US" sz="3110" spc="99">
                <a:solidFill>
                  <a:srgbClr val="FFFFFF"/>
                </a:solidFill>
                <a:latin typeface="Barlow Semi-Bold"/>
              </a:rPr>
              <a:t>Chili Powder</a:t>
            </a:r>
          </a:p>
          <a:p>
            <a:pPr marL="671526" lvl="1" indent="-335763">
              <a:lnSpc>
                <a:spcPts val="4354"/>
              </a:lnSpc>
              <a:buFont typeface="Arial"/>
              <a:buChar char="•"/>
            </a:pPr>
            <a:r>
              <a:rPr lang="en-US" sz="3110" spc="99">
                <a:solidFill>
                  <a:srgbClr val="FFFFFF"/>
                </a:solidFill>
                <a:latin typeface="Barlow Semi-Bold"/>
              </a:rPr>
              <a:t>Oregano</a:t>
            </a:r>
          </a:p>
        </p:txBody>
      </p:sp>
      <p:grpSp>
        <p:nvGrpSpPr>
          <p:cNvPr id="8" name="Group 8"/>
          <p:cNvGrpSpPr/>
          <p:nvPr/>
        </p:nvGrpSpPr>
        <p:grpSpPr>
          <a:xfrm>
            <a:off x="1028700" y="6504979"/>
            <a:ext cx="4979823" cy="3493507"/>
            <a:chExt cx="888144" cy="623062"/>
          </a:xfrm>
        </p:grpSpPr>
        <p:sp>
          <p:nvSpPr>
            <p:cNvPr id="9" name="Freeform 9"/>
            <p:cNvSpPr/>
            <p:nvPr/>
          </p:nvSpPr>
          <p:spPr>
            <a:xfrm>
              <a:off x="0" y="0"/>
              <a:ext cx="888144" cy="623062"/>
            </a:xfrm>
            <a:custGeom>
              <a:rect l="l" t="t" r="r" b="b"/>
              <a:pathLst>
                <a:path w="888143" h="623062">
                  <a:moveTo>
                    <a:pt x="46640" y="0"/>
                  </a:moveTo>
                  <a:lnTo>
                    <a:pt x="841504" y="0"/>
                  </a:lnTo>
                  <a:cubicBezTo>
                    <a:pt x="853874" y="0"/>
                    <a:pt x="865737" y="4914"/>
                    <a:pt x="874484" y="13660"/>
                  </a:cubicBezTo>
                  <a:cubicBezTo>
                    <a:pt x="883230" y="22407"/>
                    <a:pt x="888144" y="34270"/>
                    <a:pt x="888144" y="46640"/>
                  </a:cubicBezTo>
                  <a:lnTo>
                    <a:pt x="888144" y="576422"/>
                  </a:lnTo>
                  <a:cubicBezTo>
                    <a:pt x="888144" y="602181"/>
                    <a:pt x="867263" y="623062"/>
                    <a:pt x="841504" y="623062"/>
                  </a:cubicBezTo>
                  <a:lnTo>
                    <a:pt x="46640" y="623062"/>
                  </a:lnTo>
                  <a:cubicBezTo>
                    <a:pt x="34270" y="623062"/>
                    <a:pt x="22407" y="618148"/>
                    <a:pt x="13660" y="609401"/>
                  </a:cubicBezTo>
                  <a:cubicBezTo>
                    <a:pt x="4914" y="600655"/>
                    <a:pt x="0" y="588792"/>
                    <a:pt x="0" y="576422"/>
                  </a:cubicBezTo>
                  <a:lnTo>
                    <a:pt x="0" y="46640"/>
                  </a:lnTo>
                  <a:cubicBezTo>
                    <a:pt x="0" y="34270"/>
                    <a:pt x="4914" y="22407"/>
                    <a:pt x="13660" y="13660"/>
                  </a:cubicBezTo>
                  <a:cubicBezTo>
                    <a:pt x="22407" y="4914"/>
                    <a:pt x="34270" y="0"/>
                    <a:pt x="46640" y="0"/>
                  </a:cubicBezTo>
                  <a:close/>
                </a:path>
              </a:pathLst>
            </a:custGeom>
            <a:solidFill>
              <a:srgbClr val="D29A45"/>
            </a:solidFill>
          </p:spPr>
          <p:txBody>
            <a:bodyPr/>
            <a:lstStyle/>
            <a:p/>
          </p:txBody>
        </p:sp>
        <p:sp>
          <p:nvSpPr>
            <p:cNvPr id="10" name="TextBox 10"/>
            <p:cNvSpPr txBox="1"/>
            <p:nvPr/>
          </p:nvSpPr>
          <p:spPr>
            <a:xfrm>
              <a:off x="0" y="-38100"/>
              <a:ext cx="888144" cy="661162"/>
            </a:xfrm>
            <a:prstGeom prst="rect">
              <a:avLst/>
            </a:prstGeom>
          </p:spPr>
          <p:txBody>
            <a:bodyPr lIns="50800" tIns="50800" rIns="50800" bIns="50800" rtlCol="0" anchor="ctr"/>
            <a:lstStyle/>
            <a:p>
              <a:pPr algn="ctr">
                <a:lnSpc>
                  <a:spcPts val="2823"/>
                </a:lnSpc>
              </a:pPr>
              <a:endParaRPr/>
            </a:p>
          </p:txBody>
        </p:sp>
      </p:grpSp>
      <p:sp>
        <p:nvSpPr>
          <p:cNvPr id="11" name="TextBox 11"/>
          <p:cNvSpPr txBox="1"/>
          <p:nvPr/>
        </p:nvSpPr>
        <p:spPr>
          <a:xfrm>
            <a:off x="1028700" y="6601919"/>
            <a:ext cx="4979823" cy="637122"/>
          </a:xfrm>
          <a:prstGeom prst="rect">
            <a:avLst/>
          </a:prstGeom>
        </p:spPr>
        <p:txBody>
          <a:bodyPr lIns="0" tIns="0" rIns="0" bIns="0" rtlCol="0" anchor="t">
            <a:spAutoFit/>
          </a:bodyPr>
          <a:lstStyle/>
          <a:p>
            <a:pPr algn="ctr">
              <a:lnSpc>
                <a:spcPts val="5240"/>
              </a:lnSpc>
              <a:spcBef>
                <a:spcPct val="0"/>
              </a:spcBef>
            </a:pPr>
            <a:r>
              <a:rPr lang="en-US" sz="3743" spc="119">
                <a:solidFill>
                  <a:srgbClr val="FFFFFF"/>
                </a:solidFill>
                <a:latin typeface="Barlow Semi-Bold"/>
              </a:rPr>
              <a:t> BY APPLICATION</a:t>
            </a:r>
          </a:p>
        </p:txBody>
      </p:sp>
      <p:sp>
        <p:nvSpPr>
          <p:cNvPr id="12" name="TextBox 12"/>
          <p:cNvSpPr txBox="1"/>
          <p:nvPr/>
        </p:nvSpPr>
        <p:spPr>
          <a:xfrm>
            <a:off x="2166108" y="7398336"/>
            <a:ext cx="3219567" cy="2178948"/>
          </a:xfrm>
          <a:prstGeom prst="rect">
            <a:avLst/>
          </a:prstGeom>
        </p:spPr>
        <p:txBody>
          <a:bodyPr lIns="0" tIns="0" rIns="0" bIns="0" rtlCol="0" anchor="t">
            <a:spAutoFit/>
          </a:bodyPr>
          <a:lstStyle/>
          <a:p>
            <a:pPr marL="671526" lvl="1" indent="-335763">
              <a:lnSpc>
                <a:spcPts val="4354"/>
              </a:lnSpc>
              <a:buFont typeface="Arial"/>
              <a:buChar char="•"/>
            </a:pPr>
            <a:r>
              <a:rPr lang="en-US" sz="3110" spc="99">
                <a:solidFill>
                  <a:srgbClr val="FFFFFF"/>
                </a:solidFill>
                <a:latin typeface="Barlow Semi-Bold"/>
              </a:rPr>
              <a:t>Food</a:t>
            </a:r>
          </a:p>
          <a:p>
            <a:pPr marL="671526" lvl="1" indent="-335763">
              <a:lnSpc>
                <a:spcPts val="4354"/>
              </a:lnSpc>
              <a:buFont typeface="Arial"/>
              <a:buChar char="•"/>
            </a:pPr>
            <a:r>
              <a:rPr lang="en-US" sz="3110" spc="99">
                <a:solidFill>
                  <a:srgbClr val="FFFFFF"/>
                </a:solidFill>
                <a:latin typeface="Barlow Semi-Bold"/>
              </a:rPr>
              <a:t>Beverage</a:t>
            </a:r>
          </a:p>
          <a:p>
            <a:pPr marL="671526" lvl="1" indent="-335763">
              <a:lnSpc>
                <a:spcPts val="4354"/>
              </a:lnSpc>
              <a:buFont typeface="Arial"/>
              <a:buChar char="•"/>
            </a:pPr>
            <a:r>
              <a:rPr lang="en-US" sz="3110" spc="99">
                <a:solidFill>
                  <a:srgbClr val="FFFFFF"/>
                </a:solidFill>
                <a:latin typeface="Barlow Semi-Bold"/>
              </a:rPr>
              <a:t>Food Service</a:t>
            </a:r>
          </a:p>
          <a:p>
            <a:pPr marL="671526" lvl="1" indent="-335763">
              <a:lnSpc>
                <a:spcPts val="4354"/>
              </a:lnSpc>
              <a:buFont typeface="Arial"/>
              <a:buChar char="•"/>
            </a:pPr>
            <a:r>
              <a:rPr lang="en-US" sz="3110" spc="99">
                <a:solidFill>
                  <a:srgbClr val="FFFFFF"/>
                </a:solidFill>
                <a:latin typeface="Barlow Semi-Bold"/>
              </a:rPr>
              <a:t>Retail</a:t>
            </a:r>
          </a:p>
        </p:txBody>
      </p:sp>
      <p:sp>
        <p:nvSpPr>
          <p:cNvPr id="13" name="TextBox 13"/>
          <p:cNvSpPr txBox="1"/>
          <p:nvPr/>
        </p:nvSpPr>
        <p:spPr>
          <a:xfrm>
            <a:off x="1282541" y="272246"/>
            <a:ext cx="15976760" cy="927103"/>
          </a:xfrm>
          <a:prstGeom prst="rect">
            <a:avLst/>
          </a:prstGeom>
        </p:spPr>
        <p:txBody>
          <a:bodyPr lIns="0" tIns="0" rIns="0" bIns="0" rtlCol="0" anchor="t">
            <a:spAutoFit/>
          </a:bodyPr>
          <a:lstStyle/>
          <a:p>
            <a:pPr algn="ctr">
              <a:lnSpc>
                <a:spcPts val="7699"/>
              </a:lnSpc>
            </a:pPr>
            <a:r>
              <a:rPr lang="en-US" sz="5499">
                <a:solidFill>
                  <a:srgbClr val="FFFFFF"/>
                </a:solidFill>
                <a:latin typeface="DM Sans"/>
              </a:rPr>
              <a:t>REVENUE MARKET SHARE BY SEGMENTS 2022</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p:txBody>
      </p:sp>
      <p:sp>
        <p:nvSpPr>
          <p:cNvPr id="3" name="Freeform 3"/>
          <p:cNvSpPr/>
          <p:nvPr/>
        </p:nvSpPr>
        <p:spPr>
          <a:xfrm>
            <a:off x="6447540" y="2901600"/>
            <a:ext cx="5392919" cy="4483799"/>
          </a:xfrm>
          <a:custGeom>
            <a:rect l="l" t="t" r="r" b="b"/>
            <a:pathLst>
              <a:path w="5392919" h="4483799">
                <a:moveTo>
                  <a:pt x="0" y="0"/>
                </a:moveTo>
                <a:lnTo>
                  <a:pt x="5392920" y="0"/>
                </a:lnTo>
                <a:lnTo>
                  <a:pt x="5392920" y="4483800"/>
                </a:lnTo>
                <a:lnTo>
                  <a:pt x="0" y="4483800"/>
                </a:lnTo>
                <a:lnTo>
                  <a:pt x="0" y="0"/>
                </a:lnTo>
                <a:close/>
              </a:path>
            </a:pathLst>
          </a:custGeom>
          <a:blipFill>
            <a:blip r:embed="rId3"/>
            <a:stretch>
              <a:fillRect l="-5381" t="-25603" r="-5231" b="-7436"/>
            </a:stretch>
          </a:blipFill>
        </p:spPr>
        <p:txBody>
          <a:bodyPr/>
          <a:lstStyle/>
          <a:p/>
        </p:txBody>
      </p:sp>
      <p:sp>
        <p:nvSpPr>
          <p:cNvPr id="4" name="TextBox 4"/>
          <p:cNvSpPr txBox="1"/>
          <p:nvPr/>
        </p:nvSpPr>
        <p:spPr>
          <a:xfrm>
            <a:off x="543934" y="379730"/>
            <a:ext cx="17744066" cy="705486"/>
          </a:xfrm>
          <a:prstGeom prst="rect">
            <a:avLst/>
          </a:prstGeom>
        </p:spPr>
        <p:txBody>
          <a:bodyPr lIns="0" tIns="0" rIns="0" bIns="0" rtlCol="0" anchor="t">
            <a:spAutoFit/>
          </a:bodyPr>
          <a:lstStyle/>
          <a:p>
            <a:pPr algn="ctr">
              <a:lnSpc>
                <a:spcPts val="5739"/>
              </a:lnSpc>
              <a:spcBef>
                <a:spcPct val="0"/>
              </a:spcBef>
            </a:pPr>
            <a:r>
              <a:rPr lang="en-US" sz="4099" spc="131">
                <a:solidFill>
                  <a:srgbClr val="000000"/>
                </a:solidFill>
                <a:latin typeface="DM Sans"/>
              </a:rPr>
              <a:t>GLOBAL HERBS AND SPICES MARKET REVENUE SHARE FOR 2022</a:t>
            </a:r>
          </a:p>
        </p:txBody>
      </p:sp>
      <p:sp>
        <p:nvSpPr>
          <p:cNvPr id="5" name="TextBox 5"/>
          <p:cNvSpPr txBox="1"/>
          <p:nvPr/>
        </p:nvSpPr>
        <p:spPr>
          <a:xfrm>
            <a:off x="0" y="7385591"/>
            <a:ext cx="6447540" cy="1583273"/>
          </a:xfrm>
          <a:prstGeom prst="rect">
            <a:avLst/>
          </a:prstGeom>
        </p:spPr>
        <p:txBody>
          <a:bodyPr lIns="0" tIns="0" rIns="0" bIns="0" rtlCol="0" anchor="t">
            <a:spAutoFit/>
          </a:bodyPr>
          <a:lstStyle/>
          <a:p>
            <a:pPr algn="ctr">
              <a:lnSpc>
                <a:spcPts val="5989"/>
              </a:lnSpc>
            </a:pPr>
            <a:r>
              <a:rPr lang="en-US" sz="7129" spc="228">
                <a:solidFill>
                  <a:srgbClr val="000000"/>
                </a:solidFill>
                <a:latin typeface="Barlow Semi-Bold"/>
              </a:rPr>
              <a:t>EUROPE</a:t>
            </a:r>
          </a:p>
          <a:p>
            <a:pPr algn="ctr">
              <a:lnSpc>
                <a:spcPts val="5989"/>
              </a:lnSpc>
            </a:pPr>
            <a:r>
              <a:rPr lang="en-US" sz="7129" spc="228">
                <a:solidFill>
                  <a:srgbClr val="000000"/>
                </a:solidFill>
                <a:latin typeface="Barlow Semi-Bold"/>
              </a:rPr>
              <a:t>25.9 Billion</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815" b="-815"/>
            </a:stretch>
          </a:blipFill>
        </p:spPr>
        <p:txBody>
          <a:bodyPr/>
          <a:lstStyle/>
          <a:p/>
        </p:txBody>
      </p:sp>
      <p:grpSp>
        <p:nvGrpSpPr>
          <p:cNvPr id="3" name="Group 3"/>
          <p:cNvGrpSpPr/>
          <p:nvPr/>
        </p:nvGrpSpPr>
        <p:grpSpPr>
          <a:xfrm>
            <a:off x="6308742" y="2077321"/>
            <a:ext cx="7887609" cy="2907163"/>
            <a:chExt cx="6848186" cy="2524059"/>
          </a:xfrm>
        </p:grpSpPr>
        <p:sp>
          <p:nvSpPr>
            <p:cNvPr id="4" name="Freeform 4"/>
            <p:cNvSpPr/>
            <p:nvPr/>
          </p:nvSpPr>
          <p:spPr>
            <a:xfrm>
              <a:off x="0" y="0"/>
              <a:ext cx="6848187" cy="2524060"/>
            </a:xfrm>
            <a:custGeom>
              <a:rect l="l" t="t" r="r" b="b"/>
              <a:pathLst>
                <a:path w="6848187" h="2524060">
                  <a:moveTo>
                    <a:pt x="6723726" y="2524060"/>
                  </a:moveTo>
                  <a:lnTo>
                    <a:pt x="124460" y="2524060"/>
                  </a:lnTo>
                  <a:cubicBezTo>
                    <a:pt x="55880" y="2524060"/>
                    <a:pt x="0" y="2468180"/>
                    <a:pt x="0" y="2399599"/>
                  </a:cubicBezTo>
                  <a:lnTo>
                    <a:pt x="0" y="124460"/>
                  </a:lnTo>
                  <a:cubicBezTo>
                    <a:pt x="0" y="55880"/>
                    <a:pt x="55880" y="0"/>
                    <a:pt x="124460" y="0"/>
                  </a:cubicBezTo>
                  <a:lnTo>
                    <a:pt x="6723727" y="0"/>
                  </a:lnTo>
                  <a:cubicBezTo>
                    <a:pt x="6792306" y="0"/>
                    <a:pt x="6848187" y="55880"/>
                    <a:pt x="6848187" y="124460"/>
                  </a:cubicBezTo>
                  <a:lnTo>
                    <a:pt x="6848187" y="2399600"/>
                  </a:lnTo>
                  <a:cubicBezTo>
                    <a:pt x="6848187" y="2468180"/>
                    <a:pt x="6792306" y="2524060"/>
                    <a:pt x="6723727" y="2524060"/>
                  </a:cubicBezTo>
                  <a:close/>
                </a:path>
              </a:pathLst>
            </a:custGeom>
            <a:solidFill>
              <a:srgbClr val="1E3048"/>
            </a:solidFill>
          </p:spPr>
          <p:txBody>
            <a:bodyPr/>
            <a:lstStyle/>
            <a:p/>
          </p:txBody>
        </p:sp>
      </p:grpSp>
      <p:grpSp>
        <p:nvGrpSpPr>
          <p:cNvPr id="5" name="Group 5"/>
          <p:cNvGrpSpPr/>
          <p:nvPr/>
        </p:nvGrpSpPr>
        <p:grpSpPr>
          <a:xfrm>
            <a:off x="5572742" y="5302516"/>
            <a:ext cx="8623609" cy="2907163"/>
            <a:chExt cx="7487197" cy="2524059"/>
          </a:xfrm>
        </p:grpSpPr>
        <p:sp>
          <p:nvSpPr>
            <p:cNvPr id="6" name="Freeform 6"/>
            <p:cNvSpPr/>
            <p:nvPr/>
          </p:nvSpPr>
          <p:spPr>
            <a:xfrm>
              <a:off x="0" y="0"/>
              <a:ext cx="7487197" cy="2524060"/>
            </a:xfrm>
            <a:custGeom>
              <a:rect l="l" t="t" r="r" b="b"/>
              <a:pathLst>
                <a:path w="7487197" h="2524060">
                  <a:moveTo>
                    <a:pt x="7362737" y="2524060"/>
                  </a:moveTo>
                  <a:lnTo>
                    <a:pt x="124460" y="2524060"/>
                  </a:lnTo>
                  <a:cubicBezTo>
                    <a:pt x="55880" y="2524060"/>
                    <a:pt x="0" y="2468180"/>
                    <a:pt x="0" y="2399599"/>
                  </a:cubicBezTo>
                  <a:lnTo>
                    <a:pt x="0" y="124460"/>
                  </a:lnTo>
                  <a:cubicBezTo>
                    <a:pt x="0" y="55880"/>
                    <a:pt x="55880" y="0"/>
                    <a:pt x="124460" y="0"/>
                  </a:cubicBezTo>
                  <a:lnTo>
                    <a:pt x="7362737" y="0"/>
                  </a:lnTo>
                  <a:cubicBezTo>
                    <a:pt x="7431317" y="0"/>
                    <a:pt x="7487197" y="55880"/>
                    <a:pt x="7487197" y="124460"/>
                  </a:cubicBezTo>
                  <a:lnTo>
                    <a:pt x="7487197" y="2399600"/>
                  </a:lnTo>
                  <a:cubicBezTo>
                    <a:pt x="7487197" y="2468180"/>
                    <a:pt x="7431317" y="2524060"/>
                    <a:pt x="7362737" y="2524060"/>
                  </a:cubicBezTo>
                  <a:close/>
                </a:path>
              </a:pathLst>
            </a:custGeom>
            <a:solidFill>
              <a:srgbClr val="DA991B"/>
            </a:solidFill>
          </p:spPr>
          <p:txBody>
            <a:bodyPr/>
            <a:lstStyle/>
            <a:p/>
          </p:txBody>
        </p:sp>
      </p:grpSp>
      <p:grpSp>
        <p:nvGrpSpPr>
          <p:cNvPr id="7" name="Group 7"/>
          <p:cNvGrpSpPr/>
          <p:nvPr/>
        </p:nvGrpSpPr>
        <p:grpSpPr>
          <a:xfrm>
            <a:off x="5572742" y="2077321"/>
            <a:ext cx="8623609" cy="2907163"/>
            <a:chExt cx="7487197" cy="2524059"/>
          </a:xfrm>
        </p:grpSpPr>
        <p:sp>
          <p:nvSpPr>
            <p:cNvPr id="8" name="Freeform 8"/>
            <p:cNvSpPr/>
            <p:nvPr/>
          </p:nvSpPr>
          <p:spPr>
            <a:xfrm>
              <a:off x="0" y="0"/>
              <a:ext cx="7487197" cy="2524060"/>
            </a:xfrm>
            <a:custGeom>
              <a:rect l="l" t="t" r="r" b="b"/>
              <a:pathLst>
                <a:path w="7487197" h="2524060">
                  <a:moveTo>
                    <a:pt x="7362737" y="2524060"/>
                  </a:moveTo>
                  <a:lnTo>
                    <a:pt x="124460" y="2524060"/>
                  </a:lnTo>
                  <a:cubicBezTo>
                    <a:pt x="55880" y="2524060"/>
                    <a:pt x="0" y="2468180"/>
                    <a:pt x="0" y="2399599"/>
                  </a:cubicBezTo>
                  <a:lnTo>
                    <a:pt x="0" y="124460"/>
                  </a:lnTo>
                  <a:cubicBezTo>
                    <a:pt x="0" y="55880"/>
                    <a:pt x="55880" y="0"/>
                    <a:pt x="124460" y="0"/>
                  </a:cubicBezTo>
                  <a:lnTo>
                    <a:pt x="7362737" y="0"/>
                  </a:lnTo>
                  <a:cubicBezTo>
                    <a:pt x="7431317" y="0"/>
                    <a:pt x="7487197" y="55880"/>
                    <a:pt x="7487197" y="124460"/>
                  </a:cubicBezTo>
                  <a:lnTo>
                    <a:pt x="7487197" y="2399600"/>
                  </a:lnTo>
                  <a:cubicBezTo>
                    <a:pt x="7487197" y="2468180"/>
                    <a:pt x="7431317" y="2524060"/>
                    <a:pt x="7362737" y="2524060"/>
                  </a:cubicBezTo>
                  <a:close/>
                </a:path>
              </a:pathLst>
            </a:custGeom>
            <a:solidFill>
              <a:srgbClr val="7E4A43"/>
            </a:solidFill>
          </p:spPr>
          <p:txBody>
            <a:bodyPr/>
            <a:lstStyle/>
            <a:p/>
          </p:txBody>
        </p:sp>
      </p:grpSp>
      <p:grpSp>
        <p:nvGrpSpPr>
          <p:cNvPr id="9" name="Group 9"/>
          <p:cNvGrpSpPr/>
          <p:nvPr/>
        </p:nvGrpSpPr>
        <p:grpSpPr>
          <a:xfrm>
            <a:off x="4465053" y="2527101"/>
            <a:ext cx="2215378" cy="2007603"/>
            <a:chExt cx="1923438" cy="1743043"/>
          </a:xfrm>
        </p:grpSpPr>
        <p:sp>
          <p:nvSpPr>
            <p:cNvPr id="10" name="Freeform 10"/>
            <p:cNvSpPr/>
            <p:nvPr/>
          </p:nvSpPr>
          <p:spPr>
            <a:xfrm>
              <a:off x="0" y="0"/>
              <a:ext cx="1923438" cy="1743043"/>
            </a:xfrm>
            <a:custGeom>
              <a:rect l="l" t="t" r="r" b="b"/>
              <a:pathLst>
                <a:path w="1923438" h="1743043">
                  <a:moveTo>
                    <a:pt x="1798977" y="1743042"/>
                  </a:moveTo>
                  <a:lnTo>
                    <a:pt x="124460" y="1743042"/>
                  </a:lnTo>
                  <a:cubicBezTo>
                    <a:pt x="55880" y="1743042"/>
                    <a:pt x="0" y="1687163"/>
                    <a:pt x="0" y="1618583"/>
                  </a:cubicBezTo>
                  <a:lnTo>
                    <a:pt x="0" y="124460"/>
                  </a:lnTo>
                  <a:cubicBezTo>
                    <a:pt x="0" y="55880"/>
                    <a:pt x="55880" y="0"/>
                    <a:pt x="124460" y="0"/>
                  </a:cubicBezTo>
                  <a:lnTo>
                    <a:pt x="1798978" y="0"/>
                  </a:lnTo>
                  <a:cubicBezTo>
                    <a:pt x="1867558" y="0"/>
                    <a:pt x="1923438" y="55880"/>
                    <a:pt x="1923438" y="124460"/>
                  </a:cubicBezTo>
                  <a:lnTo>
                    <a:pt x="1923438" y="1618583"/>
                  </a:lnTo>
                  <a:cubicBezTo>
                    <a:pt x="1923438" y="1687163"/>
                    <a:pt x="1867558" y="1743043"/>
                    <a:pt x="1798978" y="1743043"/>
                  </a:cubicBezTo>
                  <a:close/>
                </a:path>
              </a:pathLst>
            </a:custGeom>
            <a:solidFill>
              <a:srgbClr val="DA991B"/>
            </a:solidFill>
          </p:spPr>
          <p:txBody>
            <a:bodyPr/>
            <a:lstStyle/>
            <a:p/>
          </p:txBody>
        </p:sp>
      </p:grpSp>
      <p:grpSp>
        <p:nvGrpSpPr>
          <p:cNvPr id="11" name="Group 11"/>
          <p:cNvGrpSpPr/>
          <p:nvPr/>
        </p:nvGrpSpPr>
        <p:grpSpPr>
          <a:xfrm>
            <a:off x="4465053" y="5752296"/>
            <a:ext cx="2215378" cy="2007603"/>
            <a:chExt cx="1923438" cy="1743043"/>
          </a:xfrm>
        </p:grpSpPr>
        <p:sp>
          <p:nvSpPr>
            <p:cNvPr id="12" name="Freeform 12"/>
            <p:cNvSpPr/>
            <p:nvPr/>
          </p:nvSpPr>
          <p:spPr>
            <a:xfrm>
              <a:off x="0" y="0"/>
              <a:ext cx="1923438" cy="1743043"/>
            </a:xfrm>
            <a:custGeom>
              <a:rect l="l" t="t" r="r" b="b"/>
              <a:pathLst>
                <a:path w="1923438" h="1743043">
                  <a:moveTo>
                    <a:pt x="1798977" y="1743042"/>
                  </a:moveTo>
                  <a:lnTo>
                    <a:pt x="124460" y="1743042"/>
                  </a:lnTo>
                  <a:cubicBezTo>
                    <a:pt x="55880" y="1743042"/>
                    <a:pt x="0" y="1687163"/>
                    <a:pt x="0" y="1618583"/>
                  </a:cubicBezTo>
                  <a:lnTo>
                    <a:pt x="0" y="124460"/>
                  </a:lnTo>
                  <a:cubicBezTo>
                    <a:pt x="0" y="55880"/>
                    <a:pt x="55880" y="0"/>
                    <a:pt x="124460" y="0"/>
                  </a:cubicBezTo>
                  <a:lnTo>
                    <a:pt x="1798978" y="0"/>
                  </a:lnTo>
                  <a:cubicBezTo>
                    <a:pt x="1867558" y="0"/>
                    <a:pt x="1923438" y="55880"/>
                    <a:pt x="1923438" y="124460"/>
                  </a:cubicBezTo>
                  <a:lnTo>
                    <a:pt x="1923438" y="1618583"/>
                  </a:lnTo>
                  <a:cubicBezTo>
                    <a:pt x="1923438" y="1687163"/>
                    <a:pt x="1867558" y="1743043"/>
                    <a:pt x="1798978" y="1743043"/>
                  </a:cubicBezTo>
                  <a:close/>
                </a:path>
              </a:pathLst>
            </a:custGeom>
            <a:solidFill>
              <a:srgbClr val="7E4A43"/>
            </a:solidFill>
          </p:spPr>
          <p:txBody>
            <a:bodyPr/>
            <a:lstStyle/>
            <a:p/>
          </p:txBody>
        </p:sp>
      </p:grpSp>
      <p:grpSp>
        <p:nvGrpSpPr>
          <p:cNvPr id="13" name="Group 13"/>
          <p:cNvGrpSpPr>
            <a:grpSpLocks noChangeAspect="1"/>
          </p:cNvGrpSpPr>
          <p:nvPr/>
        </p:nvGrpSpPr>
        <p:grpSpPr>
          <a:xfrm rot="5400000">
            <a:off x="6563481" y="3240363"/>
            <a:ext cx="670993" cy="581080"/>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DA991B"/>
            </a:solidFill>
          </p:spPr>
          <p:txBody>
            <a:bodyPr/>
            <a:lstStyle/>
            <a:p/>
          </p:txBody>
        </p:sp>
      </p:grpSp>
      <p:grpSp>
        <p:nvGrpSpPr>
          <p:cNvPr id="15" name="Group 15"/>
          <p:cNvGrpSpPr>
            <a:grpSpLocks noChangeAspect="1"/>
          </p:cNvGrpSpPr>
          <p:nvPr/>
        </p:nvGrpSpPr>
        <p:grpSpPr>
          <a:xfrm rot="5400000">
            <a:off x="6563481" y="6465557"/>
            <a:ext cx="670993" cy="581080"/>
            <a:chExt cx="6350000" cy="5499100"/>
          </a:xfrm>
        </p:grpSpPr>
        <p:sp>
          <p:nvSpPr>
            <p:cNvPr id="16" name="Freeform 16"/>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7E4A43"/>
            </a:solidFill>
          </p:spPr>
          <p:txBody>
            <a:bodyPr/>
            <a:lstStyle/>
            <a:p/>
          </p:txBody>
        </p:sp>
      </p:grpSp>
      <p:sp>
        <p:nvSpPr>
          <p:cNvPr id="17" name="TextBox 17"/>
          <p:cNvSpPr txBox="1"/>
          <p:nvPr/>
        </p:nvSpPr>
        <p:spPr>
          <a:xfrm>
            <a:off x="4465053" y="3185404"/>
            <a:ext cx="2215378" cy="527428"/>
          </a:xfrm>
          <a:prstGeom prst="rect">
            <a:avLst/>
          </a:prstGeom>
        </p:spPr>
        <p:txBody>
          <a:bodyPr lIns="0" tIns="0" rIns="0" bIns="0" rtlCol="0" anchor="t">
            <a:spAutoFit/>
          </a:bodyPr>
          <a:lstStyle/>
          <a:p>
            <a:pPr algn="ctr">
              <a:lnSpc>
                <a:spcPts val="4303"/>
              </a:lnSpc>
              <a:spcBef>
                <a:spcPct val="0"/>
              </a:spcBef>
            </a:pPr>
            <a:r>
              <a:rPr lang="en-US" sz="3073" spc="98">
                <a:solidFill>
                  <a:srgbClr val="000000"/>
                </a:solidFill>
                <a:latin typeface="Garet Bold"/>
              </a:rPr>
              <a:t>Drivers</a:t>
            </a:r>
          </a:p>
        </p:txBody>
      </p:sp>
      <p:sp>
        <p:nvSpPr>
          <p:cNvPr id="18" name="TextBox 18"/>
          <p:cNvSpPr txBox="1"/>
          <p:nvPr/>
        </p:nvSpPr>
        <p:spPr>
          <a:xfrm>
            <a:off x="4465053" y="6459046"/>
            <a:ext cx="2724465" cy="527428"/>
          </a:xfrm>
          <a:prstGeom prst="rect">
            <a:avLst/>
          </a:prstGeom>
        </p:spPr>
        <p:txBody>
          <a:bodyPr lIns="0" tIns="0" rIns="0" bIns="0" rtlCol="0" anchor="t">
            <a:spAutoFit/>
          </a:bodyPr>
          <a:lstStyle/>
          <a:p>
            <a:pPr algn="ctr">
              <a:lnSpc>
                <a:spcPts val="4303"/>
              </a:lnSpc>
              <a:spcBef>
                <a:spcPct val="0"/>
              </a:spcBef>
            </a:pPr>
            <a:r>
              <a:rPr lang="en-US" sz="3073" spc="98">
                <a:solidFill>
                  <a:srgbClr val="FFFFFF"/>
                </a:solidFill>
                <a:latin typeface="Garet Bold"/>
              </a:rPr>
              <a:t>Restraints</a:t>
            </a:r>
          </a:p>
        </p:txBody>
      </p:sp>
      <p:sp>
        <p:nvSpPr>
          <p:cNvPr id="19" name="TextBox 19"/>
          <p:cNvSpPr txBox="1"/>
          <p:nvPr/>
        </p:nvSpPr>
        <p:spPr>
          <a:xfrm>
            <a:off x="7325395" y="2364947"/>
            <a:ext cx="6508042" cy="2037965"/>
          </a:xfrm>
          <a:prstGeom prst="rect">
            <a:avLst/>
          </a:prstGeom>
        </p:spPr>
        <p:txBody>
          <a:bodyPr lIns="0" tIns="0" rIns="0" bIns="0" rtlCol="0" anchor="t">
            <a:spAutoFit/>
          </a:bodyPr>
          <a:lstStyle/>
          <a:p>
            <a:pPr>
              <a:lnSpc>
                <a:spcPts val="5387"/>
              </a:lnSpc>
            </a:pPr>
            <a:r>
              <a:rPr lang="en-US" sz="4604" spc="239">
                <a:solidFill>
                  <a:srgbClr val="FFFFFF"/>
                </a:solidFill>
                <a:latin typeface="Canva Sans"/>
              </a:rPr>
              <a:t>Rising demand for herbs and spices in Europe</a:t>
            </a:r>
          </a:p>
        </p:txBody>
      </p:sp>
      <p:sp>
        <p:nvSpPr>
          <p:cNvPr id="20" name="TextBox 20"/>
          <p:cNvSpPr txBox="1"/>
          <p:nvPr/>
        </p:nvSpPr>
        <p:spPr>
          <a:xfrm>
            <a:off x="7325395" y="6004035"/>
            <a:ext cx="6735078" cy="1148148"/>
          </a:xfrm>
          <a:prstGeom prst="rect">
            <a:avLst/>
          </a:prstGeom>
        </p:spPr>
        <p:txBody>
          <a:bodyPr lIns="0" tIns="0" rIns="0" bIns="0" rtlCol="0" anchor="t">
            <a:spAutoFit/>
          </a:bodyPr>
          <a:lstStyle/>
          <a:p>
            <a:pPr>
              <a:lnSpc>
                <a:spcPts val="4466"/>
              </a:lnSpc>
            </a:pPr>
            <a:r>
              <a:rPr lang="en-US" sz="4604" spc="239">
                <a:solidFill>
                  <a:srgbClr val="000000"/>
                </a:solidFill>
                <a:latin typeface="Canva Sans"/>
              </a:rPr>
              <a:t>Lack of domestic production</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2814"/>
            </a:stretch>
          </a:blipFill>
        </p:spPr>
        <p:txBody>
          <a:bodyPr/>
          <a:lstStyle/>
          <a:p/>
        </p:txBody>
      </p:sp>
      <p:sp>
        <p:nvSpPr>
          <p:cNvPr id="3" name="TextBox 3"/>
          <p:cNvSpPr txBox="1"/>
          <p:nvPr/>
        </p:nvSpPr>
        <p:spPr>
          <a:xfrm>
            <a:off x="587086" y="1152525"/>
            <a:ext cx="10160058" cy="861693"/>
          </a:xfrm>
          <a:prstGeom prst="rect">
            <a:avLst/>
          </a:prstGeom>
        </p:spPr>
        <p:txBody>
          <a:bodyPr lIns="0" tIns="0" rIns="0" bIns="0" rtlCol="0" anchor="t">
            <a:spAutoFit/>
          </a:bodyPr>
          <a:lstStyle/>
          <a:p>
            <a:pPr algn="ctr">
              <a:lnSpc>
                <a:spcPts val="6564"/>
              </a:lnSpc>
            </a:pPr>
            <a:r>
              <a:rPr lang="en-US" sz="6499">
                <a:solidFill>
                  <a:srgbClr val="FFFFFF"/>
                </a:solidFill>
                <a:latin typeface="DM Sans"/>
              </a:rPr>
              <a:t>AUTHOR'S PERSPECTIVE</a:t>
            </a:r>
          </a:p>
        </p:txBody>
      </p:sp>
      <p:sp>
        <p:nvSpPr>
          <p:cNvPr id="4" name="TextBox 4"/>
          <p:cNvSpPr txBox="1"/>
          <p:nvPr/>
        </p:nvSpPr>
        <p:spPr>
          <a:xfrm>
            <a:off x="207818" y="3079750"/>
            <a:ext cx="12609368" cy="6445885"/>
          </a:xfrm>
          <a:prstGeom prst="rect">
            <a:avLst/>
          </a:prstGeom>
        </p:spPr>
        <p:txBody>
          <a:bodyPr lIns="0" tIns="0" rIns="0" bIns="0" rtlCol="0" anchor="t">
            <a:spAutoFit/>
          </a:bodyPr>
          <a:lstStyle/>
          <a:p>
            <a:pPr marL="755651" lvl="1" indent="-377825">
              <a:lnSpc>
                <a:spcPts val="3395"/>
              </a:lnSpc>
              <a:buFont typeface="Arial"/>
              <a:buChar char="•"/>
            </a:pPr>
            <a:r>
              <a:rPr lang="en-US" sz="3500" spc="112">
                <a:solidFill>
                  <a:srgbClr val="FFFFFF"/>
                </a:solidFill>
                <a:latin typeface="Barlow Semi-Bold"/>
              </a:rPr>
              <a:t>The Global Herbs and Spices Market is witnessing significant growth in the near future.</a:t>
            </a:r>
          </a:p>
          <a:p>
            <a:pPr>
              <a:lnSpc>
                <a:spcPts val="3395"/>
              </a:lnSpc>
            </a:pPr>
            <a:endParaRPr lang="en-US" sz="3500" spc="112">
              <a:solidFill>
                <a:srgbClr val="FFFFFF"/>
              </a:solidFill>
              <a:latin typeface="Barlow Semi-Bold"/>
            </a:endParaRPr>
          </a:p>
          <a:p>
            <a:pPr marL="755651" lvl="1" indent="-377825">
              <a:lnSpc>
                <a:spcPts val="3395"/>
              </a:lnSpc>
              <a:buFont typeface="Arial"/>
              <a:buChar char="•"/>
            </a:pPr>
            <a:r>
              <a:rPr lang="en-US" sz="3500" spc="112">
                <a:solidFill>
                  <a:srgbClr val="FFFFFF"/>
                </a:solidFill>
                <a:latin typeface="Barlow Semi-Bold"/>
              </a:rPr>
              <a:t>In 2023, the Paprika segment accounted for noticeable share of global Herbs and Spices Market and is projected to experience significant growth in the near future.</a:t>
            </a:r>
          </a:p>
          <a:p>
            <a:pPr>
              <a:lnSpc>
                <a:spcPts val="3395"/>
              </a:lnSpc>
            </a:pPr>
            <a:endParaRPr lang="en-US" sz="3500" spc="112">
              <a:solidFill>
                <a:srgbClr val="FFFFFF"/>
              </a:solidFill>
              <a:latin typeface="Barlow Semi-Bold"/>
            </a:endParaRPr>
          </a:p>
          <a:p>
            <a:pPr marL="755651" lvl="1" indent="-377825">
              <a:lnSpc>
                <a:spcPts val="3395"/>
              </a:lnSpc>
              <a:buFont typeface="Arial"/>
              <a:buChar char="•"/>
            </a:pPr>
            <a:r>
              <a:rPr lang="en-US" sz="3500" spc="112">
                <a:solidFill>
                  <a:srgbClr val="FFFFFF"/>
                </a:solidFill>
                <a:latin typeface="Barlow Semi-Bold"/>
              </a:rPr>
              <a:t>The Food segment is expected to expand at the significant CAGR retaining position throughout the forecast period.</a:t>
            </a:r>
          </a:p>
          <a:p>
            <a:pPr>
              <a:lnSpc>
                <a:spcPts val="3395"/>
              </a:lnSpc>
            </a:pPr>
            <a:endParaRPr lang="en-US" sz="3500" spc="112">
              <a:solidFill>
                <a:srgbClr val="FFFFFF"/>
              </a:solidFill>
              <a:latin typeface="Barlow Semi-Bold"/>
            </a:endParaRPr>
          </a:p>
          <a:p>
            <a:pPr marL="755651" lvl="1" indent="-377825">
              <a:lnSpc>
                <a:spcPts val="3395"/>
              </a:lnSpc>
              <a:buFont typeface="Arial"/>
              <a:buChar char="•"/>
            </a:pPr>
            <a:r>
              <a:rPr lang="en-US" sz="3500" spc="112">
                <a:solidFill>
                  <a:srgbClr val="FFFFFF"/>
                </a:solidFill>
                <a:latin typeface="Barlow Semi-Bold"/>
              </a:rPr>
              <a:t>Some of the key companies Givaudan S.A, Takasago International Corporation and others are focusing on its strategy building model to strengthen its product portfolio and expand its business in the global market.</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sp>
        <p:nvSpPr>
          <p:cNvPr id="3" name="Freeform 3"/>
          <p:cNvSpPr/>
          <p:nvPr/>
        </p:nvSpPr>
        <p:spPr>
          <a:xfrm>
            <a:off x="6202472" y="3108943"/>
            <a:ext cx="5883056" cy="2034557"/>
          </a:xfrm>
          <a:custGeom>
            <a:rect l="l" t="t" r="r" b="b"/>
            <a:pathLst>
              <a:path w="5883056" h="2034556">
                <a:moveTo>
                  <a:pt x="0" y="0"/>
                </a:moveTo>
                <a:lnTo>
                  <a:pt x="5883056" y="0"/>
                </a:lnTo>
                <a:lnTo>
                  <a:pt x="5883056" y="2034557"/>
                </a:lnTo>
                <a:lnTo>
                  <a:pt x="0" y="2034557"/>
                </a:lnTo>
                <a:lnTo>
                  <a:pt x="0" y="0"/>
                </a:lnTo>
                <a:close/>
              </a:path>
            </a:pathLst>
          </a:custGeom>
          <a:blipFill>
            <a:blip r:embed="rId3"/>
            <a:stretch>
              <a:fillRect/>
            </a:stretch>
          </a:blipFill>
        </p:spPr>
        <p:txBody>
          <a:bodyPr/>
          <a:lstStyle/>
          <a:p/>
        </p:txBody>
      </p:sp>
      <p:sp>
        <p:nvSpPr>
          <p:cNvPr id="4" name="Freeform 4"/>
          <p:cNvSpPr/>
          <p:nvPr/>
        </p:nvSpPr>
        <p:spPr>
          <a:xfrm>
            <a:off x="13446437" y="2238467"/>
            <a:ext cx="3154028" cy="3154028"/>
          </a:xfrm>
          <a:custGeom>
            <a:rect l="l" t="t" r="r" b="b"/>
            <a:pathLst>
              <a:path w="3154028" h="3154028">
                <a:moveTo>
                  <a:pt x="0" y="0"/>
                </a:moveTo>
                <a:lnTo>
                  <a:pt x="3154029" y="0"/>
                </a:lnTo>
                <a:lnTo>
                  <a:pt x="3154029" y="3154029"/>
                </a:lnTo>
                <a:lnTo>
                  <a:pt x="0" y="3154029"/>
                </a:lnTo>
                <a:lnTo>
                  <a:pt x="0" y="0"/>
                </a:lnTo>
                <a:close/>
              </a:path>
            </a:pathLst>
          </a:custGeom>
          <a:blipFill>
            <a:blip r:embed="rId4"/>
            <a:stretch>
              <a:fillRect/>
            </a:stretch>
          </a:blipFill>
        </p:spPr>
        <p:txBody>
          <a:bodyPr/>
          <a:lstStyle/>
          <a:p/>
        </p:txBody>
      </p:sp>
      <p:sp>
        <p:nvSpPr>
          <p:cNvPr id="5" name="Freeform 5"/>
          <p:cNvSpPr/>
          <p:nvPr/>
        </p:nvSpPr>
        <p:spPr>
          <a:xfrm>
            <a:off x="5794862" y="5949244"/>
            <a:ext cx="6093150" cy="909333"/>
          </a:xfrm>
          <a:custGeom>
            <a:rect l="l" t="t" r="r" b="b"/>
            <a:pathLst>
              <a:path w="6093150" h="909333">
                <a:moveTo>
                  <a:pt x="0" y="0"/>
                </a:moveTo>
                <a:lnTo>
                  <a:pt x="6093150" y="0"/>
                </a:lnTo>
                <a:lnTo>
                  <a:pt x="6093150" y="909333"/>
                </a:lnTo>
                <a:lnTo>
                  <a:pt x="0" y="909333"/>
                </a:lnTo>
                <a:lnTo>
                  <a:pt x="0" y="0"/>
                </a:lnTo>
                <a:close/>
              </a:path>
            </a:pathLst>
          </a:custGeom>
          <a:blipFill>
            <a:blip r:embed="rId5"/>
            <a:stretch>
              <a:fillRect l="-10761" t="-165986" r="-11065" b="-162585"/>
            </a:stretch>
          </a:blipFill>
        </p:spPr>
        <p:txBody>
          <a:bodyPr/>
          <a:lstStyle/>
          <a:p/>
        </p:txBody>
      </p:sp>
      <p:sp>
        <p:nvSpPr>
          <p:cNvPr id="6" name="Freeform 6"/>
          <p:cNvSpPr/>
          <p:nvPr/>
        </p:nvSpPr>
        <p:spPr>
          <a:xfrm>
            <a:off x="12448794" y="5949244"/>
            <a:ext cx="5839206" cy="1160180"/>
          </a:xfrm>
          <a:custGeom>
            <a:rect l="l" t="t" r="r" b="b"/>
            <a:pathLst>
              <a:path w="5839206" h="1160180">
                <a:moveTo>
                  <a:pt x="0" y="0"/>
                </a:moveTo>
                <a:lnTo>
                  <a:pt x="5839206" y="0"/>
                </a:lnTo>
                <a:lnTo>
                  <a:pt x="5839206" y="1160180"/>
                </a:lnTo>
                <a:lnTo>
                  <a:pt x="0" y="1160180"/>
                </a:lnTo>
                <a:lnTo>
                  <a:pt x="0" y="0"/>
                </a:lnTo>
                <a:close/>
              </a:path>
            </a:pathLst>
          </a:custGeom>
          <a:blipFill>
            <a:blip r:embed="rId6"/>
            <a:stretch>
              <a:fillRect l="-8528" t="-98113" r="-3936" b="-97641"/>
            </a:stretch>
          </a:blipFill>
        </p:spPr>
        <p:txBody>
          <a:bodyPr/>
          <a:lstStyle/>
          <a:p/>
        </p:txBody>
      </p:sp>
      <p:sp>
        <p:nvSpPr>
          <p:cNvPr id="7" name="Freeform 7"/>
          <p:cNvSpPr/>
          <p:nvPr/>
        </p:nvSpPr>
        <p:spPr>
          <a:xfrm>
            <a:off x="6652112" y="7234847"/>
            <a:ext cx="3605706" cy="2733781"/>
          </a:xfrm>
          <a:custGeom>
            <a:rect l="l" t="t" r="r" b="b"/>
            <a:pathLst>
              <a:path w="3605706" h="2733781">
                <a:moveTo>
                  <a:pt x="0" y="0"/>
                </a:moveTo>
                <a:lnTo>
                  <a:pt x="3605706" y="0"/>
                </a:lnTo>
                <a:lnTo>
                  <a:pt x="3605706" y="2733780"/>
                </a:lnTo>
                <a:lnTo>
                  <a:pt x="0" y="273378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p:txBody>
      </p:sp>
      <p:sp>
        <p:nvSpPr>
          <p:cNvPr id="8" name="Freeform 8"/>
          <p:cNvSpPr/>
          <p:nvPr/>
        </p:nvSpPr>
        <p:spPr>
          <a:xfrm>
            <a:off x="12085528" y="8029250"/>
            <a:ext cx="5399274" cy="1939378"/>
          </a:xfrm>
          <a:custGeom>
            <a:rect l="l" t="t" r="r" b="b"/>
            <a:pathLst>
              <a:path w="5399274" h="1939378">
                <a:moveTo>
                  <a:pt x="0" y="0"/>
                </a:moveTo>
                <a:lnTo>
                  <a:pt x="5399274" y="0"/>
                </a:lnTo>
                <a:lnTo>
                  <a:pt x="5399274" y="1939377"/>
                </a:lnTo>
                <a:lnTo>
                  <a:pt x="0" y="1939377"/>
                </a:lnTo>
                <a:lnTo>
                  <a:pt x="0" y="0"/>
                </a:lnTo>
                <a:close/>
              </a:path>
            </a:pathLst>
          </a:custGeom>
          <a:blipFill>
            <a:blip r:embed="rId8"/>
            <a:stretch>
              <a:fillRect/>
            </a:stretch>
          </a:blipFill>
        </p:spPr>
        <p:txBody>
          <a:bodyPr/>
          <a:lstStyle/>
          <a:p/>
        </p:txBody>
      </p:sp>
      <p:sp>
        <p:nvSpPr>
          <p:cNvPr id="9" name="TextBox 9"/>
          <p:cNvSpPr txBox="1"/>
          <p:nvPr/>
        </p:nvSpPr>
        <p:spPr>
          <a:xfrm>
            <a:off x="5162248" y="990506"/>
            <a:ext cx="7963503" cy="857248"/>
          </a:xfrm>
          <a:prstGeom prst="rect">
            <a:avLst/>
          </a:prstGeom>
        </p:spPr>
        <p:txBody>
          <a:bodyPr lIns="0" tIns="0" rIns="0" bIns="0" rtlCol="0" anchor="t">
            <a:spAutoFit/>
          </a:bodyPr>
          <a:lstStyle/>
          <a:p>
            <a:pPr algn="ctr">
              <a:lnSpc>
                <a:spcPts val="6299"/>
              </a:lnSpc>
            </a:pPr>
            <a:r>
              <a:rPr lang="en-US" sz="6999">
                <a:solidFill>
                  <a:srgbClr val="000000"/>
                </a:solidFill>
                <a:latin typeface="DM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flipV="1">
            <a:off x="0" y="0"/>
            <a:ext cx="18288000" cy="10287000"/>
          </a:xfrm>
          <a:custGeom>
            <a:rect l="l" t="t" r="r" b="b"/>
            <a:pathLst>
              <a:path w="18288000" h="10287000">
                <a:moveTo>
                  <a:pt x="0" y="10287000"/>
                </a:moveTo>
                <a:lnTo>
                  <a:pt x="18288000" y="10287000"/>
                </a:lnTo>
                <a:lnTo>
                  <a:pt x="18288000" y="0"/>
                </a:lnTo>
                <a:lnTo>
                  <a:pt x="0" y="0"/>
                </a:lnTo>
                <a:lnTo>
                  <a:pt x="0" y="10287000"/>
                </a:lnTo>
                <a:close/>
              </a:path>
            </a:pathLst>
          </a:custGeom>
          <a:blipFill>
            <a:blip r:embed="rId2"/>
            <a:stretch>
              <a:fillRect t="-18518" b="0"/>
            </a:stretch>
          </a:blipFill>
        </p:spPr>
        <p:txBody>
          <a:bodyPr/>
          <a:lstStyle/>
          <a:p/>
        </p:txBody>
      </p:sp>
      <p:sp>
        <p:nvSpPr>
          <p:cNvPr id="3" name="TextBox 3"/>
          <p:cNvSpPr txBox="1"/>
          <p:nvPr/>
        </p:nvSpPr>
        <p:spPr>
          <a:xfrm>
            <a:off x="5373769" y="523875"/>
            <a:ext cx="7204656" cy="415496"/>
          </a:xfrm>
          <a:prstGeom prst="rect">
            <a:avLst/>
          </a:prstGeom>
        </p:spPr>
        <p:txBody>
          <a:bodyPr lIns="0" tIns="0" rIns="0" bIns="0" rtlCol="0" anchor="t">
            <a:spAutoFit/>
          </a:bodyPr>
          <a:lstStyle/>
          <a:p>
            <a:pPr algn="ctr">
              <a:lnSpc>
                <a:spcPts val="3019"/>
              </a:lnSpc>
            </a:pPr>
            <a:r>
              <a:rPr lang="en-US" sz="3178">
                <a:solidFill>
                  <a:srgbClr val="000000"/>
                </a:solidFill>
                <a:latin typeface="Georgia Pro Bold"/>
              </a:rPr>
              <a:t>For Full Report</a:t>
            </a:r>
          </a:p>
        </p:txBody>
      </p:sp>
      <p:sp>
        <p:nvSpPr>
          <p:cNvPr id="4" name="TextBox 4"/>
          <p:cNvSpPr txBox="1"/>
          <p:nvPr/>
        </p:nvSpPr>
        <p:spPr>
          <a:xfrm>
            <a:off x="4221839" y="536361"/>
            <a:ext cx="9768952" cy="1429770"/>
          </a:xfrm>
          <a:prstGeom prst="rect">
            <a:avLst/>
          </a:prstGeom>
        </p:spPr>
        <p:txBody>
          <a:bodyPr lIns="0" tIns="0" rIns="0" bIns="0" rtlCol="0" anchor="t">
            <a:spAutoFit/>
          </a:bodyPr>
          <a:lstStyle/>
          <a:p>
            <a:pPr algn="ctr">
              <a:lnSpc>
                <a:spcPts val="11701"/>
              </a:lnSpc>
            </a:pPr>
            <a:r>
              <a:rPr lang="en-US" sz="8358">
                <a:solidFill>
                  <a:srgbClr val="000000"/>
                </a:solidFill>
                <a:latin typeface="Canva Sans Bold"/>
              </a:rPr>
              <a:t>Contact us</a:t>
            </a:r>
          </a:p>
        </p:txBody>
      </p:sp>
      <p:sp>
        <p:nvSpPr>
          <p:cNvPr id="5" name="Freeform 5"/>
          <p:cNvSpPr/>
          <p:nvPr/>
        </p:nvSpPr>
        <p:spPr>
          <a:xfrm>
            <a:off x="7523972" y="1820358"/>
            <a:ext cx="2904248" cy="1846679"/>
          </a:xfrm>
          <a:custGeom>
            <a:rect l="l" t="t" r="r" b="b"/>
            <a:pathLst>
              <a:path w="2904248" h="1846679">
                <a:moveTo>
                  <a:pt x="0" y="0"/>
                </a:moveTo>
                <a:lnTo>
                  <a:pt x="2904248" y="0"/>
                </a:lnTo>
                <a:lnTo>
                  <a:pt x="2904248" y="1846679"/>
                </a:lnTo>
                <a:lnTo>
                  <a:pt x="0" y="1846679"/>
                </a:lnTo>
                <a:lnTo>
                  <a:pt x="0" y="0"/>
                </a:lnTo>
                <a:close/>
              </a:path>
            </a:pathLst>
          </a:custGeom>
          <a:blipFill>
            <a:blip r:embed="rId3"/>
            <a:stretch>
              <a:fillRect/>
            </a:stretch>
          </a:blipFill>
        </p:spPr>
        <p:txBody>
          <a:bodyPr/>
          <a:lstStyle/>
          <a:p/>
        </p:txBody>
      </p:sp>
      <p:sp>
        <p:nvSpPr>
          <p:cNvPr id="6" name="TextBox 6"/>
          <p:cNvSpPr txBox="1"/>
          <p:nvPr/>
        </p:nvSpPr>
        <p:spPr>
          <a:xfrm>
            <a:off x="476665" y="3543212"/>
            <a:ext cx="17259300" cy="1046353"/>
          </a:xfrm>
          <a:prstGeom prst="rect">
            <a:avLst/>
          </a:prstGeom>
        </p:spPr>
        <p:txBody>
          <a:bodyPr lIns="0" tIns="0" rIns="0" bIns="0" rtlCol="0" anchor="t">
            <a:spAutoFit/>
          </a:bodyPr>
          <a:lstStyle/>
          <a:p>
            <a:pPr algn="ctr">
              <a:lnSpc>
                <a:spcPts val="8477"/>
              </a:lnSpc>
              <a:spcBef>
                <a:spcPct val="0"/>
              </a:spcBef>
            </a:pPr>
            <a:r>
              <a:rPr lang="en-US" sz="6055">
                <a:solidFill>
                  <a:srgbClr val="000000"/>
                </a:solidFill>
                <a:latin typeface="Lato Bold"/>
              </a:rPr>
              <a:t>COGNITIVE MARKET RESEARCH</a:t>
            </a:r>
          </a:p>
        </p:txBody>
      </p:sp>
      <p:sp>
        <p:nvSpPr>
          <p:cNvPr id="7" name="TextBox 7"/>
          <p:cNvSpPr txBox="1"/>
          <p:nvPr/>
        </p:nvSpPr>
        <p:spPr>
          <a:xfrm>
            <a:off x="4495826" y="4788744"/>
            <a:ext cx="9644029" cy="1055782"/>
          </a:xfrm>
          <a:prstGeom prst="rect">
            <a:avLst/>
          </a:prstGeom>
        </p:spPr>
        <p:txBody>
          <a:bodyPr lIns="0" tIns="0" rIns="0" bIns="0" rtlCol="0" anchor="t">
            <a:spAutoFit/>
          </a:bodyPr>
          <a:lstStyle/>
          <a:p>
            <a:pPr algn="ctr">
              <a:lnSpc>
                <a:spcPts val="4290"/>
              </a:lnSpc>
              <a:spcBef>
                <a:spcPct val="0"/>
              </a:spcBef>
            </a:pPr>
            <a:r>
              <a:rPr lang="en-US" sz="3064" spc="306">
                <a:solidFill>
                  <a:srgbClr val="000000"/>
                </a:solidFill>
                <a:latin typeface="Lato"/>
              </a:rPr>
              <a:t>Tel: +1 312-376-8303 | +44 020-8123-0732</a:t>
            </a:r>
          </a:p>
          <a:p>
            <a:pPr algn="ctr">
              <a:lnSpc>
                <a:spcPts val="4290"/>
              </a:lnSpc>
              <a:spcBef>
                <a:spcPct val="0"/>
              </a:spcBef>
            </a:pPr>
            <a:r>
              <a:rPr lang="en-US" sz="3064" spc="306">
                <a:solidFill>
                  <a:srgbClr val="000000"/>
                </a:solidFill>
                <a:latin typeface="Lato"/>
              </a:rPr>
              <a:t>India: (+91) 983-496-8611</a:t>
            </a:r>
          </a:p>
        </p:txBody>
      </p:sp>
      <p:sp>
        <p:nvSpPr>
          <p:cNvPr id="8" name="TextBox 8"/>
          <p:cNvSpPr txBox="1"/>
          <p:nvPr/>
        </p:nvSpPr>
        <p:spPr>
          <a:xfrm>
            <a:off x="2767087" y="5990925"/>
            <a:ext cx="12418019" cy="517640"/>
          </a:xfrm>
          <a:prstGeom prst="rect">
            <a:avLst/>
          </a:prstGeom>
        </p:spPr>
        <p:txBody>
          <a:bodyPr lIns="0" tIns="0" rIns="0" bIns="0" rtlCol="0" anchor="t">
            <a:spAutoFit/>
          </a:bodyPr>
          <a:lstStyle/>
          <a:p>
            <a:pPr algn="ctr">
              <a:lnSpc>
                <a:spcPts val="4285"/>
              </a:lnSpc>
            </a:pPr>
            <a:r>
              <a:rPr lang="en-US" sz="3060" spc="312">
                <a:solidFill>
                  <a:srgbClr val="000000"/>
                </a:solidFill>
                <a:latin typeface="Lato"/>
              </a:rPr>
              <a:t>sales@cognitivemarketresearch.com</a:t>
            </a:r>
          </a:p>
        </p:txBody>
      </p:sp>
      <p:sp>
        <p:nvSpPr>
          <p:cNvPr id="9" name="TextBox 9"/>
          <p:cNvSpPr txBox="1"/>
          <p:nvPr/>
        </p:nvSpPr>
        <p:spPr>
          <a:xfrm>
            <a:off x="1918075" y="6635914"/>
            <a:ext cx="14799531" cy="655278"/>
          </a:xfrm>
          <a:prstGeom prst="rect">
            <a:avLst/>
          </a:prstGeom>
        </p:spPr>
        <p:txBody>
          <a:bodyPr lIns="0" tIns="0" rIns="0" bIns="0" rtlCol="0" anchor="t">
            <a:spAutoFit/>
          </a:bodyPr>
          <a:lstStyle/>
          <a:p>
            <a:pPr algn="ctr">
              <a:lnSpc>
                <a:spcPts val="5357"/>
              </a:lnSpc>
              <a:spcBef>
                <a:spcPct val="0"/>
              </a:spcBef>
            </a:pPr>
            <a:r>
              <a:rPr lang="en-US" sz="3826" spc="382">
                <a:solidFill>
                  <a:srgbClr val="000000"/>
                </a:solidFill>
                <a:latin typeface="Lato"/>
              </a:rPr>
              <a:t>Access the Full Report :</a:t>
            </a:r>
            <a:r>
              <a:rPr lang="en-US" sz="3826" u="sng" spc="382">
                <a:solidFill>
                  <a:srgbClr val="000000"/>
                </a:solidFill>
                <a:latin typeface="Lato"/>
                <a:hlinkClick r:id="rId4" tooltip="https://shorturl.at/egvP6"/>
              </a:rPr>
              <a:t> </a:t>
            </a:r>
            <a:r>
              <a:rPr lang="en-US" sz="3826" u="sng" spc="382">
                <a:solidFill>
                  <a:srgbClr val="000000"/>
                </a:solidFill>
                <a:latin typeface="Lato"/>
                <a:hlinkClick r:id="rId5" tooltip="https://www.cognitivemarketresearch.com/Herbs-and-Spices-market-report"/>
              </a:rPr>
              <a:t>https://shorturl.at/hoqu7</a:t>
            </a:r>
          </a:p>
        </p:txBody>
      </p:sp>
      <p:sp>
        <p:nvSpPr>
          <p:cNvPr id="10" name="TextBox 10"/>
          <p:cNvSpPr txBox="1"/>
          <p:nvPr/>
        </p:nvSpPr>
        <p:spPr>
          <a:xfrm>
            <a:off x="4852477" y="9528180"/>
            <a:ext cx="8507676" cy="758820"/>
          </a:xfrm>
          <a:prstGeom prst="rect">
            <a:avLst/>
          </a:prstGeom>
        </p:spPr>
        <p:txBody>
          <a:bodyPr lIns="0" tIns="0" rIns="0" bIns="0" rtlCol="0" anchor="t">
            <a:spAutoFit/>
          </a:bodyPr>
          <a:lstStyle/>
          <a:p>
            <a:pPr algn="ctr">
              <a:lnSpc>
                <a:spcPts val="2974"/>
              </a:lnSpc>
            </a:pPr>
            <a:r>
              <a:rPr lang="en-US" sz="2833" spc="283">
                <a:solidFill>
                  <a:srgbClr val="000000"/>
                </a:solidFill>
                <a:latin typeface="Lato Bold"/>
              </a:rPr>
              <a:t>Please visit our website:</a:t>
            </a:r>
          </a:p>
          <a:p>
            <a:pPr algn="ctr">
              <a:lnSpc>
                <a:spcPts val="2974"/>
              </a:lnSpc>
            </a:pPr>
            <a:r>
              <a:rPr lang="en-US" sz="2833" u="sng" spc="283">
                <a:solidFill>
                  <a:srgbClr val="000000"/>
                </a:solidFill>
                <a:latin typeface="Lato Bold"/>
                <a:hlinkClick r:id="rId6"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49</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Herbs and Spices Market Report</dc:title>
  <cp:lastModifiedBy>decipher market</cp:lastModifiedBy>
  <cp:revision>2</cp:revision>
  <dcterms:created xsi:type="dcterms:W3CDTF">2006-08-16T00:00:00Z</dcterms:created>
  <dcterms:modified xsi:type="dcterms:W3CDTF">2024-04-18T11:07:13Z</dcterms:modified>
</cp:coreProperties>
</file>