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nva Sans" panose="020B0604020202020204" charset="0"/>
      <p:regular r:id="rId13"/>
    </p:embeddedFont>
    <p:embeddedFont>
      <p:font typeface="Canva Sans Bold" panose="020B0604020202020204" charset="0"/>
      <p:regular r:id="rId14"/>
    </p:embeddedFont>
    <p:embeddedFont>
      <p:font typeface="Poppins" panose="00000500000000000000" pitchFamily="2" charset="0"/>
      <p:regular r:id="rId15"/>
    </p:embeddedFont>
  </p:embeddedFontLst>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tags" Target="tags/tag1.xml" /><Relationship Id="rId13" Type="http://schemas.openxmlformats.org/officeDocument/2006/relationships/font" Target="fonts/font1.fntdata" /><Relationship Id="rId14" Type="http://schemas.openxmlformats.org/officeDocument/2006/relationships/font" Target="fonts/font2.fntdata" /><Relationship Id="rId15" Type="http://schemas.openxmlformats.org/officeDocument/2006/relationships/font" Target="fonts/font3.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6/3/2024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6/3/2024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6/3/2024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15" Type="http://schemas.openxmlformats.org/officeDocument/2006/relationships/image" Target="../media/image22.jpeg" /><Relationship Id="rId16" Type="http://schemas.openxmlformats.org/officeDocument/2006/relationships/image" Target="../media/image23.jpeg"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hyperlink" Target="https://tinyurl.com/yc6y9kua"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227374" y="3757613"/>
            <a:ext cx="15546025" cy="2928494"/>
          </a:xfrm>
          <a:prstGeom prst="rect">
            <a:avLst/>
          </a:prstGeom>
        </p:spPr>
        <p:txBody>
          <a:bodyPr wrap="square" lIns="0" tIns="0" rIns="0" bIns="0" rtlCol="0" anchor="t">
            <a:spAutoFit/>
          </a:bodyPr>
          <a:lstStyle/>
          <a:p>
            <a:pPr algn="l">
              <a:lnSpc>
                <a:spcPts val="7574"/>
              </a:lnSpc>
            </a:pPr>
            <a:r>
              <a:rPr lang="en-US" sz="7499">
                <a:solidFill>
                  <a:srgbClr val="000000"/>
                </a:solidFill>
                <a:latin typeface="Canva Sans"/>
              </a:rPr>
              <a:t>HERBAL TEA</a:t>
            </a:r>
          </a:p>
          <a:p>
            <a:pPr algn="l">
              <a:lnSpc>
                <a:spcPts val="7574"/>
              </a:lnSpc>
            </a:pPr>
            <a:r>
              <a:rPr lang="en-US" sz="7499">
                <a:solidFill>
                  <a:srgbClr val="000000"/>
                </a:solidFill>
                <a:latin typeface="Canva Sans"/>
              </a:rPr>
              <a:t>MARKET REPORT </a:t>
            </a:r>
          </a:p>
          <a:p>
            <a:pPr algn="l">
              <a:lnSpc>
                <a:spcPts val="7574"/>
              </a:lnSpc>
            </a:pPr>
            <a:r>
              <a:rPr lang="en-US" sz="7499">
                <a:solidFill>
                  <a:srgbClr val="000000"/>
                </a:solidFill>
                <a:latin typeface="Canva Sans"/>
              </a:rPr>
              <a:t>2024</a:t>
            </a:r>
          </a:p>
        </p:txBody>
      </p:sp>
      <p:sp>
        <p:nvSpPr>
          <p:cNvPr id="5" name="TextBox 5"/>
          <p:cNvSpPr txBox="1"/>
          <p:nvPr/>
        </p:nvSpPr>
        <p:spPr>
          <a:xfrm>
            <a:off x="0" y="9548834"/>
            <a:ext cx="9220200" cy="537844"/>
          </a:xfrm>
          <a:prstGeom prst="rect">
            <a:avLst/>
          </a:prstGeom>
        </p:spPr>
        <p:txBody>
          <a:bodyPr lIns="0" tIns="0" rIns="0" bIns="0" rtlCol="0" anchor="t">
            <a:spAutoFit/>
          </a:bodyPr>
          <a:lstStyle/>
          <a:p>
            <a:pPr algn="ctr">
              <a:lnSpc>
                <a:spcPts val="4480"/>
              </a:lnSpc>
            </a:pPr>
            <a:r>
              <a:rPr lang="en-US" sz="32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192723" y="1509130"/>
            <a:ext cx="16236544" cy="7545970"/>
            <a:chExt cx="4276291" cy="1987416"/>
          </a:xfrm>
        </p:grpSpPr>
        <p:sp>
          <p:nvSpPr>
            <p:cNvPr id="4" name="Freeform 4"/>
            <p:cNvSpPr/>
            <p:nvPr/>
          </p:nvSpPr>
          <p:spPr>
            <a:xfrm>
              <a:off x="0" y="0"/>
              <a:ext cx="4276291" cy="1987416"/>
            </a:xfrm>
            <a:custGeom>
              <a:rect l="l" t="t" r="r" b="b"/>
              <a:pathLst>
                <a:path w="4276291" h="1987416">
                  <a:moveTo>
                    <a:pt x="0" y="0"/>
                  </a:moveTo>
                  <a:lnTo>
                    <a:pt x="4276291" y="0"/>
                  </a:lnTo>
                  <a:lnTo>
                    <a:pt x="4276291" y="1987416"/>
                  </a:lnTo>
                  <a:lnTo>
                    <a:pt x="0" y="1987416"/>
                  </a:lnTo>
                  <a:close/>
                </a:path>
              </a:pathLst>
            </a:custGeom>
            <a:solidFill>
              <a:srgbClr val="000000">
                <a:alpha val="62745"/>
              </a:srgbClr>
            </a:solidFill>
          </p:spPr>
          <p:txBody>
            <a:bodyPr/>
            <a:lstStyle/>
            <a:p/>
          </p:txBody>
        </p:sp>
        <p:sp>
          <p:nvSpPr>
            <p:cNvPr id="5" name="TextBox 5"/>
            <p:cNvSpPr txBox="1"/>
            <p:nvPr/>
          </p:nvSpPr>
          <p:spPr>
            <a:xfrm>
              <a:off x="0" y="-47625"/>
              <a:ext cx="4276291" cy="2035041"/>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58733" y="825500"/>
            <a:ext cx="2188594" cy="1972639"/>
          </a:xfrm>
          <a:prstGeom prst="rect">
            <a:avLst/>
          </a:prstGeom>
        </p:spPr>
      </p:pic>
      <p:sp>
        <p:nvSpPr>
          <p:cNvPr id="7" name="TextBox 7"/>
          <p:cNvSpPr txBox="1"/>
          <p:nvPr/>
        </p:nvSpPr>
        <p:spPr>
          <a:xfrm>
            <a:off x="1536513" y="2985269"/>
            <a:ext cx="15548966" cy="5793105"/>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Canva Sans"/>
              </a:rPr>
              <a:t>Herbal tea, often referred to as tisane, encompasses a diverse array of beverages made from the infusion or decoction of herbs, spices, flowers, or other plant material in hot water. Unlike traditional tea, which is derived from the Camellia sinensis plant, herbal tea is caffeine-free, making it a popular choice for those seeking a soothing and naturally flavored alternative. Herbal teas are celebrated for their potential health benefits, ranging from aiding digestion to promoting relaxation and boosting immunity, depending on the herbs used. With a rich history spanning cultures worldwide, herbal teas continue to captivate consumers with their diverse flavors and wellness properties.</a:t>
            </a:r>
          </a:p>
        </p:txBody>
      </p:sp>
      <p:sp>
        <p:nvSpPr>
          <p:cNvPr id="8" name="TextBox 8"/>
          <p:cNvSpPr txBox="1"/>
          <p:nvPr/>
        </p:nvSpPr>
        <p:spPr>
          <a:xfrm>
            <a:off x="5247092" y="188802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445414" y="6225786"/>
            <a:ext cx="9014491" cy="2613487"/>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799779" y="659653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7" name="Group 7"/>
          <p:cNvGrpSpPr/>
          <p:nvPr/>
        </p:nvGrpSpPr>
        <p:grpSpPr>
          <a:xfrm>
            <a:off x="725021" y="6496715"/>
            <a:ext cx="2071628" cy="207162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445414" y="3224596"/>
            <a:ext cx="9014491" cy="2613487"/>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799779" y="359534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15" name="Group 15"/>
          <p:cNvGrpSpPr/>
          <p:nvPr/>
        </p:nvGrpSpPr>
        <p:grpSpPr>
          <a:xfrm>
            <a:off x="725021" y="3495525"/>
            <a:ext cx="2071628" cy="2071628"/>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1027793" y="7151165"/>
            <a:ext cx="1517558" cy="1152990"/>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2024- 2031</a:t>
            </a:r>
          </a:p>
        </p:txBody>
      </p:sp>
      <p:sp>
        <p:nvSpPr>
          <p:cNvPr id="19" name="TextBox 19"/>
          <p:cNvSpPr txBox="1"/>
          <p:nvPr/>
        </p:nvSpPr>
        <p:spPr>
          <a:xfrm>
            <a:off x="3397390" y="6741853"/>
            <a:ext cx="5086580"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CAGR</a:t>
            </a:r>
          </a:p>
          <a:p>
            <a:pPr algn="ctr">
              <a:lnSpc>
                <a:spcPts val="6169"/>
              </a:lnSpc>
            </a:pPr>
            <a:r>
              <a:rPr lang="en-US" sz="5015">
                <a:solidFill>
                  <a:srgbClr val="FFFFFF"/>
                </a:solidFill>
                <a:latin typeface="Canva Sans"/>
              </a:rPr>
              <a:t>4.30%</a:t>
            </a:r>
          </a:p>
        </p:txBody>
      </p:sp>
      <p:sp>
        <p:nvSpPr>
          <p:cNvPr id="20" name="TextBox 20"/>
          <p:cNvSpPr txBox="1"/>
          <p:nvPr/>
        </p:nvSpPr>
        <p:spPr>
          <a:xfrm>
            <a:off x="5162248" y="4206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002057" y="4429778"/>
            <a:ext cx="1517558" cy="441247"/>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a:t>
            </a:r>
          </a:p>
        </p:txBody>
      </p:sp>
      <p:sp>
        <p:nvSpPr>
          <p:cNvPr id="22" name="TextBox 22"/>
          <p:cNvSpPr txBox="1"/>
          <p:nvPr/>
        </p:nvSpPr>
        <p:spPr>
          <a:xfrm>
            <a:off x="2902373" y="3740663"/>
            <a:ext cx="6347350" cy="1562302"/>
          </a:xfrm>
          <a:prstGeom prst="rect">
            <a:avLst/>
          </a:prstGeom>
        </p:spPr>
        <p:txBody>
          <a:bodyPr lIns="0" tIns="0" rIns="0" bIns="0" rtlCol="0" anchor="t">
            <a:spAutoFit/>
          </a:bodyPr>
          <a:lstStyle/>
          <a:p>
            <a:pPr algn="ctr">
              <a:lnSpc>
                <a:spcPts val="6169"/>
              </a:lnSpc>
            </a:pPr>
            <a:r>
              <a:rPr lang="en-US" sz="5015">
                <a:solidFill>
                  <a:srgbClr val="FFFFFF"/>
                </a:solidFill>
                <a:latin typeface="Canva Sans"/>
              </a:rPr>
              <a:t>MARKET SIZE</a:t>
            </a:r>
          </a:p>
          <a:p>
            <a:pPr algn="ctr">
              <a:lnSpc>
                <a:spcPts val="6169"/>
              </a:lnSpc>
            </a:pPr>
            <a:r>
              <a:rPr lang="en-US" sz="5015">
                <a:solidFill>
                  <a:srgbClr val="FFFFFF"/>
                </a:solidFill>
                <a:latin typeface="Canva Sans"/>
              </a:rPr>
              <a:t>USD 3691.2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6333"/>
            </a:stretch>
          </a:blipFill>
        </p:spPr>
        <p:txBody>
          <a:bodyPr/>
          <a:lstStyle/>
          <a:p/>
        </p:txBody>
      </p:sp>
      <p:grpSp>
        <p:nvGrpSpPr>
          <p:cNvPr id="3" name="Group 3"/>
          <p:cNvGrpSpPr/>
          <p:nvPr/>
        </p:nvGrpSpPr>
        <p:grpSpPr>
          <a:xfrm>
            <a:off x="2563736" y="1736381"/>
            <a:ext cx="12155226" cy="3889434"/>
            <a:chExt cx="14116955" cy="4517149"/>
          </a:xfrm>
        </p:grpSpPr>
        <p:sp>
          <p:nvSpPr>
            <p:cNvPr id="4" name="Freeform 4"/>
            <p:cNvSpPr/>
            <p:nvPr/>
          </p:nvSpPr>
          <p:spPr>
            <a:xfrm>
              <a:off x="0" y="0"/>
              <a:ext cx="14116955" cy="4517149"/>
            </a:xfrm>
            <a:custGeom>
              <a:rect l="l" t="t" r="r" b="b"/>
              <a:pathLst>
                <a:path w="14116955" h="4517149">
                  <a:moveTo>
                    <a:pt x="13992496" y="4517149"/>
                  </a:moveTo>
                  <a:lnTo>
                    <a:pt x="124460" y="4517149"/>
                  </a:lnTo>
                  <a:cubicBezTo>
                    <a:pt x="55880" y="4517149"/>
                    <a:pt x="0" y="4461269"/>
                    <a:pt x="0" y="4392689"/>
                  </a:cubicBezTo>
                  <a:lnTo>
                    <a:pt x="0" y="124460"/>
                  </a:lnTo>
                  <a:cubicBezTo>
                    <a:pt x="0" y="55880"/>
                    <a:pt x="55880" y="0"/>
                    <a:pt x="124460" y="0"/>
                  </a:cubicBezTo>
                  <a:lnTo>
                    <a:pt x="13992496" y="0"/>
                  </a:lnTo>
                  <a:cubicBezTo>
                    <a:pt x="14061075" y="0"/>
                    <a:pt x="14116955" y="55880"/>
                    <a:pt x="14116955" y="124460"/>
                  </a:cubicBezTo>
                  <a:lnTo>
                    <a:pt x="14116955" y="4392689"/>
                  </a:lnTo>
                  <a:cubicBezTo>
                    <a:pt x="14116955" y="4461269"/>
                    <a:pt x="14061075" y="4517149"/>
                    <a:pt x="13992496" y="4517149"/>
                  </a:cubicBezTo>
                  <a:close/>
                </a:path>
              </a:pathLst>
            </a:custGeom>
            <a:solidFill>
              <a:srgbClr val="000000">
                <a:alpha val="72941"/>
              </a:srgbClr>
            </a:solidFill>
          </p:spPr>
          <p:txBody>
            <a:bodyPr/>
            <a:lstStyle/>
            <a:p/>
          </p:txBody>
        </p:sp>
      </p:grpSp>
      <p:grpSp>
        <p:nvGrpSpPr>
          <p:cNvPr id="5" name="Group 5"/>
          <p:cNvGrpSpPr/>
          <p:nvPr/>
        </p:nvGrpSpPr>
        <p:grpSpPr>
          <a:xfrm rot="5400000">
            <a:off x="1371907" y="1848032"/>
            <a:ext cx="973117" cy="3716931"/>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9" name="Group 9"/>
          <p:cNvGrpSpPr/>
          <p:nvPr/>
        </p:nvGrpSpPr>
        <p:grpSpPr>
          <a:xfrm>
            <a:off x="2563736" y="5800381"/>
            <a:ext cx="12155226" cy="3889434"/>
            <a:chExt cx="14116955" cy="4517149"/>
          </a:xfrm>
        </p:grpSpPr>
        <p:sp>
          <p:nvSpPr>
            <p:cNvPr id="10" name="Freeform 10"/>
            <p:cNvSpPr/>
            <p:nvPr/>
          </p:nvSpPr>
          <p:spPr>
            <a:xfrm>
              <a:off x="0" y="0"/>
              <a:ext cx="14116955" cy="4517149"/>
            </a:xfrm>
            <a:custGeom>
              <a:rect l="l" t="t" r="r" b="b"/>
              <a:pathLst>
                <a:path w="14116955" h="4517149">
                  <a:moveTo>
                    <a:pt x="13992496" y="4517149"/>
                  </a:moveTo>
                  <a:lnTo>
                    <a:pt x="124460" y="4517149"/>
                  </a:lnTo>
                  <a:cubicBezTo>
                    <a:pt x="55880" y="4517149"/>
                    <a:pt x="0" y="4461269"/>
                    <a:pt x="0" y="4392689"/>
                  </a:cubicBezTo>
                  <a:lnTo>
                    <a:pt x="0" y="124460"/>
                  </a:lnTo>
                  <a:cubicBezTo>
                    <a:pt x="0" y="55880"/>
                    <a:pt x="55880" y="0"/>
                    <a:pt x="124460" y="0"/>
                  </a:cubicBezTo>
                  <a:lnTo>
                    <a:pt x="13992496" y="0"/>
                  </a:lnTo>
                  <a:cubicBezTo>
                    <a:pt x="14061075" y="0"/>
                    <a:pt x="14116955" y="55880"/>
                    <a:pt x="14116955" y="124460"/>
                  </a:cubicBezTo>
                  <a:lnTo>
                    <a:pt x="14116955" y="4392689"/>
                  </a:lnTo>
                  <a:cubicBezTo>
                    <a:pt x="14116955" y="4461269"/>
                    <a:pt x="14061075" y="4517149"/>
                    <a:pt x="13992496" y="4517149"/>
                  </a:cubicBezTo>
                  <a:close/>
                </a:path>
              </a:pathLst>
            </a:custGeom>
            <a:solidFill>
              <a:srgbClr val="000000">
                <a:alpha val="72941"/>
              </a:srgbClr>
            </a:solidFill>
          </p:spPr>
          <p:txBody>
            <a:bodyPr/>
            <a:lstStyle/>
            <a:p/>
          </p:txBody>
        </p:sp>
      </p:grpSp>
      <p:grpSp>
        <p:nvGrpSpPr>
          <p:cNvPr id="11" name="Group 11"/>
          <p:cNvGrpSpPr/>
          <p:nvPr/>
        </p:nvGrpSpPr>
        <p:grpSpPr>
          <a:xfrm rot="5400000">
            <a:off x="1371907" y="5912032"/>
            <a:ext cx="973117" cy="3716931"/>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49686" y="3531865"/>
            <a:ext cx="3349601" cy="406416"/>
          </a:xfrm>
          <a:prstGeom prst="rect">
            <a:avLst/>
          </a:prstGeom>
        </p:spPr>
        <p:txBody>
          <a:bodyPr lIns="0" tIns="0" rIns="0" bIns="0" rtlCol="0" anchor="t">
            <a:spAutoFit/>
          </a:bodyPr>
          <a:lstStyle/>
          <a:p>
            <a:pPr algn="ctr">
              <a:lnSpc>
                <a:spcPts val="3137"/>
              </a:lnSpc>
            </a:pPr>
            <a:r>
              <a:rPr lang="en-US" sz="3106">
                <a:solidFill>
                  <a:srgbClr val="43B4BE"/>
                </a:solidFill>
                <a:latin typeface="Canva Sans"/>
              </a:rPr>
              <a:t>Type Segment </a:t>
            </a:r>
          </a:p>
        </p:txBody>
      </p:sp>
      <p:sp>
        <p:nvSpPr>
          <p:cNvPr id="14" name="TextBox 14"/>
          <p:cNvSpPr txBox="1"/>
          <p:nvPr/>
        </p:nvSpPr>
        <p:spPr>
          <a:xfrm>
            <a:off x="3716931" y="2021204"/>
            <a:ext cx="10810891" cy="3122296"/>
          </a:xfrm>
          <a:prstGeom prst="rect">
            <a:avLst/>
          </a:prstGeom>
        </p:spPr>
        <p:txBody>
          <a:bodyPr lIns="0" tIns="0" rIns="0" bIns="0" rtlCol="0" anchor="t">
            <a:spAutoFit/>
          </a:bodyPr>
          <a:lstStyle/>
          <a:p>
            <a:pPr marL="647695" lvl="1" indent="-323848" algn="l">
              <a:lnSpc>
                <a:spcPts val="4139"/>
              </a:lnSpc>
              <a:buFont typeface="Arial"/>
              <a:buChar char="•"/>
            </a:pPr>
            <a:r>
              <a:rPr lang="en-US" sz="2999">
                <a:solidFill>
                  <a:srgbClr val="FFFFFF"/>
                </a:solidFill>
                <a:latin typeface="Canva Sans"/>
              </a:rPr>
              <a:t>Single blend stands out as the dominating category due to their simplicity and purity, appealing to consumers seeking specific flavors and health benefits.</a:t>
            </a:r>
          </a:p>
          <a:p>
            <a:pPr marL="647695" lvl="1" indent="-323848" algn="l">
              <a:lnSpc>
                <a:spcPts val="4139"/>
              </a:lnSpc>
              <a:buFont typeface="Arial"/>
              <a:buChar char="•"/>
            </a:pPr>
            <a:r>
              <a:rPr lang="en-US" sz="2999">
                <a:solidFill>
                  <a:srgbClr val="FFFFFF"/>
                </a:solidFill>
                <a:latin typeface="Canva Sans"/>
              </a:rPr>
              <a:t>Mixed blend emerges as the fastest-growing category in the Herbal Tea market as they offer unique flavor combinations and enhanced health benefits. </a:t>
            </a:r>
          </a:p>
        </p:txBody>
      </p:sp>
      <p:sp>
        <p:nvSpPr>
          <p:cNvPr id="15" name="TextBox 15"/>
          <p:cNvSpPr txBox="1"/>
          <p:nvPr/>
        </p:nvSpPr>
        <p:spPr>
          <a:xfrm>
            <a:off x="49686" y="7401563"/>
            <a:ext cx="3349601" cy="795020"/>
          </a:xfrm>
          <a:prstGeom prst="rect">
            <a:avLst/>
          </a:prstGeom>
        </p:spPr>
        <p:txBody>
          <a:bodyPr lIns="0" tIns="0" rIns="0" bIns="0" rtlCol="0" anchor="t">
            <a:spAutoFit/>
          </a:bodyPr>
          <a:lstStyle/>
          <a:p>
            <a:pPr algn="ctr">
              <a:lnSpc>
                <a:spcPts val="3137"/>
              </a:lnSpc>
            </a:pPr>
            <a:r>
              <a:rPr lang="en-US" sz="3106">
                <a:solidFill>
                  <a:srgbClr val="43B4BE"/>
                </a:solidFill>
                <a:latin typeface="Canva Sans"/>
              </a:rPr>
              <a:t>Flavour Type Segment</a:t>
            </a:r>
          </a:p>
        </p:txBody>
      </p:sp>
      <p:sp>
        <p:nvSpPr>
          <p:cNvPr id="16" name="TextBox 16"/>
          <p:cNvSpPr txBox="1"/>
          <p:nvPr/>
        </p:nvSpPr>
        <p:spPr>
          <a:xfrm>
            <a:off x="3738554" y="6120196"/>
            <a:ext cx="10810891" cy="3122296"/>
          </a:xfrm>
          <a:prstGeom prst="rect">
            <a:avLst/>
          </a:prstGeom>
        </p:spPr>
        <p:txBody>
          <a:bodyPr lIns="0" tIns="0" rIns="0" bIns="0" rtlCol="0" anchor="t">
            <a:spAutoFit/>
          </a:bodyPr>
          <a:lstStyle/>
          <a:p>
            <a:pPr marL="647695" lvl="1" indent="-323848" algn="l">
              <a:lnSpc>
                <a:spcPts val="4139"/>
              </a:lnSpc>
              <a:buFont typeface="Arial"/>
              <a:buChar char="•"/>
            </a:pPr>
            <a:r>
              <a:rPr lang="en-US" sz="2999">
                <a:solidFill>
                  <a:srgbClr val="FFFFFF"/>
                </a:solidFill>
                <a:latin typeface="Canva Sans"/>
              </a:rPr>
              <a:t>The dominating category is chamomile due to its well-known calming properties, attracting consumers seeking relaxation and stress relief.</a:t>
            </a:r>
          </a:p>
          <a:p>
            <a:pPr marL="647695" lvl="1" indent="-323848" algn="l">
              <a:lnSpc>
                <a:spcPts val="4139"/>
              </a:lnSpc>
              <a:buFont typeface="Arial"/>
              <a:buChar char="•"/>
            </a:pPr>
            <a:r>
              <a:rPr lang="en-US" sz="2999">
                <a:solidFill>
                  <a:srgbClr val="FFFFFF"/>
                </a:solidFill>
                <a:latin typeface="Canva Sans"/>
              </a:rPr>
              <a:t>The fastest-growing category in the Herbal Tea market is turmeric driven by its acclaimed anti-inflammatory properties and vibrant flavor profile.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6333"/>
            </a:stretch>
          </a:blipFill>
        </p:spPr>
        <p:txBody>
          <a:bodyPr/>
          <a:lstStyle/>
          <a:p/>
        </p:txBody>
      </p:sp>
      <p:grpSp>
        <p:nvGrpSpPr>
          <p:cNvPr id="3" name="Group 3"/>
          <p:cNvGrpSpPr/>
          <p:nvPr/>
        </p:nvGrpSpPr>
        <p:grpSpPr>
          <a:xfrm>
            <a:off x="2351145" y="2701581"/>
            <a:ext cx="6458278" cy="2608010"/>
            <a:chExt cx="8039189" cy="3246420"/>
          </a:xfrm>
        </p:grpSpPr>
        <p:sp>
          <p:nvSpPr>
            <p:cNvPr id="4" name="Freeform 4"/>
            <p:cNvSpPr/>
            <p:nvPr/>
          </p:nvSpPr>
          <p:spPr>
            <a:xfrm>
              <a:off x="0" y="0"/>
              <a:ext cx="8039189" cy="3246420"/>
            </a:xfrm>
            <a:custGeom>
              <a:rect l="l" t="t" r="r" b="b"/>
              <a:pathLst>
                <a:path w="8039188" h="3246420">
                  <a:moveTo>
                    <a:pt x="7914729" y="3246420"/>
                  </a:moveTo>
                  <a:lnTo>
                    <a:pt x="124460" y="3246420"/>
                  </a:lnTo>
                  <a:cubicBezTo>
                    <a:pt x="55880" y="3246420"/>
                    <a:pt x="0" y="3190540"/>
                    <a:pt x="0" y="3121960"/>
                  </a:cubicBezTo>
                  <a:lnTo>
                    <a:pt x="0" y="124460"/>
                  </a:lnTo>
                  <a:cubicBezTo>
                    <a:pt x="0" y="55880"/>
                    <a:pt x="55880" y="0"/>
                    <a:pt x="124460" y="0"/>
                  </a:cubicBezTo>
                  <a:lnTo>
                    <a:pt x="7914729" y="0"/>
                  </a:lnTo>
                  <a:cubicBezTo>
                    <a:pt x="7983310" y="0"/>
                    <a:pt x="8039189" y="55880"/>
                    <a:pt x="8039189" y="124460"/>
                  </a:cubicBezTo>
                  <a:lnTo>
                    <a:pt x="8039189" y="3121960"/>
                  </a:lnTo>
                  <a:cubicBezTo>
                    <a:pt x="8039189" y="3190540"/>
                    <a:pt x="7983310" y="3246420"/>
                    <a:pt x="7914729" y="3246420"/>
                  </a:cubicBezTo>
                  <a:close/>
                </a:path>
              </a:pathLst>
            </a:custGeom>
            <a:solidFill>
              <a:srgbClr val="000000">
                <a:alpha val="72941"/>
              </a:srgbClr>
            </a:solidFill>
          </p:spPr>
          <p:txBody>
            <a:bodyPr/>
            <a:lstStyle/>
            <a:p/>
          </p:txBody>
        </p:sp>
      </p:grpSp>
      <p:grpSp>
        <p:nvGrpSpPr>
          <p:cNvPr id="5" name="Group 5"/>
          <p:cNvGrpSpPr/>
          <p:nvPr/>
        </p:nvGrpSpPr>
        <p:grpSpPr>
          <a:xfrm rot="5400000">
            <a:off x="1277257" y="2212572"/>
            <a:ext cx="907920" cy="3467904"/>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sp>
        <p:nvSpPr>
          <p:cNvPr id="9" name="TextBox 9"/>
          <p:cNvSpPr txBox="1"/>
          <p:nvPr/>
        </p:nvSpPr>
        <p:spPr>
          <a:xfrm>
            <a:off x="-40826" y="3540189"/>
            <a:ext cx="3125184" cy="747451"/>
          </a:xfrm>
          <a:prstGeom prst="rect">
            <a:avLst/>
          </a:prstGeom>
        </p:spPr>
        <p:txBody>
          <a:bodyPr lIns="0" tIns="0" rIns="0" bIns="0" rtlCol="0" anchor="t">
            <a:spAutoFit/>
          </a:bodyPr>
          <a:lstStyle/>
          <a:p>
            <a:pPr algn="ctr">
              <a:lnSpc>
                <a:spcPts val="2927"/>
              </a:lnSpc>
            </a:pPr>
            <a:r>
              <a:rPr lang="en-US" sz="2898">
                <a:solidFill>
                  <a:srgbClr val="43B4BE"/>
                </a:solidFill>
                <a:latin typeface="Canva Sans"/>
              </a:rPr>
              <a:t>Function Segment </a:t>
            </a:r>
          </a:p>
        </p:txBody>
      </p:sp>
      <p:sp>
        <p:nvSpPr>
          <p:cNvPr id="10" name="TextBox 10"/>
          <p:cNvSpPr txBox="1"/>
          <p:nvPr/>
        </p:nvSpPr>
        <p:spPr>
          <a:xfrm>
            <a:off x="3214731" y="2944501"/>
            <a:ext cx="5416151" cy="2074545"/>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Cognitive Health</a:t>
            </a:r>
          </a:p>
          <a:p>
            <a:pPr marL="647700" lvl="1" indent="-323850" algn="l">
              <a:lnSpc>
                <a:spcPts val="4140"/>
              </a:lnSpc>
              <a:buFont typeface="Arial"/>
              <a:buChar char="•"/>
            </a:pPr>
            <a:r>
              <a:rPr lang="en-US" sz="3000">
                <a:solidFill>
                  <a:srgbClr val="FFFFFF"/>
                </a:solidFill>
                <a:latin typeface="Canva Sans"/>
              </a:rPr>
              <a:t>Gut and Digestive Health</a:t>
            </a:r>
          </a:p>
          <a:p>
            <a:pPr marL="647700" lvl="1" indent="-323850" algn="l">
              <a:lnSpc>
                <a:spcPts val="4140"/>
              </a:lnSpc>
              <a:buFont typeface="Arial"/>
              <a:buChar char="•"/>
            </a:pPr>
            <a:r>
              <a:rPr lang="en-US" sz="3000">
                <a:solidFill>
                  <a:srgbClr val="FFFFFF"/>
                </a:solidFill>
                <a:latin typeface="Canva Sans"/>
              </a:rPr>
              <a:t>Multifunctional</a:t>
            </a:r>
          </a:p>
          <a:p>
            <a:pPr marL="647700" lvl="1" indent="-323850" algn="l">
              <a:lnSpc>
                <a:spcPts val="4140"/>
              </a:lnSpc>
              <a:buFont typeface="Arial"/>
              <a:buChar char="•"/>
            </a:pPr>
            <a:r>
              <a:rPr lang="en-US" sz="3000">
                <a:solidFill>
                  <a:srgbClr val="FFFFFF"/>
                </a:solidFill>
                <a:latin typeface="Canva Sans"/>
              </a:rPr>
              <a:t>Others</a:t>
            </a:r>
          </a:p>
        </p:txBody>
      </p:sp>
      <p:grpSp>
        <p:nvGrpSpPr>
          <p:cNvPr id="11" name="Group 11"/>
          <p:cNvGrpSpPr/>
          <p:nvPr/>
        </p:nvGrpSpPr>
        <p:grpSpPr>
          <a:xfrm>
            <a:off x="2313054" y="5734957"/>
            <a:ext cx="6458278" cy="2608010"/>
            <a:chExt cx="8039189" cy="3246420"/>
          </a:xfrm>
        </p:grpSpPr>
        <p:sp>
          <p:nvSpPr>
            <p:cNvPr id="12" name="Freeform 12"/>
            <p:cNvSpPr/>
            <p:nvPr/>
          </p:nvSpPr>
          <p:spPr>
            <a:xfrm>
              <a:off x="0" y="0"/>
              <a:ext cx="8039189" cy="3246420"/>
            </a:xfrm>
            <a:custGeom>
              <a:rect l="l" t="t" r="r" b="b"/>
              <a:pathLst>
                <a:path w="8039188" h="3246420">
                  <a:moveTo>
                    <a:pt x="7914729" y="3246420"/>
                  </a:moveTo>
                  <a:lnTo>
                    <a:pt x="124460" y="3246420"/>
                  </a:lnTo>
                  <a:cubicBezTo>
                    <a:pt x="55880" y="3246420"/>
                    <a:pt x="0" y="3190540"/>
                    <a:pt x="0" y="3121960"/>
                  </a:cubicBezTo>
                  <a:lnTo>
                    <a:pt x="0" y="124460"/>
                  </a:lnTo>
                  <a:cubicBezTo>
                    <a:pt x="0" y="55880"/>
                    <a:pt x="55880" y="0"/>
                    <a:pt x="124460" y="0"/>
                  </a:cubicBezTo>
                  <a:lnTo>
                    <a:pt x="7914729" y="0"/>
                  </a:lnTo>
                  <a:cubicBezTo>
                    <a:pt x="7983310" y="0"/>
                    <a:pt x="8039189" y="55880"/>
                    <a:pt x="8039189" y="124460"/>
                  </a:cubicBezTo>
                  <a:lnTo>
                    <a:pt x="8039189" y="3121960"/>
                  </a:lnTo>
                  <a:cubicBezTo>
                    <a:pt x="8039189" y="3190540"/>
                    <a:pt x="7983310" y="3246420"/>
                    <a:pt x="7914729" y="3246420"/>
                  </a:cubicBezTo>
                  <a:close/>
                </a:path>
              </a:pathLst>
            </a:custGeom>
            <a:solidFill>
              <a:srgbClr val="000000">
                <a:alpha val="72941"/>
              </a:srgbClr>
            </a:solidFill>
          </p:spPr>
          <p:txBody>
            <a:bodyPr/>
            <a:lstStyle/>
            <a:p/>
          </p:txBody>
        </p:sp>
      </p:grpSp>
      <p:grpSp>
        <p:nvGrpSpPr>
          <p:cNvPr id="13" name="Group 13"/>
          <p:cNvGrpSpPr/>
          <p:nvPr/>
        </p:nvGrpSpPr>
        <p:grpSpPr>
          <a:xfrm rot="5400000">
            <a:off x="1239166" y="5245948"/>
            <a:ext cx="907920" cy="3467904"/>
            <a:chExt cx="3130550" cy="11957493"/>
          </a:xfrm>
        </p:grpSpPr>
        <p:sp>
          <p:nvSpPr>
            <p:cNvPr id="14" name="Freeform 14"/>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5" name="TextBox 15"/>
          <p:cNvSpPr txBox="1"/>
          <p:nvPr/>
        </p:nvSpPr>
        <p:spPr>
          <a:xfrm>
            <a:off x="5532" y="6811271"/>
            <a:ext cx="3125184" cy="384883"/>
          </a:xfrm>
          <a:prstGeom prst="rect">
            <a:avLst/>
          </a:prstGeom>
        </p:spPr>
        <p:txBody>
          <a:bodyPr lIns="0" tIns="0" rIns="0" bIns="0" rtlCol="0" anchor="t">
            <a:spAutoFit/>
          </a:bodyPr>
          <a:lstStyle/>
          <a:p>
            <a:pPr algn="ctr">
              <a:lnSpc>
                <a:spcPts val="2927"/>
              </a:lnSpc>
            </a:pPr>
            <a:r>
              <a:rPr lang="en-US" sz="2898">
                <a:solidFill>
                  <a:srgbClr val="43B4BE"/>
                </a:solidFill>
                <a:latin typeface="Canva Sans"/>
              </a:rPr>
              <a:t>Product Segment</a:t>
            </a:r>
          </a:p>
        </p:txBody>
      </p:sp>
      <p:sp>
        <p:nvSpPr>
          <p:cNvPr id="16" name="TextBox 16"/>
          <p:cNvSpPr txBox="1"/>
          <p:nvPr/>
        </p:nvSpPr>
        <p:spPr>
          <a:xfrm>
            <a:off x="3265474" y="5977877"/>
            <a:ext cx="5543949" cy="2074545"/>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Syrups</a:t>
            </a:r>
          </a:p>
          <a:p>
            <a:pPr marL="647700" lvl="1" indent="-323850" algn="l">
              <a:lnSpc>
                <a:spcPts val="4140"/>
              </a:lnSpc>
              <a:buFont typeface="Arial"/>
              <a:buChar char="•"/>
            </a:pPr>
            <a:r>
              <a:rPr lang="en-US" sz="3000">
                <a:solidFill>
                  <a:srgbClr val="FFFFFF"/>
                </a:solidFill>
                <a:latin typeface="Canva Sans"/>
              </a:rPr>
              <a:t>Premixes</a:t>
            </a:r>
          </a:p>
          <a:p>
            <a:pPr marL="647700" lvl="1" indent="-323850" algn="l">
              <a:lnSpc>
                <a:spcPts val="4140"/>
              </a:lnSpc>
              <a:buFont typeface="Arial"/>
              <a:buChar char="•"/>
            </a:pPr>
            <a:r>
              <a:rPr lang="en-US" sz="3000">
                <a:solidFill>
                  <a:srgbClr val="FFFFFF"/>
                </a:solidFill>
                <a:latin typeface="Canva Sans"/>
              </a:rPr>
              <a:t>Powdered Ready to Drink</a:t>
            </a:r>
          </a:p>
          <a:p>
            <a:pPr marL="647700" lvl="1" indent="-323850" algn="l">
              <a:lnSpc>
                <a:spcPts val="4140"/>
              </a:lnSpc>
              <a:buFont typeface="Arial"/>
              <a:buChar char="•"/>
            </a:pPr>
            <a:r>
              <a:rPr lang="en-US" sz="3000">
                <a:solidFill>
                  <a:srgbClr val="FFFFFF"/>
                </a:solidFill>
                <a:latin typeface="Canva Sans"/>
              </a:rPr>
              <a:t>Liquid Ready to Drink</a:t>
            </a:r>
          </a:p>
        </p:txBody>
      </p:sp>
      <p:grpSp>
        <p:nvGrpSpPr>
          <p:cNvPr id="17" name="Group 17"/>
          <p:cNvGrpSpPr/>
          <p:nvPr/>
        </p:nvGrpSpPr>
        <p:grpSpPr>
          <a:xfrm>
            <a:off x="11829722" y="2701581"/>
            <a:ext cx="6458278" cy="2608010"/>
            <a:chExt cx="8039189" cy="3246420"/>
          </a:xfrm>
        </p:grpSpPr>
        <p:sp>
          <p:nvSpPr>
            <p:cNvPr id="18" name="Freeform 18"/>
            <p:cNvSpPr/>
            <p:nvPr/>
          </p:nvSpPr>
          <p:spPr>
            <a:xfrm>
              <a:off x="0" y="0"/>
              <a:ext cx="8039189" cy="3246420"/>
            </a:xfrm>
            <a:custGeom>
              <a:rect l="l" t="t" r="r" b="b"/>
              <a:pathLst>
                <a:path w="8039188" h="3246420">
                  <a:moveTo>
                    <a:pt x="7914729" y="3246420"/>
                  </a:moveTo>
                  <a:lnTo>
                    <a:pt x="124460" y="3246420"/>
                  </a:lnTo>
                  <a:cubicBezTo>
                    <a:pt x="55880" y="3246420"/>
                    <a:pt x="0" y="3190540"/>
                    <a:pt x="0" y="3121960"/>
                  </a:cubicBezTo>
                  <a:lnTo>
                    <a:pt x="0" y="124460"/>
                  </a:lnTo>
                  <a:cubicBezTo>
                    <a:pt x="0" y="55880"/>
                    <a:pt x="55880" y="0"/>
                    <a:pt x="124460" y="0"/>
                  </a:cubicBezTo>
                  <a:lnTo>
                    <a:pt x="7914729" y="0"/>
                  </a:lnTo>
                  <a:cubicBezTo>
                    <a:pt x="7983310" y="0"/>
                    <a:pt x="8039189" y="55880"/>
                    <a:pt x="8039189" y="124460"/>
                  </a:cubicBezTo>
                  <a:lnTo>
                    <a:pt x="8039189" y="3121960"/>
                  </a:lnTo>
                  <a:cubicBezTo>
                    <a:pt x="8039189" y="3190540"/>
                    <a:pt x="7983310" y="3246420"/>
                    <a:pt x="7914729" y="3246420"/>
                  </a:cubicBezTo>
                  <a:close/>
                </a:path>
              </a:pathLst>
            </a:custGeom>
            <a:solidFill>
              <a:srgbClr val="000000">
                <a:alpha val="72941"/>
              </a:srgbClr>
            </a:solidFill>
          </p:spPr>
          <p:txBody>
            <a:bodyPr/>
            <a:lstStyle/>
            <a:p/>
          </p:txBody>
        </p:sp>
      </p:grpSp>
      <p:grpSp>
        <p:nvGrpSpPr>
          <p:cNvPr id="19" name="Group 19"/>
          <p:cNvGrpSpPr/>
          <p:nvPr/>
        </p:nvGrpSpPr>
        <p:grpSpPr>
          <a:xfrm rot="5400000">
            <a:off x="10755834" y="2212572"/>
            <a:ext cx="907920" cy="3467904"/>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1" name="TextBox 21"/>
          <p:cNvSpPr txBox="1"/>
          <p:nvPr/>
        </p:nvSpPr>
        <p:spPr>
          <a:xfrm>
            <a:off x="9647202" y="3721473"/>
            <a:ext cx="3125184" cy="384883"/>
          </a:xfrm>
          <a:prstGeom prst="rect">
            <a:avLst/>
          </a:prstGeom>
        </p:spPr>
        <p:txBody>
          <a:bodyPr lIns="0" tIns="0" rIns="0" bIns="0" rtlCol="0" anchor="t">
            <a:spAutoFit/>
          </a:bodyPr>
          <a:lstStyle/>
          <a:p>
            <a:pPr algn="ctr">
              <a:lnSpc>
                <a:spcPts val="2927"/>
              </a:lnSpc>
            </a:pPr>
            <a:r>
              <a:rPr lang="en-US" sz="2898">
                <a:solidFill>
                  <a:srgbClr val="43B4BE"/>
                </a:solidFill>
                <a:latin typeface="Canva Sans"/>
              </a:rPr>
              <a:t>Form Segment</a:t>
            </a:r>
          </a:p>
        </p:txBody>
      </p:sp>
      <p:sp>
        <p:nvSpPr>
          <p:cNvPr id="22" name="TextBox 22"/>
          <p:cNvSpPr txBox="1"/>
          <p:nvPr/>
        </p:nvSpPr>
        <p:spPr>
          <a:xfrm>
            <a:off x="13262032" y="3352892"/>
            <a:ext cx="4659683" cy="1026795"/>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Tea Bags</a:t>
            </a:r>
          </a:p>
          <a:p>
            <a:pPr marL="647700" lvl="1" indent="-323850" algn="l">
              <a:lnSpc>
                <a:spcPts val="4140"/>
              </a:lnSpc>
              <a:buFont typeface="Arial"/>
              <a:buChar char="•"/>
            </a:pPr>
            <a:r>
              <a:rPr lang="en-US" sz="3000">
                <a:solidFill>
                  <a:srgbClr val="FFFFFF"/>
                </a:solidFill>
                <a:latin typeface="Canva Sans"/>
              </a:rPr>
              <a:t>Loose Leaf</a:t>
            </a:r>
          </a:p>
        </p:txBody>
      </p:sp>
      <p:grpSp>
        <p:nvGrpSpPr>
          <p:cNvPr id="23" name="Group 23"/>
          <p:cNvGrpSpPr/>
          <p:nvPr/>
        </p:nvGrpSpPr>
        <p:grpSpPr>
          <a:xfrm>
            <a:off x="11791631" y="5734957"/>
            <a:ext cx="6458278" cy="2608010"/>
            <a:chExt cx="8039189" cy="3246420"/>
          </a:xfrm>
        </p:grpSpPr>
        <p:sp>
          <p:nvSpPr>
            <p:cNvPr id="24" name="Freeform 24"/>
            <p:cNvSpPr/>
            <p:nvPr/>
          </p:nvSpPr>
          <p:spPr>
            <a:xfrm>
              <a:off x="0" y="0"/>
              <a:ext cx="8039189" cy="3246420"/>
            </a:xfrm>
            <a:custGeom>
              <a:rect l="l" t="t" r="r" b="b"/>
              <a:pathLst>
                <a:path w="8039188" h="3246420">
                  <a:moveTo>
                    <a:pt x="7914729" y="3246420"/>
                  </a:moveTo>
                  <a:lnTo>
                    <a:pt x="124460" y="3246420"/>
                  </a:lnTo>
                  <a:cubicBezTo>
                    <a:pt x="55880" y="3246420"/>
                    <a:pt x="0" y="3190540"/>
                    <a:pt x="0" y="3121960"/>
                  </a:cubicBezTo>
                  <a:lnTo>
                    <a:pt x="0" y="124460"/>
                  </a:lnTo>
                  <a:cubicBezTo>
                    <a:pt x="0" y="55880"/>
                    <a:pt x="55880" y="0"/>
                    <a:pt x="124460" y="0"/>
                  </a:cubicBezTo>
                  <a:lnTo>
                    <a:pt x="7914729" y="0"/>
                  </a:lnTo>
                  <a:cubicBezTo>
                    <a:pt x="7983310" y="0"/>
                    <a:pt x="8039189" y="55880"/>
                    <a:pt x="8039189" y="124460"/>
                  </a:cubicBezTo>
                  <a:lnTo>
                    <a:pt x="8039189" y="3121960"/>
                  </a:lnTo>
                  <a:cubicBezTo>
                    <a:pt x="8039189" y="3190540"/>
                    <a:pt x="7983310" y="3246420"/>
                    <a:pt x="7914729" y="3246420"/>
                  </a:cubicBezTo>
                  <a:close/>
                </a:path>
              </a:pathLst>
            </a:custGeom>
            <a:solidFill>
              <a:srgbClr val="000000">
                <a:alpha val="72941"/>
              </a:srgbClr>
            </a:solidFill>
          </p:spPr>
          <p:txBody>
            <a:bodyPr/>
            <a:lstStyle/>
            <a:p/>
          </p:txBody>
        </p:sp>
      </p:grpSp>
      <p:grpSp>
        <p:nvGrpSpPr>
          <p:cNvPr id="25" name="Group 25"/>
          <p:cNvGrpSpPr/>
          <p:nvPr/>
        </p:nvGrpSpPr>
        <p:grpSpPr>
          <a:xfrm rot="5400000">
            <a:off x="10717743" y="5245948"/>
            <a:ext cx="907920" cy="3467904"/>
            <a:chExt cx="3130550" cy="11957493"/>
          </a:xfrm>
        </p:grpSpPr>
        <p:sp>
          <p:nvSpPr>
            <p:cNvPr id="26" name="Freeform 2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7" name="TextBox 27"/>
          <p:cNvSpPr txBox="1"/>
          <p:nvPr/>
        </p:nvSpPr>
        <p:spPr>
          <a:xfrm>
            <a:off x="9609111" y="6629987"/>
            <a:ext cx="3125184" cy="747451"/>
          </a:xfrm>
          <a:prstGeom prst="rect">
            <a:avLst/>
          </a:prstGeom>
        </p:spPr>
        <p:txBody>
          <a:bodyPr lIns="0" tIns="0" rIns="0" bIns="0" rtlCol="0" anchor="t">
            <a:spAutoFit/>
          </a:bodyPr>
          <a:lstStyle/>
          <a:p>
            <a:pPr algn="ctr">
              <a:lnSpc>
                <a:spcPts val="2927"/>
              </a:lnSpc>
            </a:pPr>
            <a:r>
              <a:rPr lang="en-US" sz="2898">
                <a:solidFill>
                  <a:srgbClr val="43B4BE"/>
                </a:solidFill>
                <a:latin typeface="Canva Sans"/>
              </a:rPr>
              <a:t>Pack Type Segment </a:t>
            </a:r>
          </a:p>
        </p:txBody>
      </p:sp>
      <p:sp>
        <p:nvSpPr>
          <p:cNvPr id="28" name="TextBox 28"/>
          <p:cNvSpPr txBox="1"/>
          <p:nvPr/>
        </p:nvSpPr>
        <p:spPr>
          <a:xfrm>
            <a:off x="13262032" y="6180752"/>
            <a:ext cx="4659683" cy="1550670"/>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Pouches</a:t>
            </a:r>
          </a:p>
          <a:p>
            <a:pPr marL="647700" lvl="1" indent="-323850" algn="l">
              <a:lnSpc>
                <a:spcPts val="4140"/>
              </a:lnSpc>
              <a:buFont typeface="Arial"/>
              <a:buChar char="•"/>
            </a:pPr>
            <a:r>
              <a:rPr lang="en-US" sz="3000">
                <a:solidFill>
                  <a:srgbClr val="FFFFFF"/>
                </a:solidFill>
                <a:latin typeface="Canva Sans"/>
              </a:rPr>
              <a:t>Jars/Cans</a:t>
            </a:r>
          </a:p>
          <a:p>
            <a:pPr marL="647700" lvl="1" indent="-323850" algn="l">
              <a:lnSpc>
                <a:spcPts val="4140"/>
              </a:lnSpc>
              <a:buFont typeface="Arial"/>
              <a:buChar char="•"/>
            </a:pPr>
            <a:r>
              <a:rPr lang="en-US" sz="3000">
                <a:solidFill>
                  <a:srgbClr val="FFFFFF"/>
                </a:solidFill>
                <a:latin typeface="Canva Sans"/>
              </a:rPr>
              <a:t>Tea Bag</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40863" y="1982759"/>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46044" y="2131603"/>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401099" y="2355023"/>
            <a:ext cx="32304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1476.48 million</a:t>
            </a:r>
          </a:p>
        </p:txBody>
      </p:sp>
      <p:sp>
        <p:nvSpPr>
          <p:cNvPr id="7" name="TextBox 7"/>
          <p:cNvSpPr txBox="1"/>
          <p:nvPr/>
        </p:nvSpPr>
        <p:spPr>
          <a:xfrm>
            <a:off x="14324899" y="3478973"/>
            <a:ext cx="34082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1107.36 million</a:t>
            </a:r>
          </a:p>
        </p:txBody>
      </p:sp>
      <p:sp>
        <p:nvSpPr>
          <p:cNvPr id="8" name="TextBox 8"/>
          <p:cNvSpPr txBox="1"/>
          <p:nvPr/>
        </p:nvSpPr>
        <p:spPr>
          <a:xfrm>
            <a:off x="14299499" y="4490211"/>
            <a:ext cx="3433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848.98 million</a:t>
            </a:r>
          </a:p>
        </p:txBody>
      </p:sp>
      <p:sp>
        <p:nvSpPr>
          <p:cNvPr id="9" name="TextBox 9"/>
          <p:cNvSpPr txBox="1"/>
          <p:nvPr/>
        </p:nvSpPr>
        <p:spPr>
          <a:xfrm>
            <a:off x="14502699" y="5614161"/>
            <a:ext cx="3052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184.56 million</a:t>
            </a:r>
          </a:p>
        </p:txBody>
      </p:sp>
      <p:sp>
        <p:nvSpPr>
          <p:cNvPr id="10" name="TextBox 10"/>
          <p:cNvSpPr txBox="1"/>
          <p:nvPr/>
        </p:nvSpPr>
        <p:spPr>
          <a:xfrm>
            <a:off x="14502699" y="7031798"/>
            <a:ext cx="3052625" cy="847725"/>
          </a:xfrm>
          <a:prstGeom prst="rect">
            <a:avLst/>
          </a:prstGeom>
        </p:spPr>
        <p:txBody>
          <a:bodyPr lIns="0" tIns="0" rIns="0" bIns="0" rtlCol="0" anchor="t">
            <a:spAutoFit/>
          </a:bodyPr>
          <a:lstStyle/>
          <a:p>
            <a:pPr algn="ctr">
              <a:lnSpc>
                <a:spcPts val="3300"/>
              </a:lnSpc>
            </a:pPr>
            <a:r>
              <a:rPr lang="en-US" sz="3000" spc="300">
                <a:solidFill>
                  <a:srgbClr val="000000"/>
                </a:solidFill>
                <a:latin typeface="Canva Sans Bold"/>
              </a:rPr>
              <a:t>USD 73.82 million</a:t>
            </a:r>
          </a:p>
        </p:txBody>
      </p:sp>
      <p:sp>
        <p:nvSpPr>
          <p:cNvPr id="11" name="TextBox 11"/>
          <p:cNvSpPr txBox="1"/>
          <p:nvPr/>
        </p:nvSpPr>
        <p:spPr>
          <a:xfrm>
            <a:off x="540863" y="8603590"/>
            <a:ext cx="17014462" cy="1468755"/>
          </a:xfrm>
          <a:prstGeom prst="rect">
            <a:avLst/>
          </a:prstGeom>
        </p:spPr>
        <p:txBody>
          <a:bodyPr lIns="0" tIns="0" rIns="0" bIns="0" rtlCol="0" anchor="t">
            <a:spAutoFit/>
          </a:bodyPr>
          <a:lstStyle/>
          <a:p>
            <a:pPr algn="l">
              <a:lnSpc>
                <a:spcPts val="3960"/>
              </a:lnSpc>
            </a:pPr>
            <a:r>
              <a:rPr lang="en-US" sz="3000">
                <a:solidFill>
                  <a:srgbClr val="000000"/>
                </a:solidFill>
                <a:latin typeface="Canva Sans"/>
              </a:rPr>
              <a:t>North America held the major market share for more than 40% of the global revenue with a market size of </a:t>
            </a:r>
            <a:r>
              <a:rPr lang="en-US" sz="3000">
                <a:solidFill>
                  <a:srgbClr val="000000"/>
                </a:solidFill>
                <a:latin typeface="Canva Sans Bold"/>
              </a:rPr>
              <a:t>USD 1476.48 million</a:t>
            </a:r>
            <a:r>
              <a:rPr lang="en-US" sz="3000">
                <a:solidFill>
                  <a:srgbClr val="000000"/>
                </a:solidFill>
                <a:latin typeface="Canva Sans"/>
              </a:rPr>
              <a:t> in 2024 and will grow at a CAGR of 2.5% from 2024 to 2031.</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598226"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02A0B">
                <a:alpha val="85882"/>
              </a:srgbClr>
            </a:solidFill>
          </p:spPr>
          <p:txBody>
            <a:bodyPr/>
            <a:lstStyle/>
            <a:p/>
          </p:txBody>
        </p:sp>
      </p:grpSp>
      <p:grpSp>
        <p:nvGrpSpPr>
          <p:cNvPr id="5" name="Group 5"/>
          <p:cNvGrpSpPr/>
          <p:nvPr/>
        </p:nvGrpSpPr>
        <p:grpSpPr>
          <a:xfrm>
            <a:off x="4598226"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2981455"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2A0B">
                <a:alpha val="85882"/>
              </a:srgbClr>
            </a:solidFill>
          </p:spPr>
          <p:txBody>
            <a:bodyPr/>
            <a:lstStyle/>
            <a:p/>
          </p:txBody>
        </p:sp>
      </p:grpSp>
      <p:grpSp>
        <p:nvGrpSpPr>
          <p:cNvPr id="9" name="Group 9"/>
          <p:cNvGrpSpPr/>
          <p:nvPr/>
        </p:nvGrpSpPr>
        <p:grpSpPr>
          <a:xfrm>
            <a:off x="2981455"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774088"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2A0B">
                <a:alpha val="85882"/>
              </a:srgbClr>
            </a:solidFill>
          </p:spPr>
          <p:txBody>
            <a:bodyPr/>
            <a:lstStyle/>
            <a:p/>
          </p:txBody>
        </p:sp>
      </p:grpSp>
      <p:grpSp>
        <p:nvGrpSpPr>
          <p:cNvPr id="13" name="Group 13"/>
          <p:cNvGrpSpPr>
            <a:grpSpLocks noChangeAspect="1"/>
          </p:cNvGrpSpPr>
          <p:nvPr/>
        </p:nvGrpSpPr>
        <p:grpSpPr>
          <a:xfrm rot="5400000">
            <a:off x="5774088"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198114"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2896009"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172274" y="1887401"/>
            <a:ext cx="8490211" cy="2614295"/>
          </a:xfrm>
          <a:prstGeom prst="rect">
            <a:avLst/>
          </a:prstGeom>
        </p:spPr>
        <p:txBody>
          <a:bodyPr lIns="0" tIns="0" rIns="0" bIns="0" rtlCol="0" anchor="t">
            <a:spAutoFit/>
          </a:bodyPr>
          <a:lstStyle/>
          <a:p>
            <a:pPr marL="755651" lvl="1" indent="-377825" algn="l">
              <a:lnSpc>
                <a:spcPts val="4165"/>
              </a:lnSpc>
              <a:buFont typeface="Arial"/>
              <a:buChar char="•"/>
            </a:pPr>
            <a:r>
              <a:rPr lang="en-US" sz="3500" spc="112">
                <a:solidFill>
                  <a:srgbClr val="FFFFFF"/>
                </a:solidFill>
                <a:latin typeface="Canva Sans"/>
              </a:rPr>
              <a:t>Increasing Health Consciousness to Increase the Demand Globally</a:t>
            </a:r>
          </a:p>
          <a:p>
            <a:pPr marL="755651" lvl="1" indent="-377825" algn="l">
              <a:lnSpc>
                <a:spcPts val="4165"/>
              </a:lnSpc>
              <a:buFont typeface="Arial"/>
              <a:buChar char="•"/>
            </a:pPr>
            <a:r>
              <a:rPr lang="en-US" sz="3500" spc="112">
                <a:solidFill>
                  <a:srgbClr val="FFFFFF"/>
                </a:solidFill>
                <a:latin typeface="Canva Sans"/>
              </a:rPr>
              <a:t>Growing Preference for Natural Products to Propel Market Growth</a:t>
            </a:r>
          </a:p>
        </p:txBody>
      </p:sp>
      <p:sp>
        <p:nvSpPr>
          <p:cNvPr id="19" name="TextBox 19"/>
          <p:cNvSpPr txBox="1"/>
          <p:nvPr/>
        </p:nvSpPr>
        <p:spPr>
          <a:xfrm>
            <a:off x="6839265" y="6583597"/>
            <a:ext cx="7626611" cy="1042670"/>
          </a:xfrm>
          <a:prstGeom prst="rect">
            <a:avLst/>
          </a:prstGeom>
        </p:spPr>
        <p:txBody>
          <a:bodyPr lIns="0" tIns="0" rIns="0" bIns="0" rtlCol="0" anchor="t">
            <a:spAutoFit/>
          </a:bodyPr>
          <a:lstStyle/>
          <a:p>
            <a:pPr algn="l">
              <a:lnSpc>
                <a:spcPts val="4165"/>
              </a:lnSpc>
            </a:pPr>
            <a:r>
              <a:rPr lang="en-US" sz="3500" spc="112">
                <a:solidFill>
                  <a:srgbClr val="FFFFFF"/>
                </a:solidFill>
                <a:latin typeface="Canva Sans"/>
              </a:rPr>
              <a:t>Seasonal variability to Limit the Sales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970686" y="1950735"/>
            <a:ext cx="16510840" cy="7307565"/>
            <a:chExt cx="4519799" cy="2000426"/>
          </a:xfrm>
        </p:grpSpPr>
        <p:sp>
          <p:nvSpPr>
            <p:cNvPr id="4" name="Freeform 4"/>
            <p:cNvSpPr/>
            <p:nvPr/>
          </p:nvSpPr>
          <p:spPr>
            <a:xfrm>
              <a:off x="0" y="0"/>
              <a:ext cx="4519799" cy="2000426"/>
            </a:xfrm>
            <a:custGeom>
              <a:rect l="l" t="t" r="r" b="b"/>
              <a:pathLst>
                <a:path w="4519799" h="2000426">
                  <a:moveTo>
                    <a:pt x="0" y="0"/>
                  </a:moveTo>
                  <a:lnTo>
                    <a:pt x="4519799" y="0"/>
                  </a:lnTo>
                  <a:lnTo>
                    <a:pt x="4519799" y="2000426"/>
                  </a:lnTo>
                  <a:lnTo>
                    <a:pt x="0" y="2000426"/>
                  </a:lnTo>
                  <a:close/>
                </a:path>
              </a:pathLst>
            </a:custGeom>
            <a:solidFill>
              <a:srgbClr val="000000">
                <a:alpha val="65882"/>
              </a:srgbClr>
            </a:solidFill>
          </p:spPr>
          <p:txBody>
            <a:bodyPr/>
            <a:lstStyle/>
            <a:p/>
          </p:txBody>
        </p:sp>
        <p:sp>
          <p:nvSpPr>
            <p:cNvPr id="5" name="TextBox 5"/>
            <p:cNvSpPr txBox="1"/>
            <p:nvPr/>
          </p:nvSpPr>
          <p:spPr>
            <a:xfrm>
              <a:off x="0" y="-38100"/>
              <a:ext cx="4519799" cy="203852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400074" y="928978"/>
            <a:ext cx="1887808" cy="2256332"/>
          </a:xfrm>
          <a:prstGeom prst="rect">
            <a:avLst/>
          </a:prstGeom>
        </p:spPr>
      </p:pic>
      <p:sp>
        <p:nvSpPr>
          <p:cNvPr id="7" name="TextBox 7"/>
          <p:cNvSpPr txBox="1"/>
          <p:nvPr/>
        </p:nvSpPr>
        <p:spPr>
          <a:xfrm>
            <a:off x="1245479" y="3296435"/>
            <a:ext cx="15810621" cy="5549900"/>
          </a:xfrm>
          <a:prstGeom prst="rect">
            <a:avLst/>
          </a:prstGeom>
        </p:spPr>
        <p:txBody>
          <a:bodyPr lIns="0" tIns="0" rIns="0" bIns="0" rtlCol="0" anchor="t">
            <a:spAutoFit/>
          </a:bodyPr>
          <a:lstStyle/>
          <a:p>
            <a:pPr marL="755651" lvl="1" indent="-377825" algn="l">
              <a:lnSpc>
                <a:spcPts val="4900"/>
              </a:lnSpc>
              <a:buFont typeface="Arial"/>
              <a:buChar char="•"/>
            </a:pPr>
            <a:r>
              <a:rPr lang="en-US" sz="3500">
                <a:solidFill>
                  <a:srgbClr val="FFFFFF"/>
                </a:solidFill>
                <a:latin typeface="Canva Sans"/>
              </a:rPr>
              <a:t>The global Herbal Tea market will expand significantly by 4.30% CAGR between 2024 to 2031.</a:t>
            </a:r>
          </a:p>
          <a:p>
            <a:pPr marL="755651" lvl="1" indent="-377825" algn="l">
              <a:lnSpc>
                <a:spcPts val="4900"/>
              </a:lnSpc>
              <a:buFont typeface="Arial"/>
              <a:buChar char="•"/>
            </a:pPr>
            <a:r>
              <a:rPr lang="en-US" sz="3500">
                <a:solidFill>
                  <a:srgbClr val="FFFFFF"/>
                </a:solidFill>
                <a:latin typeface="Canva Sans"/>
              </a:rPr>
              <a:t>Sales of Single Blend herbal teas are increasing due to their simplicity, purity, and transparency in ingredients, which resonate with health-conscious consumers seeking specific flavors and health benefits.</a:t>
            </a:r>
          </a:p>
          <a:p>
            <a:pPr marL="755651" lvl="1" indent="-377825" algn="l">
              <a:lnSpc>
                <a:spcPts val="4900"/>
              </a:lnSpc>
              <a:buFont typeface="Arial"/>
              <a:buChar char="•"/>
            </a:pPr>
            <a:r>
              <a:rPr lang="en-US" sz="3500">
                <a:solidFill>
                  <a:srgbClr val="FFFFFF"/>
                </a:solidFill>
                <a:latin typeface="Canva Sans"/>
              </a:rPr>
              <a:t>Chamomile tea sales are increasing due to its renowned calming properties, mild flavor, and perceived health benefits, appealing to consumers seeking relaxation, stress relief, and improved sleep quality.</a:t>
            </a:r>
          </a:p>
        </p:txBody>
      </p:sp>
      <p:sp>
        <p:nvSpPr>
          <p:cNvPr id="8" name="TextBox 8"/>
          <p:cNvSpPr txBox="1"/>
          <p:nvPr/>
        </p:nvSpPr>
        <p:spPr>
          <a:xfrm>
            <a:off x="4241936" y="2224099"/>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0"/>
            <a:ext cx="1837067" cy="1984756"/>
          </a:xfrm>
          <a:prstGeom prst="rect">
            <a:avLst/>
          </a:prstGeom>
        </p:spPr>
      </p:pic>
      <p:sp>
        <p:nvSpPr>
          <p:cNvPr id="3" name="Freeform 3"/>
          <p:cNvSpPr/>
          <p:nvPr/>
        </p:nvSpPr>
        <p:spPr>
          <a:xfrm>
            <a:off x="280737" y="2408080"/>
            <a:ext cx="2924144" cy="1532251"/>
          </a:xfrm>
          <a:custGeom>
            <a:rect l="l" t="t" r="r" b="b"/>
            <a:pathLst>
              <a:path w="2924144" h="1532251">
                <a:moveTo>
                  <a:pt x="0" y="0"/>
                </a:moveTo>
                <a:lnTo>
                  <a:pt x="2924144" y="0"/>
                </a:lnTo>
                <a:lnTo>
                  <a:pt x="2924144" y="1532252"/>
                </a:lnTo>
                <a:lnTo>
                  <a:pt x="0" y="1532252"/>
                </a:lnTo>
                <a:lnTo>
                  <a:pt x="0" y="0"/>
                </a:lnTo>
                <a:close/>
              </a:path>
            </a:pathLst>
          </a:custGeom>
          <a:blipFill>
            <a:blip r:embed="rId3"/>
            <a:stretch>
              <a:fillRect/>
            </a:stretch>
          </a:blipFill>
        </p:spPr>
        <p:txBody>
          <a:bodyPr/>
          <a:lstStyle/>
          <a:p/>
        </p:txBody>
      </p:sp>
      <p:sp>
        <p:nvSpPr>
          <p:cNvPr id="4" name="Freeform 4"/>
          <p:cNvSpPr/>
          <p:nvPr/>
        </p:nvSpPr>
        <p:spPr>
          <a:xfrm>
            <a:off x="7638341" y="1969868"/>
            <a:ext cx="2177212" cy="2408677"/>
          </a:xfrm>
          <a:custGeom>
            <a:rect l="l" t="t" r="r" b="b"/>
            <a:pathLst>
              <a:path w="2177212" h="2408677">
                <a:moveTo>
                  <a:pt x="0" y="0"/>
                </a:moveTo>
                <a:lnTo>
                  <a:pt x="2177212" y="0"/>
                </a:lnTo>
                <a:lnTo>
                  <a:pt x="2177212" y="2408676"/>
                </a:lnTo>
                <a:lnTo>
                  <a:pt x="0" y="2408676"/>
                </a:lnTo>
                <a:lnTo>
                  <a:pt x="0" y="0"/>
                </a:lnTo>
                <a:close/>
              </a:path>
            </a:pathLst>
          </a:custGeom>
          <a:blipFill>
            <a:blip r:embed="rId4"/>
            <a:stretch>
              <a:fillRect/>
            </a:stretch>
          </a:blipFill>
        </p:spPr>
        <p:txBody>
          <a:bodyPr/>
          <a:lstStyle/>
          <a:p/>
        </p:txBody>
      </p:sp>
      <p:sp>
        <p:nvSpPr>
          <p:cNvPr id="5" name="Freeform 5"/>
          <p:cNvSpPr/>
          <p:nvPr/>
        </p:nvSpPr>
        <p:spPr>
          <a:xfrm>
            <a:off x="3749242" y="2226124"/>
            <a:ext cx="3346174" cy="1785216"/>
          </a:xfrm>
          <a:custGeom>
            <a:rect l="l" t="t" r="r" b="b"/>
            <a:pathLst>
              <a:path w="3346173" h="1785215">
                <a:moveTo>
                  <a:pt x="0" y="0"/>
                </a:moveTo>
                <a:lnTo>
                  <a:pt x="3346174" y="0"/>
                </a:lnTo>
                <a:lnTo>
                  <a:pt x="3346174" y="1785217"/>
                </a:lnTo>
                <a:lnTo>
                  <a:pt x="0" y="1785217"/>
                </a:lnTo>
                <a:lnTo>
                  <a:pt x="0" y="0"/>
                </a:lnTo>
                <a:close/>
              </a:path>
            </a:pathLst>
          </a:custGeom>
          <a:blipFill>
            <a:blip r:embed="rId5"/>
            <a:stretch>
              <a:fillRect/>
            </a:stretch>
          </a:blipFill>
        </p:spPr>
        <p:txBody>
          <a:bodyPr/>
          <a:lstStyle/>
          <a:p/>
        </p:txBody>
      </p:sp>
      <p:sp>
        <p:nvSpPr>
          <p:cNvPr id="6" name="Freeform 6"/>
          <p:cNvSpPr/>
          <p:nvPr/>
        </p:nvSpPr>
        <p:spPr>
          <a:xfrm>
            <a:off x="6362728" y="4709419"/>
            <a:ext cx="11925272" cy="5577581"/>
          </a:xfrm>
          <a:custGeom>
            <a:rect l="l" t="t" r="r" b="b"/>
            <a:pathLst>
              <a:path w="11925272" h="5577581">
                <a:moveTo>
                  <a:pt x="0" y="0"/>
                </a:moveTo>
                <a:lnTo>
                  <a:pt x="11925272" y="0"/>
                </a:lnTo>
                <a:lnTo>
                  <a:pt x="11925272" y="5577581"/>
                </a:lnTo>
                <a:lnTo>
                  <a:pt x="0" y="5577581"/>
                </a:lnTo>
                <a:lnTo>
                  <a:pt x="0" y="0"/>
                </a:lnTo>
                <a:close/>
              </a:path>
            </a:pathLst>
          </a:custGeom>
          <a:blipFill>
            <a:blip r:embed="rId6"/>
            <a:stretch>
              <a:fillRect l="-8931" t="-13597" r="0" b="-20904"/>
            </a:stretch>
          </a:blipFill>
        </p:spPr>
        <p:txBody>
          <a:bodyPr/>
          <a:lstStyle/>
          <a:p/>
        </p:txBody>
      </p:sp>
      <p:sp>
        <p:nvSpPr>
          <p:cNvPr id="7" name="Freeform 7"/>
          <p:cNvSpPr/>
          <p:nvPr/>
        </p:nvSpPr>
        <p:spPr>
          <a:xfrm>
            <a:off x="10358478" y="1984756"/>
            <a:ext cx="3980869" cy="1291469"/>
          </a:xfrm>
          <a:custGeom>
            <a:rect l="l" t="t" r="r" b="b"/>
            <a:pathLst>
              <a:path w="3980868" h="1291469">
                <a:moveTo>
                  <a:pt x="0" y="0"/>
                </a:moveTo>
                <a:lnTo>
                  <a:pt x="3980870" y="0"/>
                </a:lnTo>
                <a:lnTo>
                  <a:pt x="3980870" y="1291469"/>
                </a:lnTo>
                <a:lnTo>
                  <a:pt x="0" y="1291469"/>
                </a:lnTo>
                <a:lnTo>
                  <a:pt x="0" y="0"/>
                </a:lnTo>
                <a:close/>
              </a:path>
            </a:pathLst>
          </a:custGeom>
          <a:blipFill>
            <a:blip r:embed="rId7"/>
            <a:stretch>
              <a:fillRect l="-10882" t="-41788" r="-6513" b="-47587"/>
            </a:stretch>
          </a:blipFill>
        </p:spPr>
        <p:txBody>
          <a:bodyPr/>
          <a:lstStyle/>
          <a:p/>
        </p:txBody>
      </p:sp>
      <p:sp>
        <p:nvSpPr>
          <p:cNvPr id="8" name="Freeform 8"/>
          <p:cNvSpPr/>
          <p:nvPr/>
        </p:nvSpPr>
        <p:spPr>
          <a:xfrm>
            <a:off x="14657136" y="1969868"/>
            <a:ext cx="3468505" cy="1664882"/>
          </a:xfrm>
          <a:custGeom>
            <a:rect l="l" t="t" r="r" b="b"/>
            <a:pathLst>
              <a:path w="3468505" h="1664882">
                <a:moveTo>
                  <a:pt x="0" y="0"/>
                </a:moveTo>
                <a:lnTo>
                  <a:pt x="3468505" y="0"/>
                </a:lnTo>
                <a:lnTo>
                  <a:pt x="3468505" y="1664882"/>
                </a:lnTo>
                <a:lnTo>
                  <a:pt x="0" y="1664882"/>
                </a:lnTo>
                <a:lnTo>
                  <a:pt x="0" y="0"/>
                </a:lnTo>
                <a:close/>
              </a:path>
            </a:pathLst>
          </a:custGeom>
          <a:blipFill>
            <a:blip r:embed="rId8"/>
            <a:stretch>
              <a:fillRect/>
            </a:stretch>
          </a:blipFill>
        </p:spPr>
        <p:txBody>
          <a:bodyPr/>
          <a:lstStyle/>
          <a:p/>
        </p:txBody>
      </p:sp>
      <p:sp>
        <p:nvSpPr>
          <p:cNvPr id="9" name="Freeform 9"/>
          <p:cNvSpPr/>
          <p:nvPr/>
        </p:nvSpPr>
        <p:spPr>
          <a:xfrm>
            <a:off x="14955430" y="4378544"/>
            <a:ext cx="3170214" cy="1389610"/>
          </a:xfrm>
          <a:custGeom>
            <a:rect l="l" t="t" r="r" b="b"/>
            <a:pathLst>
              <a:path w="3170214" h="1389610">
                <a:moveTo>
                  <a:pt x="0" y="0"/>
                </a:moveTo>
                <a:lnTo>
                  <a:pt x="3170213" y="0"/>
                </a:lnTo>
                <a:lnTo>
                  <a:pt x="3170213" y="1389611"/>
                </a:lnTo>
                <a:lnTo>
                  <a:pt x="0" y="1389611"/>
                </a:lnTo>
                <a:lnTo>
                  <a:pt x="0" y="0"/>
                </a:lnTo>
                <a:close/>
              </a:path>
            </a:pathLst>
          </a:custGeom>
          <a:blipFill>
            <a:blip r:embed="rId9"/>
            <a:stretch>
              <a:fillRect/>
            </a:stretch>
          </a:blipFill>
        </p:spPr>
        <p:txBody>
          <a:bodyPr/>
          <a:lstStyle/>
          <a:p/>
        </p:txBody>
      </p:sp>
      <p:sp>
        <p:nvSpPr>
          <p:cNvPr id="10" name="Freeform 10"/>
          <p:cNvSpPr/>
          <p:nvPr/>
        </p:nvSpPr>
        <p:spPr>
          <a:xfrm>
            <a:off x="280737" y="4359432"/>
            <a:ext cx="2579645" cy="2253593"/>
          </a:xfrm>
          <a:custGeom>
            <a:rect l="l" t="t" r="r" b="b"/>
            <a:pathLst>
              <a:path w="2579645" h="2253593">
                <a:moveTo>
                  <a:pt x="0" y="0"/>
                </a:moveTo>
                <a:lnTo>
                  <a:pt x="2579645" y="0"/>
                </a:lnTo>
                <a:lnTo>
                  <a:pt x="2579645" y="2253593"/>
                </a:lnTo>
                <a:lnTo>
                  <a:pt x="0" y="2253593"/>
                </a:lnTo>
                <a:lnTo>
                  <a:pt x="0" y="0"/>
                </a:lnTo>
                <a:close/>
              </a:path>
            </a:pathLst>
          </a:custGeom>
          <a:blipFill>
            <a:blip r:embed="rId10"/>
            <a:stretch>
              <a:fillRect l="-18708" r="-12661"/>
            </a:stretch>
          </a:blipFill>
        </p:spPr>
        <p:txBody>
          <a:bodyPr/>
          <a:lstStyle/>
          <a:p/>
        </p:txBody>
      </p:sp>
      <p:sp>
        <p:nvSpPr>
          <p:cNvPr id="11" name="Freeform 11"/>
          <p:cNvSpPr/>
          <p:nvPr/>
        </p:nvSpPr>
        <p:spPr>
          <a:xfrm>
            <a:off x="3131895" y="4378544"/>
            <a:ext cx="3963521" cy="1156126"/>
          </a:xfrm>
          <a:custGeom>
            <a:rect l="l" t="t" r="r" b="b"/>
            <a:pathLst>
              <a:path w="3963521" h="1156126">
                <a:moveTo>
                  <a:pt x="0" y="0"/>
                </a:moveTo>
                <a:lnTo>
                  <a:pt x="3963521" y="0"/>
                </a:lnTo>
                <a:lnTo>
                  <a:pt x="3963521" y="1156126"/>
                </a:lnTo>
                <a:lnTo>
                  <a:pt x="0" y="1156126"/>
                </a:lnTo>
                <a:lnTo>
                  <a:pt x="0" y="0"/>
                </a:lnTo>
                <a:close/>
              </a:path>
            </a:pathLst>
          </a:custGeom>
          <a:blipFill>
            <a:blip r:embed="rId11"/>
            <a:stretch>
              <a:fillRect t="-11145" b="-19030"/>
            </a:stretch>
          </a:blipFill>
        </p:spPr>
        <p:txBody>
          <a:bodyPr/>
          <a:lstStyle/>
          <a:p/>
        </p:txBody>
      </p:sp>
      <p:sp>
        <p:nvSpPr>
          <p:cNvPr id="12" name="Freeform 12"/>
          <p:cNvSpPr/>
          <p:nvPr/>
        </p:nvSpPr>
        <p:spPr>
          <a:xfrm>
            <a:off x="160299" y="7032125"/>
            <a:ext cx="3353536" cy="1523538"/>
          </a:xfrm>
          <a:custGeom>
            <a:rect l="l" t="t" r="r" b="b"/>
            <a:pathLst>
              <a:path w="3353535" h="1523538">
                <a:moveTo>
                  <a:pt x="0" y="0"/>
                </a:moveTo>
                <a:lnTo>
                  <a:pt x="3353536" y="0"/>
                </a:lnTo>
                <a:lnTo>
                  <a:pt x="3353536" y="1523538"/>
                </a:lnTo>
                <a:lnTo>
                  <a:pt x="0" y="1523538"/>
                </a:lnTo>
                <a:lnTo>
                  <a:pt x="0" y="0"/>
                </a:lnTo>
                <a:close/>
              </a:path>
            </a:pathLst>
          </a:custGeom>
          <a:blipFill>
            <a:blip r:embed="rId12"/>
            <a:stretch>
              <a:fillRect/>
            </a:stretch>
          </a:blipFill>
        </p:spPr>
        <p:txBody>
          <a:bodyPr/>
          <a:lstStyle/>
          <a:p/>
        </p:txBody>
      </p:sp>
      <p:sp>
        <p:nvSpPr>
          <p:cNvPr id="13" name="Freeform 13"/>
          <p:cNvSpPr/>
          <p:nvPr/>
        </p:nvSpPr>
        <p:spPr>
          <a:xfrm>
            <a:off x="10521593" y="3634750"/>
            <a:ext cx="3699554" cy="1321857"/>
          </a:xfrm>
          <a:custGeom>
            <a:rect l="l" t="t" r="r" b="b"/>
            <a:pathLst>
              <a:path w="3699553" h="1321857">
                <a:moveTo>
                  <a:pt x="0" y="0"/>
                </a:moveTo>
                <a:lnTo>
                  <a:pt x="3699555" y="0"/>
                </a:lnTo>
                <a:lnTo>
                  <a:pt x="3699555" y="1321857"/>
                </a:lnTo>
                <a:lnTo>
                  <a:pt x="0" y="1321857"/>
                </a:lnTo>
                <a:lnTo>
                  <a:pt x="0" y="0"/>
                </a:lnTo>
                <a:close/>
              </a:path>
            </a:pathLst>
          </a:custGeom>
          <a:blipFill>
            <a:blip r:embed="rId13"/>
            <a:stretch>
              <a:fillRect/>
            </a:stretch>
          </a:blipFill>
        </p:spPr>
        <p:txBody>
          <a:bodyPr/>
          <a:lstStyle/>
          <a:p/>
        </p:txBody>
      </p:sp>
      <p:sp>
        <p:nvSpPr>
          <p:cNvPr id="14" name="Freeform 14"/>
          <p:cNvSpPr/>
          <p:nvPr/>
        </p:nvSpPr>
        <p:spPr>
          <a:xfrm>
            <a:off x="3749242" y="5906145"/>
            <a:ext cx="4232061" cy="1368366"/>
          </a:xfrm>
          <a:custGeom>
            <a:rect l="l" t="t" r="r" b="b"/>
            <a:pathLst>
              <a:path w="4232061" h="1368366">
                <a:moveTo>
                  <a:pt x="0" y="0"/>
                </a:moveTo>
                <a:lnTo>
                  <a:pt x="4232061" y="0"/>
                </a:lnTo>
                <a:lnTo>
                  <a:pt x="4232061" y="1368367"/>
                </a:lnTo>
                <a:lnTo>
                  <a:pt x="0" y="1368367"/>
                </a:lnTo>
                <a:lnTo>
                  <a:pt x="0" y="0"/>
                </a:lnTo>
                <a:close/>
              </a:path>
            </a:pathLst>
          </a:custGeom>
          <a:blipFill>
            <a:blip r:embed="rId14"/>
            <a:stretch>
              <a:fillRect/>
            </a:stretch>
          </a:blipFill>
        </p:spPr>
        <p:txBody>
          <a:bodyPr/>
          <a:lstStyle/>
          <a:p/>
        </p:txBody>
      </p:sp>
      <p:sp>
        <p:nvSpPr>
          <p:cNvPr id="15" name="Freeform 15"/>
          <p:cNvSpPr/>
          <p:nvPr/>
        </p:nvSpPr>
        <p:spPr>
          <a:xfrm>
            <a:off x="160299" y="8817024"/>
            <a:ext cx="3804469" cy="882552"/>
          </a:xfrm>
          <a:custGeom>
            <a:rect l="l" t="t" r="r" b="b"/>
            <a:pathLst>
              <a:path w="3804469" h="882551">
                <a:moveTo>
                  <a:pt x="0" y="0"/>
                </a:moveTo>
                <a:lnTo>
                  <a:pt x="3804469" y="0"/>
                </a:lnTo>
                <a:lnTo>
                  <a:pt x="3804469" y="882552"/>
                </a:lnTo>
                <a:lnTo>
                  <a:pt x="0" y="882552"/>
                </a:lnTo>
                <a:lnTo>
                  <a:pt x="0" y="0"/>
                </a:lnTo>
                <a:close/>
              </a:path>
            </a:pathLst>
          </a:custGeom>
          <a:blipFill>
            <a:blip r:embed="rId15"/>
            <a:stretch>
              <a:fillRect/>
            </a:stretch>
          </a:blipFill>
        </p:spPr>
        <p:txBody>
          <a:bodyPr/>
          <a:lstStyle/>
          <a:p/>
        </p:txBody>
      </p:sp>
      <p:sp>
        <p:nvSpPr>
          <p:cNvPr id="16" name="Freeform 16"/>
          <p:cNvSpPr/>
          <p:nvPr/>
        </p:nvSpPr>
        <p:spPr>
          <a:xfrm>
            <a:off x="4132570" y="7464514"/>
            <a:ext cx="2062357" cy="1793786"/>
          </a:xfrm>
          <a:custGeom>
            <a:rect l="l" t="t" r="r" b="b"/>
            <a:pathLst>
              <a:path w="2062357" h="1793786">
                <a:moveTo>
                  <a:pt x="0" y="0"/>
                </a:moveTo>
                <a:lnTo>
                  <a:pt x="2062356" y="0"/>
                </a:lnTo>
                <a:lnTo>
                  <a:pt x="2062356" y="1793786"/>
                </a:lnTo>
                <a:lnTo>
                  <a:pt x="0" y="1793786"/>
                </a:lnTo>
                <a:lnTo>
                  <a:pt x="0" y="0"/>
                </a:lnTo>
                <a:close/>
              </a:path>
            </a:pathLst>
          </a:custGeom>
          <a:blipFill>
            <a:blip r:embed="rId16"/>
            <a:stretch>
              <a:fillRect l="-23856" r="-30458"/>
            </a:stretch>
          </a:blipFill>
        </p:spPr>
        <p:txBody>
          <a:bodyPr/>
          <a:lstStyle/>
          <a:p/>
        </p:txBody>
      </p:sp>
      <p:sp>
        <p:nvSpPr>
          <p:cNvPr id="17" name="TextBox 17"/>
          <p:cNvSpPr txBox="1"/>
          <p:nvPr/>
        </p:nvSpPr>
        <p:spPr>
          <a:xfrm>
            <a:off x="5715833" y="432308"/>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yc6y9kua"/>
              </a:rPr>
              <a:t>https://tinyurl.com/yc6y9kua</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64</Paragraphs>
  <Slides>10</Slides>
  <Notes>0</Notes>
  <HiddenSlides>0</HiddenSlides>
  <MMClips>0</MMClips>
  <ScaleCrop>0</ScaleCrop>
  <HeadingPairs>
    <vt:vector baseType="variant" size="4">
      <vt:variant>
        <vt:lpstr>Theme</vt:lpstr>
      </vt:variant>
      <vt:variant>
        <vt:i4>1</vt:i4>
      </vt:variant>
      <vt:variant>
        <vt:lpstr>Slide Titles</vt:lpstr>
      </vt:variant>
      <vt:variant>
        <vt:i4>10</vt:i4>
      </vt:variant>
    </vt:vector>
  </HeadingPairs>
  <TitlesOfParts>
    <vt:vector baseType="lpstr" size="11">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Herbal Tea Market Report 2024</dc:title>
  <cp:lastModifiedBy>decipher market</cp:lastModifiedBy>
  <cp:revision>2</cp:revision>
  <dcterms:created xsi:type="dcterms:W3CDTF">2006-08-16T00:00:00Z</dcterms:created>
  <dcterms:modified xsi:type="dcterms:W3CDTF">2024-06-03T09:01:24Z</dcterms:modified>
</cp:coreProperties>
</file>