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4/30/2024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 Id="rId4"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3.jpeg" /><Relationship Id="rId4" Type="http://schemas.openxmlformats.org/officeDocument/2006/relationships/image" Target="../media/image9.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1.jpeg" /><Relationship Id="rId3"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2.jpeg" /><Relationship Id="rId3" Type="http://schemas.openxmlformats.org/officeDocument/2006/relationships/image" Target="../media/image3.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15.jpeg" /><Relationship Id="rId7" Type="http://schemas.openxmlformats.org/officeDocument/2006/relationships/image" Target="../media/image16.jpeg" /><Relationship Id="rId8"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5cfz4r6f"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sp>
        <p:nvSpPr>
          <p:cNvPr id="3" name="Freeform 3"/>
          <p:cNvSpPr/>
          <p:nvPr/>
        </p:nvSpPr>
        <p:spPr>
          <a:xfrm rot="-10800000" flipH="1">
            <a:off x="0" y="-2485364"/>
            <a:ext cx="13985236" cy="13985236"/>
          </a:xfrm>
          <a:custGeom>
            <a:rect l="l" t="t" r="r" b="b"/>
            <a:pathLst>
              <a:path w="13985236" h="13985236">
                <a:moveTo>
                  <a:pt x="13985236" y="0"/>
                </a:moveTo>
                <a:lnTo>
                  <a:pt x="0" y="0"/>
                </a:lnTo>
                <a:lnTo>
                  <a:pt x="0" y="13985236"/>
                </a:lnTo>
                <a:lnTo>
                  <a:pt x="13985236" y="13985236"/>
                </a:lnTo>
                <a:lnTo>
                  <a:pt x="1398523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pic>
        <p:nvPicPr>
          <p:cNvPr id="4" name="Picture 4"/>
          <p:cNvPicPr>
            <a:picLocks noChangeAspect="1"/>
          </p:cNvPicPr>
          <p:nvPr/>
        </p:nvPicPr>
        <p:blipFill>
          <a:blip r:embed="rId4"/>
          <a:srcRect l="36500" t="25150" r="38480" b="25681"/>
          <a:stretch>
            <a:fillRect/>
          </a:stretch>
        </p:blipFill>
        <p:spPr>
          <a:xfrm>
            <a:off x="0" y="23449"/>
            <a:ext cx="1818740" cy="2010502"/>
          </a:xfrm>
          <a:prstGeom prst="rect">
            <a:avLst/>
          </a:prstGeom>
        </p:spPr>
      </p:pic>
      <p:sp>
        <p:nvSpPr>
          <p:cNvPr id="5" name="TextBox 5"/>
          <p:cNvSpPr txBox="1"/>
          <p:nvPr/>
        </p:nvSpPr>
        <p:spPr>
          <a:xfrm>
            <a:off x="309765" y="3789105"/>
            <a:ext cx="16606634" cy="2766078"/>
          </a:xfrm>
          <a:prstGeom prst="rect">
            <a:avLst/>
          </a:prstGeom>
        </p:spPr>
        <p:txBody>
          <a:bodyPr wrap="square" lIns="0" tIns="0" rIns="0" bIns="0" rtlCol="0" anchor="t">
            <a:spAutoFit/>
          </a:bodyPr>
          <a:lstStyle/>
          <a:p>
            <a:pPr>
              <a:lnSpc>
                <a:spcPts val="7081"/>
              </a:lnSpc>
            </a:pPr>
            <a:r>
              <a:rPr lang="en-US" sz="7300">
                <a:solidFill>
                  <a:srgbClr val="FFFFFF"/>
                </a:solidFill>
                <a:latin typeface="Poppins"/>
              </a:rPr>
              <a:t>HERBAL BEVERAGE</a:t>
            </a:r>
          </a:p>
          <a:p>
            <a:pPr>
              <a:lnSpc>
                <a:spcPts val="7081"/>
              </a:lnSpc>
            </a:pPr>
            <a:r>
              <a:rPr lang="en-US" sz="7300">
                <a:solidFill>
                  <a:srgbClr val="FFFFFF"/>
                </a:solidFill>
                <a:latin typeface="Poppins"/>
              </a:rPr>
              <a:t>MARKET REPORT </a:t>
            </a:r>
          </a:p>
          <a:p>
            <a:pPr>
              <a:lnSpc>
                <a:spcPts val="7081"/>
              </a:lnSpc>
            </a:pPr>
            <a:r>
              <a:rPr lang="en-US" sz="7300">
                <a:solidFill>
                  <a:srgbClr val="FFFFFF"/>
                </a:solidFill>
                <a:latin typeface="Poppins"/>
              </a:rPr>
              <a:t>2024</a:t>
            </a:r>
          </a:p>
        </p:txBody>
      </p:sp>
      <p:sp>
        <p:nvSpPr>
          <p:cNvPr id="6" name="TextBox 6"/>
          <p:cNvSpPr txBox="1"/>
          <p:nvPr/>
        </p:nvSpPr>
        <p:spPr>
          <a:xfrm>
            <a:off x="97661" y="9426883"/>
            <a:ext cx="11697638" cy="701039"/>
          </a:xfrm>
          <a:prstGeom prst="rect">
            <a:avLst/>
          </a:prstGeom>
        </p:spPr>
        <p:txBody>
          <a:bodyPr lIns="0" tIns="0" rIns="0" bIns="0" rtlCol="0" anchor="t">
            <a:spAutoFit/>
          </a:bodyPr>
          <a:lstStyle/>
          <a:p>
            <a:pPr algn="ctr">
              <a:lnSpc>
                <a:spcPts val="5460"/>
              </a:lnSpc>
            </a:pPr>
            <a:r>
              <a:rPr lang="en-US" sz="3900">
                <a:solidFill>
                  <a:srgbClr val="FFFFFF"/>
                </a:solidFill>
                <a:latin typeface="Poppi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03040" y="1642982"/>
            <a:ext cx="16236544" cy="7959986"/>
            <a:chExt cx="4276291" cy="2096457"/>
          </a:xfrm>
        </p:grpSpPr>
        <p:sp>
          <p:nvSpPr>
            <p:cNvPr id="4" name="Freeform 4"/>
            <p:cNvSpPr/>
            <p:nvPr/>
          </p:nvSpPr>
          <p:spPr>
            <a:xfrm>
              <a:off x="0" y="0"/>
              <a:ext cx="4276291" cy="2096457"/>
            </a:xfrm>
            <a:custGeom>
              <a:rect l="l" t="t" r="r" b="b"/>
              <a:pathLst>
                <a:path w="4276291" h="2096456">
                  <a:moveTo>
                    <a:pt x="0" y="0"/>
                  </a:moveTo>
                  <a:lnTo>
                    <a:pt x="4276291" y="0"/>
                  </a:lnTo>
                  <a:lnTo>
                    <a:pt x="4276291" y="2096457"/>
                  </a:lnTo>
                  <a:lnTo>
                    <a:pt x="0" y="2096457"/>
                  </a:lnTo>
                  <a:close/>
                </a:path>
              </a:pathLst>
            </a:custGeom>
            <a:solidFill>
              <a:srgbClr val="2E1D15">
                <a:alpha val="67843"/>
              </a:srgbClr>
            </a:solidFill>
          </p:spPr>
          <p:txBody>
            <a:bodyPr/>
            <a:lstStyle/>
            <a:p/>
          </p:txBody>
        </p:sp>
        <p:sp>
          <p:nvSpPr>
            <p:cNvPr id="5" name="TextBox 5"/>
            <p:cNvSpPr txBox="1"/>
            <p:nvPr/>
          </p:nvSpPr>
          <p:spPr>
            <a:xfrm>
              <a:off x="0" y="-47625"/>
              <a:ext cx="4276291" cy="2144082"/>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8480" b="29571"/>
          <a:stretch>
            <a:fillRect/>
          </a:stretch>
        </p:blipFill>
        <p:spPr>
          <a:xfrm>
            <a:off x="748416" y="347406"/>
            <a:ext cx="2094509" cy="2132148"/>
          </a:xfrm>
          <a:prstGeom prst="rect">
            <a:avLst/>
          </a:prstGeom>
        </p:spPr>
      </p:pic>
      <p:sp>
        <p:nvSpPr>
          <p:cNvPr id="7" name="TextBox 7"/>
          <p:cNvSpPr txBox="1"/>
          <p:nvPr/>
        </p:nvSpPr>
        <p:spPr>
          <a:xfrm>
            <a:off x="1710335" y="2927710"/>
            <a:ext cx="15421953" cy="6410325"/>
          </a:xfrm>
          <a:prstGeom prst="rect">
            <a:avLst/>
          </a:prstGeom>
        </p:spPr>
        <p:txBody>
          <a:bodyPr lIns="0" tIns="0" rIns="0" bIns="0" rtlCol="0" anchor="t">
            <a:spAutoFit/>
          </a:bodyPr>
          <a:lstStyle/>
          <a:p>
            <a:pPr>
              <a:lnSpc>
                <a:spcPts val="4200"/>
              </a:lnSpc>
              <a:spcBef>
                <a:spcPct val="0"/>
              </a:spcBef>
            </a:pPr>
            <a:r>
              <a:rPr lang="en-US" sz="3000">
                <a:solidFill>
                  <a:srgbClr val="FFFFFF"/>
                </a:solidFill>
                <a:latin typeface="Poppins"/>
              </a:rPr>
              <a:t>A herbal beverage refers to a drink made from various plants or plant extracts, often infused in hot water. These beverages can include herbal teas, infusions, or decoctions, offering flavors, aromas, and potential health benefits derived from the natural properties of the herbs used. The rise in consumer awareness about health benefits associated with herbal ingredients, increasing preference for natural and organic products over synthetic ingredients, functional benefits of beverages, rising demand for non-alcoholic beverages by health-conscious consumers, continuous innovation in flavors, packaging, and product formulations by manufacturers, effective marketing strategies, increasing globalization &amp; cultural influences, availability of herbal beverages, expansion of distribution channels and increased environmental concerns are the major factors influencing the growth of the Herbal Beverage Market.</a:t>
            </a:r>
          </a:p>
        </p:txBody>
      </p:sp>
      <p:sp>
        <p:nvSpPr>
          <p:cNvPr id="8" name="TextBox 8"/>
          <p:cNvSpPr txBox="1"/>
          <p:nvPr/>
        </p:nvSpPr>
        <p:spPr>
          <a:xfrm>
            <a:off x="5357409" y="1849145"/>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b="-18518"/>
            </a:stretch>
          </a:blipFill>
        </p:spPr>
        <p:txBody>
          <a:bodyPr/>
          <a:lstStyle/>
          <a:p/>
        </p:txBody>
      </p:sp>
      <p:grpSp>
        <p:nvGrpSpPr>
          <p:cNvPr id="3" name="Group 3"/>
          <p:cNvGrpSpPr/>
          <p:nvPr/>
        </p:nvGrpSpPr>
        <p:grpSpPr>
          <a:xfrm>
            <a:off x="368442" y="5809257"/>
            <a:ext cx="8768926" cy="2651503"/>
            <a:chExt cx="879738" cy="266011"/>
          </a:xfrm>
        </p:grpSpPr>
        <p:sp>
          <p:nvSpPr>
            <p:cNvPr id="4" name="Freeform 4"/>
            <p:cNvSpPr/>
            <p:nvPr/>
          </p:nvSpPr>
          <p:spPr>
            <a:xfrm>
              <a:off x="0" y="0"/>
              <a:ext cx="879738" cy="266011"/>
            </a:xfrm>
            <a:custGeom>
              <a:rect l="l" t="t" r="r" b="b"/>
              <a:pathLst>
                <a:path w="879737" h="266011">
                  <a:moveTo>
                    <a:pt x="88288" y="0"/>
                  </a:moveTo>
                  <a:lnTo>
                    <a:pt x="791450" y="0"/>
                  </a:lnTo>
                  <a:cubicBezTo>
                    <a:pt x="840210" y="0"/>
                    <a:pt x="879738" y="39528"/>
                    <a:pt x="879738" y="88288"/>
                  </a:cubicBezTo>
                  <a:lnTo>
                    <a:pt x="879738" y="177723"/>
                  </a:lnTo>
                  <a:cubicBezTo>
                    <a:pt x="879738" y="226483"/>
                    <a:pt x="840210" y="266011"/>
                    <a:pt x="791450" y="266011"/>
                  </a:cubicBezTo>
                  <a:lnTo>
                    <a:pt x="88288" y="266011"/>
                  </a:lnTo>
                  <a:cubicBezTo>
                    <a:pt x="64873" y="266011"/>
                    <a:pt x="42416" y="256709"/>
                    <a:pt x="25859" y="240152"/>
                  </a:cubicBezTo>
                  <a:cubicBezTo>
                    <a:pt x="9302" y="223595"/>
                    <a:pt x="0" y="201138"/>
                    <a:pt x="0" y="177723"/>
                  </a:cubicBezTo>
                  <a:lnTo>
                    <a:pt x="0" y="88288"/>
                  </a:lnTo>
                  <a:cubicBezTo>
                    <a:pt x="0" y="39528"/>
                    <a:pt x="39528" y="0"/>
                    <a:pt x="88288" y="0"/>
                  </a:cubicBezTo>
                  <a:close/>
                </a:path>
              </a:pathLst>
            </a:custGeom>
            <a:solidFill>
              <a:srgbClr val="3A2919">
                <a:alpha val="81961"/>
              </a:srgbClr>
            </a:solidFill>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27962" y="6185394"/>
            <a:ext cx="2133178" cy="2130512"/>
          </a:xfrm>
          <a:custGeom>
            <a:rect l="l" t="t" r="r" b="b"/>
            <a:pathLst>
              <a:path w="2133178" h="2130512">
                <a:moveTo>
                  <a:pt x="0" y="0"/>
                </a:moveTo>
                <a:lnTo>
                  <a:pt x="2133178" y="0"/>
                </a:lnTo>
                <a:lnTo>
                  <a:pt x="2133178" y="2130512"/>
                </a:lnTo>
                <a:lnTo>
                  <a:pt x="0" y="2130512"/>
                </a:lnTo>
                <a:lnTo>
                  <a:pt x="0" y="0"/>
                </a:lnTo>
                <a:close/>
              </a:path>
            </a:pathLst>
          </a:custGeom>
          <a:blipFill>
            <a:blip r:embed="rId3"/>
            <a:stretch>
              <a:fillRect/>
            </a:stretch>
          </a:blipFill>
        </p:spPr>
        <p:txBody>
          <a:bodyPr/>
          <a:lstStyle/>
          <a:p/>
        </p:txBody>
      </p:sp>
      <p:grpSp>
        <p:nvGrpSpPr>
          <p:cNvPr id="7" name="Group 7"/>
          <p:cNvGrpSpPr/>
          <p:nvPr/>
        </p:nvGrpSpPr>
        <p:grpSpPr>
          <a:xfrm>
            <a:off x="678228" y="6100135"/>
            <a:ext cx="2101762" cy="210176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6949"/>
          <a:stretch>
            <a:fillRect/>
          </a:stretch>
        </p:blipFill>
        <p:spPr>
          <a:xfrm>
            <a:off x="0" y="0"/>
            <a:ext cx="1935043" cy="2083899"/>
          </a:xfrm>
          <a:prstGeom prst="rect">
            <a:avLst/>
          </a:prstGeom>
        </p:spPr>
      </p:pic>
      <p:grpSp>
        <p:nvGrpSpPr>
          <p:cNvPr id="11" name="Group 11"/>
          <p:cNvGrpSpPr/>
          <p:nvPr/>
        </p:nvGrpSpPr>
        <p:grpSpPr>
          <a:xfrm>
            <a:off x="361811" y="2847432"/>
            <a:ext cx="8768926" cy="2651503"/>
            <a:chExt cx="879738" cy="266011"/>
          </a:xfrm>
        </p:grpSpPr>
        <p:sp>
          <p:nvSpPr>
            <p:cNvPr id="12" name="Freeform 12"/>
            <p:cNvSpPr/>
            <p:nvPr/>
          </p:nvSpPr>
          <p:spPr>
            <a:xfrm>
              <a:off x="0" y="0"/>
              <a:ext cx="879738" cy="266011"/>
            </a:xfrm>
            <a:custGeom>
              <a:rect l="l" t="t" r="r" b="b"/>
              <a:pathLst>
                <a:path w="879737" h="266011">
                  <a:moveTo>
                    <a:pt x="88288" y="0"/>
                  </a:moveTo>
                  <a:lnTo>
                    <a:pt x="791450" y="0"/>
                  </a:lnTo>
                  <a:cubicBezTo>
                    <a:pt x="840210" y="0"/>
                    <a:pt x="879738" y="39528"/>
                    <a:pt x="879738" y="88288"/>
                  </a:cubicBezTo>
                  <a:lnTo>
                    <a:pt x="879738" y="177723"/>
                  </a:lnTo>
                  <a:cubicBezTo>
                    <a:pt x="879738" y="226483"/>
                    <a:pt x="840210" y="266011"/>
                    <a:pt x="791450" y="266011"/>
                  </a:cubicBezTo>
                  <a:lnTo>
                    <a:pt x="88288" y="266011"/>
                  </a:lnTo>
                  <a:cubicBezTo>
                    <a:pt x="64873" y="266011"/>
                    <a:pt x="42416" y="256709"/>
                    <a:pt x="25859" y="240152"/>
                  </a:cubicBezTo>
                  <a:cubicBezTo>
                    <a:pt x="9302" y="223595"/>
                    <a:pt x="0" y="201138"/>
                    <a:pt x="0" y="177723"/>
                  </a:cubicBezTo>
                  <a:lnTo>
                    <a:pt x="0" y="88288"/>
                  </a:lnTo>
                  <a:cubicBezTo>
                    <a:pt x="0" y="39528"/>
                    <a:pt x="39528" y="0"/>
                    <a:pt x="88288" y="0"/>
                  </a:cubicBezTo>
                  <a:close/>
                </a:path>
              </a:pathLst>
            </a:custGeom>
            <a:solidFill>
              <a:srgbClr val="3A2919">
                <a:alpha val="81961"/>
              </a:srgbClr>
            </a:solidFill>
          </p:spPr>
          <p:txBody>
            <a:bodyPr/>
            <a:lstStyle/>
            <a:p/>
          </p:txBody>
        </p:sp>
        <p:sp>
          <p:nvSpPr>
            <p:cNvPr id="13" name="TextBox 13"/>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14" name="Freeform 14"/>
          <p:cNvSpPr/>
          <p:nvPr/>
        </p:nvSpPr>
        <p:spPr>
          <a:xfrm>
            <a:off x="721330" y="3223569"/>
            <a:ext cx="2133178" cy="2130512"/>
          </a:xfrm>
          <a:custGeom>
            <a:rect l="l" t="t" r="r" b="b"/>
            <a:pathLst>
              <a:path w="2133178" h="2130512">
                <a:moveTo>
                  <a:pt x="0" y="0"/>
                </a:moveTo>
                <a:lnTo>
                  <a:pt x="2133179" y="0"/>
                </a:lnTo>
                <a:lnTo>
                  <a:pt x="2133179" y="2130512"/>
                </a:lnTo>
                <a:lnTo>
                  <a:pt x="0" y="2130512"/>
                </a:lnTo>
                <a:lnTo>
                  <a:pt x="0" y="0"/>
                </a:lnTo>
                <a:close/>
              </a:path>
            </a:pathLst>
          </a:custGeom>
          <a:blipFill>
            <a:blip r:embed="rId3"/>
            <a:stretch>
              <a:fillRect/>
            </a:stretch>
          </a:blipFill>
        </p:spPr>
        <p:txBody>
          <a:bodyPr/>
          <a:lstStyle/>
          <a:p/>
        </p:txBody>
      </p:sp>
      <p:grpSp>
        <p:nvGrpSpPr>
          <p:cNvPr id="15" name="Group 15"/>
          <p:cNvGrpSpPr/>
          <p:nvPr/>
        </p:nvGrpSpPr>
        <p:grpSpPr>
          <a:xfrm>
            <a:off x="671596" y="3138310"/>
            <a:ext cx="2101762" cy="2101762"/>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5162248" y="304257"/>
            <a:ext cx="7963503" cy="914400"/>
          </a:xfrm>
          <a:prstGeom prst="rect">
            <a:avLst/>
          </a:prstGeom>
        </p:spPr>
        <p:txBody>
          <a:bodyPr lIns="0" tIns="0" rIns="0" bIns="0" rtlCol="0" anchor="t">
            <a:spAutoFit/>
          </a:bodyPr>
          <a:lstStyle/>
          <a:p>
            <a:pPr algn="ctr">
              <a:lnSpc>
                <a:spcPts val="6299"/>
              </a:lnSpc>
            </a:pPr>
            <a:r>
              <a:rPr lang="en-US" sz="6999">
                <a:solidFill>
                  <a:srgbClr val="000000"/>
                </a:solidFill>
                <a:latin typeface="Poppins"/>
              </a:rPr>
              <a:t>KEY INSIGHTS</a:t>
            </a:r>
          </a:p>
        </p:txBody>
      </p:sp>
      <p:sp>
        <p:nvSpPr>
          <p:cNvPr id="19" name="TextBox 19"/>
          <p:cNvSpPr txBox="1"/>
          <p:nvPr/>
        </p:nvSpPr>
        <p:spPr>
          <a:xfrm>
            <a:off x="959293" y="6660423"/>
            <a:ext cx="1539632" cy="1207761"/>
          </a:xfrm>
          <a:prstGeom prst="rect">
            <a:avLst/>
          </a:prstGeom>
        </p:spPr>
        <p:txBody>
          <a:bodyPr lIns="0" tIns="0" rIns="0" bIns="0" rtlCol="0" anchor="t">
            <a:spAutoFit/>
          </a:bodyPr>
          <a:lstStyle/>
          <a:p>
            <a:pPr algn="ctr">
              <a:lnSpc>
                <a:spcPts val="2856"/>
              </a:lnSpc>
            </a:pPr>
            <a:r>
              <a:rPr lang="en-US" sz="4533">
                <a:solidFill>
                  <a:srgbClr val="1E3048"/>
                </a:solidFill>
                <a:latin typeface="Poppins Bold"/>
              </a:rPr>
              <a:t>2024- 2031</a:t>
            </a:r>
          </a:p>
        </p:txBody>
      </p:sp>
      <p:sp>
        <p:nvSpPr>
          <p:cNvPr id="20" name="TextBox 20"/>
          <p:cNvSpPr txBox="1"/>
          <p:nvPr/>
        </p:nvSpPr>
        <p:spPr>
          <a:xfrm>
            <a:off x="2779990" y="6422298"/>
            <a:ext cx="5762317" cy="1385427"/>
          </a:xfrm>
          <a:prstGeom prst="rect">
            <a:avLst/>
          </a:prstGeom>
        </p:spPr>
        <p:txBody>
          <a:bodyPr lIns="0" tIns="0" rIns="0" bIns="0" rtlCol="0" anchor="t">
            <a:spAutoFit/>
          </a:bodyPr>
          <a:lstStyle/>
          <a:p>
            <a:pPr algn="ctr">
              <a:lnSpc>
                <a:spcPts val="5304"/>
              </a:lnSpc>
            </a:pPr>
            <a:r>
              <a:rPr lang="en-US" sz="4495">
                <a:solidFill>
                  <a:srgbClr val="FFFFFF"/>
                </a:solidFill>
                <a:latin typeface="Poppins"/>
              </a:rPr>
              <a:t>CAGR</a:t>
            </a:r>
          </a:p>
          <a:p>
            <a:pPr algn="ctr">
              <a:lnSpc>
                <a:spcPts val="5304"/>
              </a:lnSpc>
            </a:pPr>
            <a:r>
              <a:rPr lang="en-US" sz="4495">
                <a:solidFill>
                  <a:srgbClr val="FFFFFF"/>
                </a:solidFill>
                <a:latin typeface="Poppins"/>
              </a:rPr>
              <a:t>5.60%</a:t>
            </a:r>
          </a:p>
        </p:txBody>
      </p:sp>
      <p:sp>
        <p:nvSpPr>
          <p:cNvPr id="21" name="TextBox 21"/>
          <p:cNvSpPr txBox="1"/>
          <p:nvPr/>
        </p:nvSpPr>
        <p:spPr>
          <a:xfrm>
            <a:off x="952661" y="4029175"/>
            <a:ext cx="1539632" cy="488041"/>
          </a:xfrm>
          <a:prstGeom prst="rect">
            <a:avLst/>
          </a:prstGeom>
        </p:spPr>
        <p:txBody>
          <a:bodyPr lIns="0" tIns="0" rIns="0" bIns="0" rtlCol="0" anchor="t">
            <a:spAutoFit/>
          </a:bodyPr>
          <a:lstStyle/>
          <a:p>
            <a:pPr algn="ctr">
              <a:lnSpc>
                <a:spcPts val="2856"/>
              </a:lnSpc>
            </a:pPr>
            <a:r>
              <a:rPr lang="en-US" sz="4533">
                <a:solidFill>
                  <a:srgbClr val="1E3048"/>
                </a:solidFill>
                <a:latin typeface="Poppins Bold"/>
              </a:rPr>
              <a:t>2024</a:t>
            </a:r>
          </a:p>
        </p:txBody>
      </p:sp>
      <p:sp>
        <p:nvSpPr>
          <p:cNvPr id="22" name="TextBox 22"/>
          <p:cNvSpPr txBox="1"/>
          <p:nvPr/>
        </p:nvSpPr>
        <p:spPr>
          <a:xfrm>
            <a:off x="2642745" y="3449986"/>
            <a:ext cx="6501255" cy="1385427"/>
          </a:xfrm>
          <a:prstGeom prst="rect">
            <a:avLst/>
          </a:prstGeom>
        </p:spPr>
        <p:txBody>
          <a:bodyPr lIns="0" tIns="0" rIns="0" bIns="0" rtlCol="0" anchor="t">
            <a:spAutoFit/>
          </a:bodyPr>
          <a:lstStyle/>
          <a:p>
            <a:pPr algn="ctr">
              <a:lnSpc>
                <a:spcPts val="5304"/>
              </a:lnSpc>
            </a:pPr>
            <a:r>
              <a:rPr lang="en-US" sz="4495">
                <a:solidFill>
                  <a:srgbClr val="FFFFFF"/>
                </a:solidFill>
                <a:latin typeface="Poppins"/>
              </a:rPr>
              <a:t>MARKET SIZE</a:t>
            </a:r>
          </a:p>
          <a:p>
            <a:pPr algn="ctr">
              <a:lnSpc>
                <a:spcPts val="5304"/>
              </a:lnSpc>
            </a:pPr>
            <a:r>
              <a:rPr lang="en-US" sz="4495">
                <a:solidFill>
                  <a:srgbClr val="FFFFFF"/>
                </a:solidFill>
                <a:latin typeface="Poppins"/>
              </a:rPr>
              <a:t>USD 1681.2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815" b="-15702"/>
            </a:stretch>
          </a:blipFill>
        </p:spPr>
        <p:txBody>
          <a:bodyPr/>
          <a:lstStyle/>
          <a:p/>
        </p:txBody>
      </p:sp>
      <p:grpSp>
        <p:nvGrpSpPr>
          <p:cNvPr id="3" name="Group 3"/>
          <p:cNvGrpSpPr/>
          <p:nvPr/>
        </p:nvGrpSpPr>
        <p:grpSpPr>
          <a:xfrm>
            <a:off x="2331813" y="2754083"/>
            <a:ext cx="6544409" cy="2973666"/>
            <a:chExt cx="8517775" cy="3870329"/>
          </a:xfrm>
        </p:grpSpPr>
        <p:sp>
          <p:nvSpPr>
            <p:cNvPr id="4" name="Freeform 4"/>
            <p:cNvSpPr/>
            <p:nvPr/>
          </p:nvSpPr>
          <p:spPr>
            <a:xfrm>
              <a:off x="0" y="0"/>
              <a:ext cx="8517775" cy="3870330"/>
            </a:xfrm>
            <a:custGeom>
              <a:rect l="l" t="t" r="r" b="b"/>
              <a:pathLst>
                <a:path w="8517775" h="3870330">
                  <a:moveTo>
                    <a:pt x="8393315" y="3870329"/>
                  </a:moveTo>
                  <a:lnTo>
                    <a:pt x="124460" y="3870329"/>
                  </a:lnTo>
                  <a:cubicBezTo>
                    <a:pt x="55880" y="3870329"/>
                    <a:pt x="0" y="3814449"/>
                    <a:pt x="0" y="3745869"/>
                  </a:cubicBezTo>
                  <a:lnTo>
                    <a:pt x="0" y="124460"/>
                  </a:lnTo>
                  <a:cubicBezTo>
                    <a:pt x="0" y="55880"/>
                    <a:pt x="55880" y="0"/>
                    <a:pt x="124460" y="0"/>
                  </a:cubicBezTo>
                  <a:lnTo>
                    <a:pt x="8393315" y="0"/>
                  </a:lnTo>
                  <a:cubicBezTo>
                    <a:pt x="8461895" y="0"/>
                    <a:pt x="8517775" y="55880"/>
                    <a:pt x="8517775" y="124460"/>
                  </a:cubicBezTo>
                  <a:lnTo>
                    <a:pt x="8517775" y="3745869"/>
                  </a:lnTo>
                  <a:cubicBezTo>
                    <a:pt x="8517775" y="3814449"/>
                    <a:pt x="8461895" y="3870330"/>
                    <a:pt x="8393315" y="3870330"/>
                  </a:cubicBezTo>
                  <a:close/>
                </a:path>
              </a:pathLst>
            </a:custGeom>
            <a:solidFill>
              <a:srgbClr val="2E1D15">
                <a:alpha val="86667"/>
              </a:srgbClr>
            </a:solidFill>
          </p:spPr>
          <p:txBody>
            <a:bodyPr/>
            <a:lstStyle/>
            <a:p/>
          </p:txBody>
        </p:sp>
      </p:grpSp>
      <p:grpSp>
        <p:nvGrpSpPr>
          <p:cNvPr id="5" name="Group 5"/>
          <p:cNvGrpSpPr/>
          <p:nvPr/>
        </p:nvGrpSpPr>
        <p:grpSpPr>
          <a:xfrm rot="5400000">
            <a:off x="1151592" y="2680903"/>
            <a:ext cx="816843" cy="3120027"/>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7" name="TextBox 7"/>
          <p:cNvSpPr txBox="1"/>
          <p:nvPr/>
        </p:nvSpPr>
        <p:spPr>
          <a:xfrm>
            <a:off x="1119751" y="99601"/>
            <a:ext cx="17301600" cy="984253"/>
          </a:xfrm>
          <a:prstGeom prst="rect">
            <a:avLst/>
          </a:prstGeom>
        </p:spPr>
        <p:txBody>
          <a:bodyPr lIns="0" tIns="0" rIns="0" bIns="0" rtlCol="0" anchor="t">
            <a:spAutoFit/>
          </a:bodyPr>
          <a:lstStyle/>
          <a:p>
            <a:pPr algn="ctr">
              <a:lnSpc>
                <a:spcPts val="7699"/>
              </a:lnSpc>
            </a:pPr>
            <a:r>
              <a:rPr lang="en-US" sz="5499">
                <a:solidFill>
                  <a:srgbClr val="000000"/>
                </a:solidFill>
                <a:latin typeface="Poppins"/>
              </a:rPr>
              <a:t>REVENUE MARKET SHARE BY SEGMENTS 2024</a:t>
            </a:r>
          </a:p>
        </p:txBody>
      </p:sp>
      <p:pic>
        <p:nvPicPr>
          <p:cNvPr id="8" name="Picture 8"/>
          <p:cNvPicPr>
            <a:picLocks noChangeAspect="1"/>
          </p:cNvPicPr>
          <p:nvPr/>
        </p:nvPicPr>
        <p:blipFill>
          <a:blip r:embed="rId3"/>
          <a:srcRect l="36500" t="25150" r="35874" b="24564"/>
          <a:stretch>
            <a:fillRect/>
          </a:stretch>
        </p:blipFill>
        <p:spPr>
          <a:xfrm>
            <a:off x="0" y="0"/>
            <a:ext cx="1871908" cy="1916613"/>
          </a:xfrm>
          <a:prstGeom prst="rect">
            <a:avLst/>
          </a:prstGeom>
        </p:spPr>
      </p:pic>
      <p:grpSp>
        <p:nvGrpSpPr>
          <p:cNvPr id="9" name="Group 9"/>
          <p:cNvGrpSpPr/>
          <p:nvPr/>
        </p:nvGrpSpPr>
        <p:grpSpPr>
          <a:xfrm>
            <a:off x="2331813" y="6178590"/>
            <a:ext cx="6544409" cy="2973666"/>
            <a:chExt cx="8517775" cy="3870329"/>
          </a:xfrm>
        </p:grpSpPr>
        <p:sp>
          <p:nvSpPr>
            <p:cNvPr id="10" name="Freeform 10"/>
            <p:cNvSpPr/>
            <p:nvPr/>
          </p:nvSpPr>
          <p:spPr>
            <a:xfrm>
              <a:off x="0" y="0"/>
              <a:ext cx="8517775" cy="3870330"/>
            </a:xfrm>
            <a:custGeom>
              <a:rect l="l" t="t" r="r" b="b"/>
              <a:pathLst>
                <a:path w="8517775" h="3870330">
                  <a:moveTo>
                    <a:pt x="8393315" y="3870329"/>
                  </a:moveTo>
                  <a:lnTo>
                    <a:pt x="124460" y="3870329"/>
                  </a:lnTo>
                  <a:cubicBezTo>
                    <a:pt x="55880" y="3870329"/>
                    <a:pt x="0" y="3814449"/>
                    <a:pt x="0" y="3745869"/>
                  </a:cubicBezTo>
                  <a:lnTo>
                    <a:pt x="0" y="124460"/>
                  </a:lnTo>
                  <a:cubicBezTo>
                    <a:pt x="0" y="55880"/>
                    <a:pt x="55880" y="0"/>
                    <a:pt x="124460" y="0"/>
                  </a:cubicBezTo>
                  <a:lnTo>
                    <a:pt x="8393315" y="0"/>
                  </a:lnTo>
                  <a:cubicBezTo>
                    <a:pt x="8461895" y="0"/>
                    <a:pt x="8517775" y="55880"/>
                    <a:pt x="8517775" y="124460"/>
                  </a:cubicBezTo>
                  <a:lnTo>
                    <a:pt x="8517775" y="3745869"/>
                  </a:lnTo>
                  <a:cubicBezTo>
                    <a:pt x="8517775" y="3814449"/>
                    <a:pt x="8461895" y="3870330"/>
                    <a:pt x="8393315" y="3870330"/>
                  </a:cubicBezTo>
                  <a:close/>
                </a:path>
              </a:pathLst>
            </a:custGeom>
            <a:solidFill>
              <a:srgbClr val="2E1D15">
                <a:alpha val="86667"/>
              </a:srgbClr>
            </a:solidFill>
          </p:spPr>
          <p:txBody>
            <a:bodyPr/>
            <a:lstStyle/>
            <a:p/>
          </p:txBody>
        </p:sp>
      </p:grpSp>
      <p:grpSp>
        <p:nvGrpSpPr>
          <p:cNvPr id="11" name="Group 11"/>
          <p:cNvGrpSpPr/>
          <p:nvPr/>
        </p:nvGrpSpPr>
        <p:grpSpPr>
          <a:xfrm rot="5400000">
            <a:off x="1151592" y="6105409"/>
            <a:ext cx="816843" cy="3120027"/>
            <a:chExt cx="3130550" cy="11957493"/>
          </a:xfrm>
        </p:grpSpPr>
        <p:sp>
          <p:nvSpPr>
            <p:cNvPr id="12" name="Freeform 1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3" name="Group 13"/>
          <p:cNvGrpSpPr/>
          <p:nvPr/>
        </p:nvGrpSpPr>
        <p:grpSpPr>
          <a:xfrm>
            <a:off x="11609163" y="4478350"/>
            <a:ext cx="6544409" cy="2973666"/>
            <a:chExt cx="8517775" cy="3870329"/>
          </a:xfrm>
        </p:grpSpPr>
        <p:sp>
          <p:nvSpPr>
            <p:cNvPr id="14" name="Freeform 14"/>
            <p:cNvSpPr/>
            <p:nvPr/>
          </p:nvSpPr>
          <p:spPr>
            <a:xfrm>
              <a:off x="0" y="0"/>
              <a:ext cx="8517775" cy="3870330"/>
            </a:xfrm>
            <a:custGeom>
              <a:rect l="l" t="t" r="r" b="b"/>
              <a:pathLst>
                <a:path w="8517775" h="3870330">
                  <a:moveTo>
                    <a:pt x="8393315" y="3870329"/>
                  </a:moveTo>
                  <a:lnTo>
                    <a:pt x="124460" y="3870329"/>
                  </a:lnTo>
                  <a:cubicBezTo>
                    <a:pt x="55880" y="3870329"/>
                    <a:pt x="0" y="3814449"/>
                    <a:pt x="0" y="3745869"/>
                  </a:cubicBezTo>
                  <a:lnTo>
                    <a:pt x="0" y="124460"/>
                  </a:lnTo>
                  <a:cubicBezTo>
                    <a:pt x="0" y="55880"/>
                    <a:pt x="55880" y="0"/>
                    <a:pt x="124460" y="0"/>
                  </a:cubicBezTo>
                  <a:lnTo>
                    <a:pt x="8393315" y="0"/>
                  </a:lnTo>
                  <a:cubicBezTo>
                    <a:pt x="8461895" y="0"/>
                    <a:pt x="8517775" y="55880"/>
                    <a:pt x="8517775" y="124460"/>
                  </a:cubicBezTo>
                  <a:lnTo>
                    <a:pt x="8517775" y="3745869"/>
                  </a:lnTo>
                  <a:cubicBezTo>
                    <a:pt x="8517775" y="3814449"/>
                    <a:pt x="8461895" y="3870330"/>
                    <a:pt x="8393315" y="3870330"/>
                  </a:cubicBezTo>
                  <a:close/>
                </a:path>
              </a:pathLst>
            </a:custGeom>
            <a:solidFill>
              <a:srgbClr val="2E1D15">
                <a:alpha val="86667"/>
              </a:srgbClr>
            </a:solidFill>
          </p:spPr>
          <p:txBody>
            <a:bodyPr/>
            <a:lstStyle/>
            <a:p/>
          </p:txBody>
        </p:sp>
      </p:grpSp>
      <p:grpSp>
        <p:nvGrpSpPr>
          <p:cNvPr id="15" name="Group 15"/>
          <p:cNvGrpSpPr/>
          <p:nvPr/>
        </p:nvGrpSpPr>
        <p:grpSpPr>
          <a:xfrm rot="5400000">
            <a:off x="10428942" y="4405170"/>
            <a:ext cx="816843" cy="3120027"/>
            <a:chExt cx="3130550" cy="11957493"/>
          </a:xfrm>
        </p:grpSpPr>
        <p:sp>
          <p:nvSpPr>
            <p:cNvPr id="16" name="Freeform 1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7" name="TextBox 17"/>
          <p:cNvSpPr txBox="1"/>
          <p:nvPr/>
        </p:nvSpPr>
        <p:spPr>
          <a:xfrm>
            <a:off x="3385157" y="3044734"/>
            <a:ext cx="5039524" cy="1922124"/>
          </a:xfrm>
          <a:prstGeom prst="rect">
            <a:avLst/>
          </a:prstGeom>
        </p:spPr>
        <p:txBody>
          <a:bodyPr lIns="0" tIns="0" rIns="0" bIns="0" rtlCol="0" anchor="t">
            <a:spAutoFit/>
          </a:bodyPr>
          <a:lstStyle/>
          <a:p>
            <a:pPr marL="772374" lvl="1" indent="-386187">
              <a:lnSpc>
                <a:spcPts val="5008"/>
              </a:lnSpc>
              <a:buFont typeface="Arial"/>
              <a:buChar char="•"/>
            </a:pPr>
            <a:r>
              <a:rPr lang="en-US" sz="3577">
                <a:solidFill>
                  <a:srgbClr val="FFFFFF"/>
                </a:solidFill>
                <a:latin typeface="Poppins"/>
              </a:rPr>
              <a:t>Herbal Tea</a:t>
            </a:r>
          </a:p>
          <a:p>
            <a:pPr marL="772374" lvl="1" indent="-386187">
              <a:lnSpc>
                <a:spcPts val="5008"/>
              </a:lnSpc>
              <a:buFont typeface="Arial"/>
              <a:buChar char="•"/>
            </a:pPr>
            <a:r>
              <a:rPr lang="en-US" sz="3577">
                <a:solidFill>
                  <a:srgbClr val="FFFFFF"/>
                </a:solidFill>
                <a:latin typeface="Poppins"/>
              </a:rPr>
              <a:t>Healthcare Drink</a:t>
            </a:r>
          </a:p>
          <a:p>
            <a:pPr marL="772374" lvl="1" indent="-386187">
              <a:lnSpc>
                <a:spcPts val="5008"/>
              </a:lnSpc>
              <a:buFont typeface="Arial"/>
              <a:buChar char="•"/>
            </a:pPr>
            <a:r>
              <a:rPr lang="en-US" sz="3577">
                <a:solidFill>
                  <a:srgbClr val="FFFFFF"/>
                </a:solidFill>
                <a:latin typeface="Poppins"/>
              </a:rPr>
              <a:t>Sports Drink</a:t>
            </a:r>
          </a:p>
        </p:txBody>
      </p:sp>
      <p:sp>
        <p:nvSpPr>
          <p:cNvPr id="18" name="TextBox 18"/>
          <p:cNvSpPr txBox="1"/>
          <p:nvPr/>
        </p:nvSpPr>
        <p:spPr>
          <a:xfrm>
            <a:off x="0" y="4086759"/>
            <a:ext cx="2988927" cy="390226"/>
          </a:xfrm>
          <a:prstGeom prst="rect">
            <a:avLst/>
          </a:prstGeom>
        </p:spPr>
        <p:txBody>
          <a:bodyPr lIns="0" tIns="0" rIns="0" bIns="0" rtlCol="0" anchor="t">
            <a:spAutoFit/>
          </a:bodyPr>
          <a:lstStyle/>
          <a:p>
            <a:pPr algn="ctr">
              <a:lnSpc>
                <a:spcPts val="2799"/>
              </a:lnSpc>
            </a:pPr>
            <a:r>
              <a:rPr lang="en-US" sz="2772">
                <a:solidFill>
                  <a:srgbClr val="43B4BE"/>
                </a:solidFill>
                <a:latin typeface="Poppins"/>
              </a:rPr>
              <a:t> Type Segment</a:t>
            </a:r>
          </a:p>
        </p:txBody>
      </p:sp>
      <p:sp>
        <p:nvSpPr>
          <p:cNvPr id="19" name="TextBox 19"/>
          <p:cNvSpPr txBox="1"/>
          <p:nvPr/>
        </p:nvSpPr>
        <p:spPr>
          <a:xfrm>
            <a:off x="0" y="7308642"/>
            <a:ext cx="2988927" cy="742136"/>
          </a:xfrm>
          <a:prstGeom prst="rect">
            <a:avLst/>
          </a:prstGeom>
        </p:spPr>
        <p:txBody>
          <a:bodyPr lIns="0" tIns="0" rIns="0" bIns="0" rtlCol="0" anchor="t">
            <a:spAutoFit/>
          </a:bodyPr>
          <a:lstStyle/>
          <a:p>
            <a:pPr algn="ctr">
              <a:lnSpc>
                <a:spcPts val="2799"/>
              </a:lnSpc>
            </a:pPr>
            <a:r>
              <a:rPr lang="en-US" sz="2772">
                <a:solidFill>
                  <a:srgbClr val="43B4BE"/>
                </a:solidFill>
                <a:latin typeface="Poppins"/>
              </a:rPr>
              <a:t>Application Segment</a:t>
            </a:r>
          </a:p>
        </p:txBody>
      </p:sp>
      <p:sp>
        <p:nvSpPr>
          <p:cNvPr id="20" name="TextBox 20"/>
          <p:cNvSpPr txBox="1"/>
          <p:nvPr/>
        </p:nvSpPr>
        <p:spPr>
          <a:xfrm>
            <a:off x="9342361" y="5631469"/>
            <a:ext cx="2988927" cy="742136"/>
          </a:xfrm>
          <a:prstGeom prst="rect">
            <a:avLst/>
          </a:prstGeom>
        </p:spPr>
        <p:txBody>
          <a:bodyPr lIns="0" tIns="0" rIns="0" bIns="0" rtlCol="0" anchor="t">
            <a:spAutoFit/>
          </a:bodyPr>
          <a:lstStyle/>
          <a:p>
            <a:pPr algn="ctr">
              <a:lnSpc>
                <a:spcPts val="2799"/>
              </a:lnSpc>
            </a:pPr>
            <a:r>
              <a:rPr lang="en-US" sz="2772">
                <a:solidFill>
                  <a:srgbClr val="43B4BE"/>
                </a:solidFill>
                <a:latin typeface="Poppins"/>
              </a:rPr>
              <a:t>Distribution Channel</a:t>
            </a:r>
          </a:p>
        </p:txBody>
      </p:sp>
      <p:sp>
        <p:nvSpPr>
          <p:cNvPr id="21" name="TextBox 21"/>
          <p:cNvSpPr txBox="1"/>
          <p:nvPr/>
        </p:nvSpPr>
        <p:spPr>
          <a:xfrm>
            <a:off x="3385157" y="6651973"/>
            <a:ext cx="5039524" cy="1922124"/>
          </a:xfrm>
          <a:prstGeom prst="rect">
            <a:avLst/>
          </a:prstGeom>
        </p:spPr>
        <p:txBody>
          <a:bodyPr lIns="0" tIns="0" rIns="0" bIns="0" rtlCol="0" anchor="t">
            <a:spAutoFit/>
          </a:bodyPr>
          <a:lstStyle/>
          <a:p>
            <a:pPr marL="772374" lvl="1" indent="-386187">
              <a:lnSpc>
                <a:spcPts val="5008"/>
              </a:lnSpc>
              <a:buFont typeface="Arial"/>
              <a:buChar char="•"/>
            </a:pPr>
            <a:r>
              <a:rPr lang="en-US" sz="3577">
                <a:solidFill>
                  <a:srgbClr val="FFFFFF"/>
                </a:solidFill>
                <a:latin typeface="Poppins"/>
              </a:rPr>
              <a:t>Normal Drinking</a:t>
            </a:r>
          </a:p>
          <a:p>
            <a:pPr marL="772374" lvl="1" indent="-386187">
              <a:lnSpc>
                <a:spcPts val="5008"/>
              </a:lnSpc>
              <a:buFont typeface="Arial"/>
              <a:buChar char="•"/>
            </a:pPr>
            <a:r>
              <a:rPr lang="en-US" sz="3577">
                <a:solidFill>
                  <a:srgbClr val="FFFFFF"/>
                </a:solidFill>
                <a:latin typeface="Poppins"/>
              </a:rPr>
              <a:t>Functional Drinking</a:t>
            </a:r>
          </a:p>
        </p:txBody>
      </p:sp>
      <p:sp>
        <p:nvSpPr>
          <p:cNvPr id="22" name="TextBox 22"/>
          <p:cNvSpPr txBox="1"/>
          <p:nvPr/>
        </p:nvSpPr>
        <p:spPr>
          <a:xfrm>
            <a:off x="12797427" y="5269770"/>
            <a:ext cx="5039524" cy="1286052"/>
          </a:xfrm>
          <a:prstGeom prst="rect">
            <a:avLst/>
          </a:prstGeom>
        </p:spPr>
        <p:txBody>
          <a:bodyPr lIns="0" tIns="0" rIns="0" bIns="0" rtlCol="0" anchor="t">
            <a:spAutoFit/>
          </a:bodyPr>
          <a:lstStyle/>
          <a:p>
            <a:pPr marL="772374" lvl="1" indent="-386187">
              <a:lnSpc>
                <a:spcPts val="5008"/>
              </a:lnSpc>
              <a:buFont typeface="Arial"/>
              <a:buChar char="•"/>
            </a:pPr>
            <a:r>
              <a:rPr lang="en-US" sz="3577">
                <a:solidFill>
                  <a:srgbClr val="FFFFFF"/>
                </a:solidFill>
                <a:latin typeface="Poppins"/>
              </a:rPr>
              <a:t>Online</a:t>
            </a:r>
          </a:p>
          <a:p>
            <a:pPr marL="772374" lvl="1" indent="-386187">
              <a:lnSpc>
                <a:spcPts val="5008"/>
              </a:lnSpc>
              <a:buFont typeface="Arial"/>
              <a:buChar char="•"/>
            </a:pPr>
            <a:r>
              <a:rPr lang="en-US" sz="3577">
                <a:solidFill>
                  <a:srgbClr val="FFFFFF"/>
                </a:solidFill>
                <a:latin typeface="Poppins"/>
              </a:rPr>
              <a:t>Offline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pic>
        <p:nvPicPr>
          <p:cNvPr id="3" name="Picture 3"/>
          <p:cNvPicPr>
            <a:picLocks noChangeAspect="1"/>
          </p:cNvPicPr>
          <p:nvPr/>
        </p:nvPicPr>
        <p:blipFill>
          <a:blip r:embed="rId3"/>
          <a:srcRect l="36500" t="25150" r="38480" b="21038"/>
          <a:stretch>
            <a:fillRect/>
          </a:stretch>
        </p:blipFill>
        <p:spPr>
          <a:xfrm>
            <a:off x="0" y="0"/>
            <a:ext cx="1542502" cy="1866155"/>
          </a:xfrm>
          <a:prstGeom prst="rect">
            <a:avLst/>
          </a:prstGeom>
        </p:spPr>
      </p:pic>
      <p:sp>
        <p:nvSpPr>
          <p:cNvPr id="4" name="Freeform 4"/>
          <p:cNvSpPr/>
          <p:nvPr/>
        </p:nvSpPr>
        <p:spPr>
          <a:xfrm>
            <a:off x="-129472" y="648675"/>
            <a:ext cx="11665144" cy="9638325"/>
          </a:xfrm>
          <a:custGeom>
            <a:rect l="l" t="t" r="r" b="b"/>
            <a:pathLst>
              <a:path w="11665144" h="9638325">
                <a:moveTo>
                  <a:pt x="0" y="0"/>
                </a:moveTo>
                <a:lnTo>
                  <a:pt x="11665144" y="0"/>
                </a:lnTo>
                <a:lnTo>
                  <a:pt x="11665144" y="9638325"/>
                </a:lnTo>
                <a:lnTo>
                  <a:pt x="0" y="963832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5" name="TextBox 5"/>
          <p:cNvSpPr txBox="1"/>
          <p:nvPr/>
        </p:nvSpPr>
        <p:spPr>
          <a:xfrm>
            <a:off x="3981072" y="3859531"/>
            <a:ext cx="4121706" cy="1283969"/>
          </a:xfrm>
          <a:prstGeom prst="rect">
            <a:avLst/>
          </a:prstGeom>
        </p:spPr>
        <p:txBody>
          <a:bodyPr lIns="0" tIns="0" rIns="0" bIns="0" rtlCol="0" anchor="t">
            <a:spAutoFit/>
          </a:bodyPr>
          <a:lstStyle/>
          <a:p>
            <a:pPr algn="ctr">
              <a:lnSpc>
                <a:spcPts val="4814"/>
              </a:lnSpc>
            </a:pPr>
            <a:r>
              <a:rPr lang="en-US" sz="4499">
                <a:solidFill>
                  <a:srgbClr val="FFFFFF"/>
                </a:solidFill>
                <a:latin typeface="Poppins"/>
              </a:rPr>
              <a:t>North America</a:t>
            </a:r>
          </a:p>
          <a:p>
            <a:pPr algn="ctr">
              <a:lnSpc>
                <a:spcPts val="4814"/>
              </a:lnSpc>
            </a:pPr>
            <a:r>
              <a:rPr lang="en-US" sz="4499">
                <a:solidFill>
                  <a:srgbClr val="FFFFFF"/>
                </a:solidFill>
                <a:latin typeface="Poppins"/>
              </a:rPr>
              <a:t>40%</a:t>
            </a:r>
          </a:p>
        </p:txBody>
      </p:sp>
      <p:sp>
        <p:nvSpPr>
          <p:cNvPr id="6" name="TextBox 6"/>
          <p:cNvSpPr txBox="1"/>
          <p:nvPr/>
        </p:nvSpPr>
        <p:spPr>
          <a:xfrm>
            <a:off x="10668192" y="4681192"/>
            <a:ext cx="7619808" cy="2863437"/>
          </a:xfrm>
          <a:prstGeom prst="rect">
            <a:avLst/>
          </a:prstGeom>
        </p:spPr>
        <p:txBody>
          <a:bodyPr lIns="0" tIns="0" rIns="0" bIns="0" rtlCol="0" anchor="t">
            <a:spAutoFit/>
          </a:bodyPr>
          <a:lstStyle/>
          <a:p>
            <a:pPr>
              <a:lnSpc>
                <a:spcPts val="5562"/>
              </a:lnSpc>
            </a:pPr>
            <a:r>
              <a:rPr lang="en-US" sz="4674" spc="149">
                <a:solidFill>
                  <a:srgbClr val="000000"/>
                </a:solidFill>
                <a:latin typeface="Poppins"/>
              </a:rPr>
              <a:t>North America Herbal Beverage Market Revenue share for 2024 is </a:t>
            </a:r>
            <a:r>
              <a:rPr lang="en-US" sz="4674" spc="149">
                <a:solidFill>
                  <a:srgbClr val="000000"/>
                </a:solidFill>
                <a:latin typeface="Poppins Bold"/>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000000">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601E31">
                <a:alpha val="92941"/>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01E31">
                <a:alpha val="92941"/>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01E31">
                <a:alpha val="92941"/>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542365" y="1721851"/>
            <a:ext cx="7643613" cy="3110865"/>
          </a:xfrm>
          <a:prstGeom prst="rect">
            <a:avLst/>
          </a:prstGeom>
        </p:spPr>
        <p:txBody>
          <a:bodyPr lIns="0" tIns="0" rIns="0" bIns="0" rtlCol="0" anchor="t">
            <a:spAutoFit/>
          </a:bodyPr>
          <a:lstStyle/>
          <a:p>
            <a:pPr marL="712473" lvl="1" indent="-356237">
              <a:lnSpc>
                <a:spcPts val="3465"/>
              </a:lnSpc>
              <a:buFont typeface="Arial"/>
              <a:buChar char="•"/>
            </a:pPr>
            <a:r>
              <a:rPr lang="en-US" sz="3300" spc="105">
                <a:solidFill>
                  <a:srgbClr val="FFFFFF"/>
                </a:solidFill>
                <a:latin typeface="Poppins"/>
              </a:rPr>
              <a:t>Continuous innovation in flavors to Provide Viable Market Output</a:t>
            </a:r>
          </a:p>
          <a:p>
            <a:pPr marL="712473" lvl="1" indent="-356237">
              <a:lnSpc>
                <a:spcPts val="3465"/>
              </a:lnSpc>
              <a:buFont typeface="Arial"/>
              <a:buChar char="•"/>
            </a:pPr>
            <a:r>
              <a:rPr lang="en-US" sz="3300" spc="105">
                <a:solidFill>
                  <a:srgbClr val="FFFFFF"/>
                </a:solidFill>
                <a:latin typeface="Poppins"/>
              </a:rPr>
              <a:t>Increasing preference for natural and organic products over synthetic ingredients propels Market Growth.</a:t>
            </a:r>
          </a:p>
        </p:txBody>
      </p:sp>
      <p:sp>
        <p:nvSpPr>
          <p:cNvPr id="19" name="TextBox 19"/>
          <p:cNvSpPr txBox="1"/>
          <p:nvPr/>
        </p:nvSpPr>
        <p:spPr>
          <a:xfrm>
            <a:off x="7011259" y="6292444"/>
            <a:ext cx="7174719" cy="1478280"/>
          </a:xfrm>
          <a:prstGeom prst="rect">
            <a:avLst/>
          </a:prstGeom>
        </p:spPr>
        <p:txBody>
          <a:bodyPr lIns="0" tIns="0" rIns="0" bIns="0" rtlCol="0" anchor="t">
            <a:spAutoFit/>
          </a:bodyPr>
          <a:lstStyle/>
          <a:p>
            <a:pPr>
              <a:lnSpc>
                <a:spcPts val="3780"/>
              </a:lnSpc>
            </a:pPr>
            <a:r>
              <a:rPr lang="en-US" sz="3600" spc="115">
                <a:solidFill>
                  <a:srgbClr val="FFFFFF"/>
                </a:solidFill>
                <a:latin typeface="Poppins"/>
              </a:rPr>
              <a:t>Limited consumer awareness of benefits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537052"/>
            <a:ext cx="16230600" cy="8224995"/>
            <a:chExt cx="4274726" cy="2166254"/>
          </a:xfrm>
        </p:grpSpPr>
        <p:sp>
          <p:nvSpPr>
            <p:cNvPr id="4" name="Freeform 4"/>
            <p:cNvSpPr/>
            <p:nvPr/>
          </p:nvSpPr>
          <p:spPr>
            <a:xfrm>
              <a:off x="0" y="0"/>
              <a:ext cx="4274726" cy="2166254"/>
            </a:xfrm>
            <a:custGeom>
              <a:rect l="l" t="t" r="r" b="b"/>
              <a:pathLst>
                <a:path w="4274726" h="2166254">
                  <a:moveTo>
                    <a:pt x="0" y="0"/>
                  </a:moveTo>
                  <a:lnTo>
                    <a:pt x="4274726" y="0"/>
                  </a:lnTo>
                  <a:lnTo>
                    <a:pt x="4274726" y="2166254"/>
                  </a:lnTo>
                  <a:lnTo>
                    <a:pt x="0" y="2166254"/>
                  </a:lnTo>
                  <a:close/>
                </a:path>
              </a:pathLst>
            </a:custGeom>
            <a:solidFill>
              <a:srgbClr val="382F30">
                <a:alpha val="80000"/>
              </a:srgbClr>
            </a:solidFill>
          </p:spPr>
          <p:txBody>
            <a:bodyPr/>
            <a:lstStyle/>
            <a:p/>
          </p:txBody>
        </p:sp>
        <p:sp>
          <p:nvSpPr>
            <p:cNvPr id="5" name="TextBox 5"/>
            <p:cNvSpPr txBox="1"/>
            <p:nvPr/>
          </p:nvSpPr>
          <p:spPr>
            <a:xfrm>
              <a:off x="0" y="-38100"/>
              <a:ext cx="4274726" cy="2204354"/>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478000" y="474202"/>
            <a:ext cx="1899672" cy="2270512"/>
          </a:xfrm>
          <a:prstGeom prst="rect">
            <a:avLst/>
          </a:prstGeom>
        </p:spPr>
      </p:pic>
      <p:sp>
        <p:nvSpPr>
          <p:cNvPr id="7" name="TextBox 7"/>
          <p:cNvSpPr txBox="1"/>
          <p:nvPr/>
        </p:nvSpPr>
        <p:spPr>
          <a:xfrm>
            <a:off x="1269970" y="2630414"/>
            <a:ext cx="15748059" cy="6873241"/>
          </a:xfrm>
          <a:prstGeom prst="rect">
            <a:avLst/>
          </a:prstGeom>
        </p:spPr>
        <p:txBody>
          <a:bodyPr lIns="0" tIns="0" rIns="0" bIns="0" rtlCol="0" anchor="t">
            <a:spAutoFit/>
          </a:bodyPr>
          <a:lstStyle/>
          <a:p>
            <a:pPr marL="842005" lvl="1" indent="-421003">
              <a:lnSpc>
                <a:spcPts val="5459"/>
              </a:lnSpc>
              <a:buFont typeface="Arial"/>
              <a:buChar char="•"/>
            </a:pPr>
            <a:r>
              <a:rPr lang="en-US" sz="3899">
                <a:solidFill>
                  <a:srgbClr val="FFFFFF"/>
                </a:solidFill>
                <a:latin typeface="Poppins"/>
              </a:rPr>
              <a:t>The global Herbal Beverage market will expand significantly by 5.60% CAGR between 2024 and 2031.</a:t>
            </a:r>
          </a:p>
          <a:p>
            <a:pPr marL="842005" lvl="1" indent="-421003">
              <a:lnSpc>
                <a:spcPts val="5459"/>
              </a:lnSpc>
              <a:buFont typeface="Arial"/>
              <a:buChar char="•"/>
            </a:pPr>
            <a:r>
              <a:rPr lang="en-US" sz="3899">
                <a:solidFill>
                  <a:srgbClr val="FFFFFF"/>
                </a:solidFill>
                <a:latin typeface="Poppins"/>
              </a:rPr>
              <a:t>Sales of the herbal tea segment are set to rise. </a:t>
            </a:r>
          </a:p>
          <a:p>
            <a:pPr marL="842005" lvl="1" indent="-421003">
              <a:lnSpc>
                <a:spcPts val="5459"/>
              </a:lnSpc>
              <a:buFont typeface="Arial"/>
              <a:buChar char="•"/>
            </a:pPr>
            <a:r>
              <a:rPr lang="en-US" sz="3899">
                <a:solidFill>
                  <a:srgbClr val="FFFFFF"/>
                </a:solidFill>
                <a:latin typeface="Poppins"/>
              </a:rPr>
              <a:t>Herbal teas are renowned for their therapeutic properties and natural flavors. They cater to health-conscious consumers seeking relaxation, detoxification, or immune support.</a:t>
            </a:r>
          </a:p>
          <a:p>
            <a:pPr marL="842005" lvl="1" indent="-421003">
              <a:lnSpc>
                <a:spcPts val="5459"/>
              </a:lnSpc>
              <a:buFont typeface="Arial"/>
              <a:buChar char="•"/>
            </a:pPr>
            <a:r>
              <a:rPr lang="en-US" sz="3899">
                <a:solidFill>
                  <a:srgbClr val="FFFFFF"/>
                </a:solidFill>
                <a:latin typeface="Poppins"/>
              </a:rPr>
              <a:t>There is an increasing preference for natural and organic products over synthetic ingredients, functional benefits of beverages, and rising demand for non-alcoholic beverages.</a:t>
            </a:r>
          </a:p>
        </p:txBody>
      </p:sp>
      <p:sp>
        <p:nvSpPr>
          <p:cNvPr id="8" name="TextBox 8"/>
          <p:cNvSpPr txBox="1"/>
          <p:nvPr/>
        </p:nvSpPr>
        <p:spPr>
          <a:xfrm>
            <a:off x="3879906" y="1770931"/>
            <a:ext cx="10528187" cy="814705"/>
          </a:xfrm>
          <a:prstGeom prst="rect">
            <a:avLst/>
          </a:prstGeom>
        </p:spPr>
        <p:txBody>
          <a:bodyPr lIns="0" tIns="0" rIns="0" bIns="0" rtlCol="0" anchor="t">
            <a:spAutoFit/>
          </a:bodyPr>
          <a:lstStyle/>
          <a:p>
            <a:pPr algn="ctr">
              <a:lnSpc>
                <a:spcPts val="5885"/>
              </a:lnSpc>
            </a:pPr>
            <a:r>
              <a:rPr lang="en-US" sz="5500">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958" b="-11559"/>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0" y="-25212"/>
            <a:ext cx="1684364" cy="1819778"/>
          </a:xfrm>
          <a:prstGeom prst="rect">
            <a:avLst/>
          </a:prstGeom>
        </p:spPr>
      </p:pic>
      <p:sp>
        <p:nvSpPr>
          <p:cNvPr id="4" name="Freeform 4"/>
          <p:cNvSpPr/>
          <p:nvPr/>
        </p:nvSpPr>
        <p:spPr>
          <a:xfrm>
            <a:off x="842182" y="2246948"/>
            <a:ext cx="4834420" cy="1516799"/>
          </a:xfrm>
          <a:custGeom>
            <a:rect l="l" t="t" r="r" b="b"/>
            <a:pathLst>
              <a:path w="4834420" h="1516799">
                <a:moveTo>
                  <a:pt x="0" y="0"/>
                </a:moveTo>
                <a:lnTo>
                  <a:pt x="4834420" y="0"/>
                </a:lnTo>
                <a:lnTo>
                  <a:pt x="4834420" y="1516799"/>
                </a:lnTo>
                <a:lnTo>
                  <a:pt x="0" y="1516799"/>
                </a:lnTo>
                <a:lnTo>
                  <a:pt x="0" y="0"/>
                </a:lnTo>
                <a:close/>
              </a:path>
            </a:pathLst>
          </a:custGeom>
          <a:blipFill>
            <a:blip r:embed="rId4"/>
            <a:stretch>
              <a:fillRect/>
            </a:stretch>
          </a:blipFill>
        </p:spPr>
        <p:txBody>
          <a:bodyPr/>
          <a:lstStyle/>
          <a:p/>
        </p:txBody>
      </p:sp>
      <p:sp>
        <p:nvSpPr>
          <p:cNvPr id="5" name="Freeform 5"/>
          <p:cNvSpPr/>
          <p:nvPr/>
        </p:nvSpPr>
        <p:spPr>
          <a:xfrm>
            <a:off x="6801087" y="2010553"/>
            <a:ext cx="5505892" cy="1527885"/>
          </a:xfrm>
          <a:custGeom>
            <a:rect l="l" t="t" r="r" b="b"/>
            <a:pathLst>
              <a:path w="5505892" h="1527885">
                <a:moveTo>
                  <a:pt x="0" y="0"/>
                </a:moveTo>
                <a:lnTo>
                  <a:pt x="5505892" y="0"/>
                </a:lnTo>
                <a:lnTo>
                  <a:pt x="5505892" y="1527885"/>
                </a:lnTo>
                <a:lnTo>
                  <a:pt x="0" y="1527885"/>
                </a:lnTo>
                <a:lnTo>
                  <a:pt x="0" y="0"/>
                </a:lnTo>
                <a:close/>
              </a:path>
            </a:pathLst>
          </a:custGeom>
          <a:blipFill>
            <a:blip r:embed="rId5"/>
            <a:stretch>
              <a:fillRect/>
            </a:stretch>
          </a:blipFill>
        </p:spPr>
        <p:txBody>
          <a:bodyPr/>
          <a:lstStyle/>
          <a:p/>
        </p:txBody>
      </p:sp>
      <p:sp>
        <p:nvSpPr>
          <p:cNvPr id="6" name="Freeform 6"/>
          <p:cNvSpPr/>
          <p:nvPr/>
        </p:nvSpPr>
        <p:spPr>
          <a:xfrm>
            <a:off x="1028700" y="4221526"/>
            <a:ext cx="2542073" cy="2633428"/>
          </a:xfrm>
          <a:custGeom>
            <a:rect l="l" t="t" r="r" b="b"/>
            <a:pathLst>
              <a:path w="2542073" h="2633428">
                <a:moveTo>
                  <a:pt x="0" y="0"/>
                </a:moveTo>
                <a:lnTo>
                  <a:pt x="2542073" y="0"/>
                </a:lnTo>
                <a:lnTo>
                  <a:pt x="2542073" y="2633429"/>
                </a:lnTo>
                <a:lnTo>
                  <a:pt x="0" y="2633429"/>
                </a:lnTo>
                <a:lnTo>
                  <a:pt x="0" y="0"/>
                </a:lnTo>
                <a:close/>
              </a:path>
            </a:pathLst>
          </a:custGeom>
          <a:blipFill>
            <a:blip r:embed="rId6"/>
            <a:stretch>
              <a:fillRect/>
            </a:stretch>
          </a:blipFill>
        </p:spPr>
        <p:txBody>
          <a:bodyPr/>
          <a:lstStyle/>
          <a:p/>
        </p:txBody>
      </p:sp>
      <p:sp>
        <p:nvSpPr>
          <p:cNvPr id="7" name="Freeform 7"/>
          <p:cNvSpPr/>
          <p:nvPr/>
        </p:nvSpPr>
        <p:spPr>
          <a:xfrm>
            <a:off x="13758579" y="2258034"/>
            <a:ext cx="2725340" cy="3015077"/>
          </a:xfrm>
          <a:custGeom>
            <a:rect l="l" t="t" r="r" b="b"/>
            <a:pathLst>
              <a:path w="2725340" h="3015077">
                <a:moveTo>
                  <a:pt x="0" y="0"/>
                </a:moveTo>
                <a:lnTo>
                  <a:pt x="2725340" y="0"/>
                </a:lnTo>
                <a:lnTo>
                  <a:pt x="2725340" y="3015077"/>
                </a:lnTo>
                <a:lnTo>
                  <a:pt x="0" y="3015077"/>
                </a:lnTo>
                <a:lnTo>
                  <a:pt x="0" y="0"/>
                </a:lnTo>
                <a:close/>
              </a:path>
            </a:pathLst>
          </a:custGeom>
          <a:blipFill>
            <a:blip r:embed="rId7"/>
            <a:stretch>
              <a:fillRect/>
            </a:stretch>
          </a:blipFill>
        </p:spPr>
        <p:txBody>
          <a:bodyPr/>
          <a:lstStyle/>
          <a:p/>
        </p:txBody>
      </p:sp>
      <p:sp>
        <p:nvSpPr>
          <p:cNvPr id="8" name="Freeform 8"/>
          <p:cNvSpPr/>
          <p:nvPr/>
        </p:nvSpPr>
        <p:spPr>
          <a:xfrm>
            <a:off x="6258678" y="4149012"/>
            <a:ext cx="5770643" cy="1389229"/>
          </a:xfrm>
          <a:custGeom>
            <a:rect l="l" t="t" r="r" b="b"/>
            <a:pathLst>
              <a:path w="5770643" h="1389229">
                <a:moveTo>
                  <a:pt x="0" y="0"/>
                </a:moveTo>
                <a:lnTo>
                  <a:pt x="5770644" y="0"/>
                </a:lnTo>
                <a:lnTo>
                  <a:pt x="5770644" y="1389229"/>
                </a:lnTo>
                <a:lnTo>
                  <a:pt x="0" y="1389229"/>
                </a:lnTo>
                <a:lnTo>
                  <a:pt x="0" y="0"/>
                </a:lnTo>
                <a:close/>
              </a:path>
            </a:pathLst>
          </a:custGeom>
          <a:blipFill>
            <a:blip r:embed="rId8"/>
            <a:stretch>
              <a:fillRect/>
            </a:stretch>
          </a:blipFill>
        </p:spPr>
        <p:txBody>
          <a:bodyPr/>
          <a:lstStyle/>
          <a:p/>
        </p:txBody>
      </p:sp>
      <p:sp>
        <p:nvSpPr>
          <p:cNvPr id="9" name="TextBox 9"/>
          <p:cNvSpPr txBox="1"/>
          <p:nvPr/>
        </p:nvSpPr>
        <p:spPr>
          <a:xfrm>
            <a:off x="5715833" y="493199"/>
            <a:ext cx="6856334" cy="906780"/>
          </a:xfrm>
          <a:prstGeom prst="rect">
            <a:avLst/>
          </a:prstGeom>
        </p:spPr>
        <p:txBody>
          <a:bodyPr lIns="0" tIns="0" rIns="0" bIns="0" rtlCol="0" anchor="t">
            <a:spAutoFit/>
          </a:bodyPr>
          <a:lstStyle/>
          <a:p>
            <a:pPr algn="ctr">
              <a:lnSpc>
                <a:spcPts val="6120"/>
              </a:lnSpc>
            </a:pPr>
            <a:r>
              <a:rPr lang="en-US" sz="6800">
                <a:solidFill>
                  <a:srgbClr val="000000"/>
                </a:solidFill>
                <a:latin typeface="Poppi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5cfz4r6f"/>
              </a:rPr>
              <a:t>https://tinyurl.com/5cfz4r6f</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Herbal Beverage Market Report 2024</dc:title>
  <cp:lastModifiedBy>decipher market</cp:lastModifiedBy>
  <cp:revision>2</cp:revision>
  <dcterms:created xsi:type="dcterms:W3CDTF">2006-08-16T00:00:00Z</dcterms:created>
  <dcterms:modified xsi:type="dcterms:W3CDTF">2024-05-11T11:51:24Z</dcterms:modified>
</cp:coreProperties>
</file>